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8" r:id="rId3"/>
    <p:sldId id="257" r:id="rId4"/>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37"/>
  </p:normalViewPr>
  <p:slideViewPr>
    <p:cSldViewPr snapToGrid="0">
      <p:cViewPr varScale="1">
        <p:scale>
          <a:sx n="69" d="100"/>
          <a:sy n="69" d="100"/>
        </p:scale>
        <p:origin x="14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24DBF862-19F9-4429-BAC6-19FC15226E4B}" type="datetimeFigureOut">
              <a:rPr kumimoji="1" lang="ja-JP" altLang="en-US" smtClean="0"/>
              <a:t>2019/12/19</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91E224AD-6909-4893-A6A5-4662D999609C}" type="slidenum">
              <a:rPr kumimoji="1" lang="ja-JP" altLang="en-US" smtClean="0"/>
              <a:t>‹#›</a:t>
            </a:fld>
            <a:endParaRPr kumimoji="1" lang="ja-JP" altLang="en-US"/>
          </a:p>
        </p:txBody>
      </p:sp>
    </p:spTree>
    <p:extLst>
      <p:ext uri="{BB962C8B-B14F-4D97-AF65-F5344CB8AC3E}">
        <p14:creationId xmlns:p14="http://schemas.microsoft.com/office/powerpoint/2010/main" val="22114660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1E224AD-6909-4893-A6A5-4662D999609C}" type="slidenum">
              <a:rPr kumimoji="1" lang="ja-JP" altLang="en-US" smtClean="0"/>
              <a:t>2</a:t>
            </a:fld>
            <a:endParaRPr kumimoji="1" lang="ja-JP" altLang="en-US"/>
          </a:p>
        </p:txBody>
      </p:sp>
    </p:spTree>
    <p:extLst>
      <p:ext uri="{BB962C8B-B14F-4D97-AF65-F5344CB8AC3E}">
        <p14:creationId xmlns:p14="http://schemas.microsoft.com/office/powerpoint/2010/main" val="3696543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18B9E8E-9DCD-4CB9-810C-DED4673260D0}" type="datetimeFigureOut">
              <a:rPr kumimoji="1" lang="ja-JP" altLang="en-US" smtClean="0"/>
              <a:t>2019/12/19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3989347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18B9E8E-9DCD-4CB9-810C-DED4673260D0}" type="datetimeFigureOut">
              <a:rPr kumimoji="1" lang="ja-JP" altLang="en-US" smtClean="0"/>
              <a:t>2019/12/19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3445290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18B9E8E-9DCD-4CB9-810C-DED4673260D0}" type="datetimeFigureOut">
              <a:rPr kumimoji="1" lang="ja-JP" altLang="en-US" smtClean="0"/>
              <a:t>2019/12/19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216643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18B9E8E-9DCD-4CB9-810C-DED4673260D0}" type="datetimeFigureOut">
              <a:rPr kumimoji="1" lang="ja-JP" altLang="en-US" smtClean="0"/>
              <a:t>2019/12/19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1442947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18B9E8E-9DCD-4CB9-810C-DED4673260D0}" type="datetimeFigureOut">
              <a:rPr kumimoji="1" lang="ja-JP" altLang="en-US" smtClean="0"/>
              <a:t>2019/12/19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3745626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18B9E8E-9DCD-4CB9-810C-DED4673260D0}" type="datetimeFigureOut">
              <a:rPr kumimoji="1" lang="ja-JP" altLang="en-US" smtClean="0"/>
              <a:t>2019/12/19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1787944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18B9E8E-9DCD-4CB9-810C-DED4673260D0}" type="datetimeFigureOut">
              <a:rPr kumimoji="1" lang="ja-JP" altLang="en-US" smtClean="0"/>
              <a:t>2019/12/19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1980750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18B9E8E-9DCD-4CB9-810C-DED4673260D0}" type="datetimeFigureOut">
              <a:rPr kumimoji="1" lang="ja-JP" altLang="en-US" smtClean="0"/>
              <a:t>2019/12/19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2608502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8B9E8E-9DCD-4CB9-810C-DED4673260D0}" type="datetimeFigureOut">
              <a:rPr kumimoji="1" lang="ja-JP" altLang="en-US" smtClean="0"/>
              <a:t>2019/12/19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4092561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18B9E8E-9DCD-4CB9-810C-DED4673260D0}" type="datetimeFigureOut">
              <a:rPr kumimoji="1" lang="ja-JP" altLang="en-US" smtClean="0"/>
              <a:t>2019/12/19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339473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18B9E8E-9DCD-4CB9-810C-DED4673260D0}" type="datetimeFigureOut">
              <a:rPr kumimoji="1" lang="ja-JP" altLang="en-US" smtClean="0"/>
              <a:t>2019/12/19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18732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8B9E8E-9DCD-4CB9-810C-DED4673260D0}" type="datetimeFigureOut">
              <a:rPr kumimoji="1" lang="ja-JP" altLang="en-US" smtClean="0"/>
              <a:t>2019/12/19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20642822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8283426-AFB7-C24D-B5AC-30207472E431}"/>
              </a:ext>
            </a:extLst>
          </p:cNvPr>
          <p:cNvSpPr/>
          <p:nvPr/>
        </p:nvSpPr>
        <p:spPr>
          <a:xfrm>
            <a:off x="7226878" y="239003"/>
            <a:ext cx="1572322" cy="44604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latin typeface="MS PGothic" panose="020B0600070205080204" pitchFamily="34" charset="-128"/>
                <a:ea typeface="MS PGothic" panose="020B0600070205080204" pitchFamily="34" charset="-128"/>
              </a:rPr>
              <a:t>資料－３ </a:t>
            </a:r>
            <a:endParaRPr lang="ja-JP" altLang="en-US" sz="1400" dirty="0">
              <a:solidFill>
                <a:schemeClr val="tx1"/>
              </a:solidFill>
              <a:latin typeface="MS PGothic" panose="020B0600070205080204" pitchFamily="34" charset="-128"/>
              <a:ea typeface="MS PGothic" panose="020B0600070205080204" pitchFamily="34" charset="-128"/>
            </a:endParaRPr>
          </a:p>
        </p:txBody>
      </p:sp>
      <p:sp>
        <p:nvSpPr>
          <p:cNvPr id="5" name="テキスト ボックス 4">
            <a:extLst>
              <a:ext uri="{FF2B5EF4-FFF2-40B4-BE49-F238E27FC236}">
                <a16:creationId xmlns:a16="http://schemas.microsoft.com/office/drawing/2014/main" id="{45ACA0A8-954A-B549-B420-339CDFE61C53}"/>
              </a:ext>
            </a:extLst>
          </p:cNvPr>
          <p:cNvSpPr txBox="1"/>
          <p:nvPr/>
        </p:nvSpPr>
        <p:spPr>
          <a:xfrm>
            <a:off x="0" y="2950833"/>
            <a:ext cx="9144000" cy="461665"/>
          </a:xfrm>
          <a:prstGeom prst="rect">
            <a:avLst/>
          </a:prstGeom>
          <a:noFill/>
        </p:spPr>
        <p:txBody>
          <a:bodyPr wrap="square" rtlCol="0">
            <a:spAutoFit/>
          </a:bodyPr>
          <a:lstStyle/>
          <a:p>
            <a:pPr algn="ctr"/>
            <a:r>
              <a:rPr lang="ja-JP" altLang="en-US" sz="2400" dirty="0" smtClean="0">
                <a:latin typeface="MS PGothic" panose="020B0600070205080204" pitchFamily="34" charset="-128"/>
                <a:ea typeface="MS PGothic" panose="020B0600070205080204" pitchFamily="34" charset="-128"/>
              </a:rPr>
              <a:t>第３回</a:t>
            </a:r>
            <a:r>
              <a:rPr lang="ja-JP" altLang="en-US" sz="2400" dirty="0">
                <a:latin typeface="MS PGothic" panose="020B0600070205080204" pitchFamily="34" charset="-128"/>
                <a:ea typeface="MS PGothic" panose="020B0600070205080204" pitchFamily="34" charset="-128"/>
              </a:rPr>
              <a:t>南三陸町高校魅力化協議会における議論</a:t>
            </a:r>
            <a:endParaRPr kumimoji="1" lang="ja-JP" altLang="en-US" sz="2400" dirty="0">
              <a:latin typeface="MS PGothic" panose="020B0600070205080204" pitchFamily="34" charset="-128"/>
              <a:ea typeface="MS PGothic" panose="020B0600070205080204" pitchFamily="34" charset="-128"/>
            </a:endParaRPr>
          </a:p>
        </p:txBody>
      </p:sp>
    </p:spTree>
    <p:extLst>
      <p:ext uri="{BB962C8B-B14F-4D97-AF65-F5344CB8AC3E}">
        <p14:creationId xmlns:p14="http://schemas.microsoft.com/office/powerpoint/2010/main" val="4079592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47752" y="587760"/>
            <a:ext cx="9014840" cy="1942539"/>
          </a:xfrm>
          <a:prstGeom prst="roundRect">
            <a:avLst>
              <a:gd name="adj" fmla="val 4854"/>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角丸四角形 3">
            <a:extLst>
              <a:ext uri="{FF2B5EF4-FFF2-40B4-BE49-F238E27FC236}">
                <a16:creationId xmlns:a16="http://schemas.microsoft.com/office/drawing/2014/main" id="{73C219CF-0FC9-384F-ABC9-D0F2623DE217}"/>
              </a:ext>
            </a:extLst>
          </p:cNvPr>
          <p:cNvSpPr/>
          <p:nvPr/>
        </p:nvSpPr>
        <p:spPr>
          <a:xfrm>
            <a:off x="35185" y="37963"/>
            <a:ext cx="9051384" cy="435353"/>
          </a:xfrm>
          <a:prstGeom prst="roundRect">
            <a:avLst>
              <a:gd name="adj" fmla="val 16667"/>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latin typeface="MS PGothic" panose="020B0600070205080204" pitchFamily="34" charset="-128"/>
                <a:ea typeface="MS PGothic" panose="020B0600070205080204" pitchFamily="34" charset="-128"/>
              </a:rPr>
              <a:t>委員からの主な意見　①</a:t>
            </a:r>
            <a:endParaRPr kumimoji="1" lang="ja-JP" altLang="en-US" b="1" dirty="0">
              <a:latin typeface="MS PGothic" panose="020B0600070205080204" pitchFamily="34" charset="-128"/>
              <a:ea typeface="MS PGothic" panose="020B0600070205080204" pitchFamily="34" charset="-128"/>
            </a:endParaRPr>
          </a:p>
        </p:txBody>
      </p:sp>
      <p:sp>
        <p:nvSpPr>
          <p:cNvPr id="6" name="角丸四角形 5"/>
          <p:cNvSpPr/>
          <p:nvPr/>
        </p:nvSpPr>
        <p:spPr>
          <a:xfrm>
            <a:off x="47751" y="2643844"/>
            <a:ext cx="9027406" cy="156307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8"/>
          <p:cNvSpPr/>
          <p:nvPr/>
        </p:nvSpPr>
        <p:spPr>
          <a:xfrm>
            <a:off x="35185" y="4367540"/>
            <a:ext cx="9050393" cy="2409543"/>
          </a:xfrm>
          <a:prstGeom prst="roundRect">
            <a:avLst>
              <a:gd name="adj" fmla="val 8561"/>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484266" y="593631"/>
            <a:ext cx="5748993" cy="353943"/>
          </a:xfrm>
          <a:prstGeom prst="rect">
            <a:avLst/>
          </a:prstGeom>
          <a:noFill/>
        </p:spPr>
        <p:txBody>
          <a:bodyPr wrap="square" rtlCol="0">
            <a:spAutoFit/>
          </a:bodyPr>
          <a:lstStyle/>
          <a:p>
            <a:pPr algn="ctr"/>
            <a:r>
              <a:rPr kumimoji="1" lang="ja-JP" altLang="en-US" sz="1700" b="1" i="1" u="sng" dirty="0"/>
              <a:t>★　</a:t>
            </a:r>
            <a:r>
              <a:rPr kumimoji="1" lang="ja-JP" altLang="en-US" sz="1700" b="1" i="1" u="sng" dirty="0" smtClean="0"/>
              <a:t>志津川高校生徒・保護者・教員アンケート</a:t>
            </a:r>
            <a:endParaRPr kumimoji="1" lang="ja-JP" altLang="en-US" sz="1700" b="1" i="1" u="sng" dirty="0"/>
          </a:p>
        </p:txBody>
      </p:sp>
      <p:sp>
        <p:nvSpPr>
          <p:cNvPr id="16" name="テキスト ボックス 15"/>
          <p:cNvSpPr txBox="1"/>
          <p:nvPr/>
        </p:nvSpPr>
        <p:spPr>
          <a:xfrm>
            <a:off x="-138160" y="4489748"/>
            <a:ext cx="2265528" cy="353943"/>
          </a:xfrm>
          <a:prstGeom prst="rect">
            <a:avLst/>
          </a:prstGeom>
          <a:noFill/>
        </p:spPr>
        <p:txBody>
          <a:bodyPr wrap="square" rtlCol="0">
            <a:spAutoFit/>
          </a:bodyPr>
          <a:lstStyle/>
          <a:p>
            <a:pPr algn="ctr"/>
            <a:r>
              <a:rPr lang="ja-JP" altLang="en-US" sz="1700" b="1" i="1" u="sng" dirty="0" smtClean="0"/>
              <a:t>★　学科再編</a:t>
            </a:r>
            <a:r>
              <a:rPr lang="ja-JP" altLang="en-US" sz="1700" b="1" i="1" u="sng" dirty="0"/>
              <a:t>　</a:t>
            </a:r>
            <a:endParaRPr kumimoji="1" lang="ja-JP" altLang="en-US" sz="1700" b="1" i="1" u="sng" dirty="0"/>
          </a:p>
        </p:txBody>
      </p:sp>
      <p:sp>
        <p:nvSpPr>
          <p:cNvPr id="17" name="テキスト ボックス 16"/>
          <p:cNvSpPr txBox="1"/>
          <p:nvPr/>
        </p:nvSpPr>
        <p:spPr>
          <a:xfrm>
            <a:off x="-276705" y="2664465"/>
            <a:ext cx="2265528" cy="353943"/>
          </a:xfrm>
          <a:prstGeom prst="rect">
            <a:avLst/>
          </a:prstGeom>
          <a:noFill/>
        </p:spPr>
        <p:txBody>
          <a:bodyPr wrap="square" rtlCol="0">
            <a:spAutoFit/>
          </a:bodyPr>
          <a:lstStyle/>
          <a:p>
            <a:pPr algn="ctr"/>
            <a:r>
              <a:rPr lang="ja-JP" altLang="en-US" sz="1700" b="1" i="1" u="sng" dirty="0"/>
              <a:t>★　公営塾</a:t>
            </a:r>
            <a:endParaRPr kumimoji="1" lang="ja-JP" altLang="en-US" sz="1700" b="1" i="1" u="sng" dirty="0"/>
          </a:p>
        </p:txBody>
      </p:sp>
      <p:sp>
        <p:nvSpPr>
          <p:cNvPr id="7" name="テキスト ボックス 6"/>
          <p:cNvSpPr txBox="1"/>
          <p:nvPr/>
        </p:nvSpPr>
        <p:spPr>
          <a:xfrm>
            <a:off x="136374" y="958914"/>
            <a:ext cx="9007626" cy="1292662"/>
          </a:xfrm>
          <a:prstGeom prst="rect">
            <a:avLst/>
          </a:prstGeom>
          <a:noFill/>
        </p:spPr>
        <p:txBody>
          <a:bodyPr wrap="square" rtlCol="0">
            <a:spAutoFit/>
          </a:bodyPr>
          <a:lstStyle/>
          <a:p>
            <a:r>
              <a:rPr lang="ja-JP" altLang="en-US" sz="1300" dirty="0" smtClean="0"/>
              <a:t>・生徒アンケートで学年が上がるにつれて「南三陸町に戻ってきたい」と回答する生徒が少なくなることに危機感を感じる。</a:t>
            </a:r>
            <a:endParaRPr lang="en-US" altLang="ja-JP" sz="1300" dirty="0" smtClean="0"/>
          </a:p>
          <a:p>
            <a:r>
              <a:rPr lang="ja-JP" altLang="en-US" sz="1300" dirty="0" smtClean="0"/>
              <a:t>・「南三陸町に戻ってきたい」地元志向の生徒が約半分もいることに驚いた。</a:t>
            </a:r>
            <a:endParaRPr lang="en-US" altLang="ja-JP" sz="1300" dirty="0" smtClean="0"/>
          </a:p>
          <a:p>
            <a:r>
              <a:rPr lang="ja-JP" altLang="en-US" sz="1300" dirty="0" smtClean="0"/>
              <a:t>・生徒、保護者も現状の学校生活に満足していることは素晴らしいこと。</a:t>
            </a:r>
            <a:endParaRPr lang="en-US" altLang="ja-JP" sz="1300" dirty="0" smtClean="0"/>
          </a:p>
          <a:p>
            <a:r>
              <a:rPr lang="ja-JP" altLang="en-US" sz="1300" dirty="0" smtClean="0"/>
              <a:t>・志翔学舎については「学び直し」についての意見要望が多い。</a:t>
            </a:r>
            <a:endParaRPr lang="en-US" altLang="ja-JP" sz="1300" dirty="0" smtClean="0"/>
          </a:p>
          <a:p>
            <a:r>
              <a:rPr lang="ja-JP" altLang="en-US" sz="1300" dirty="0" smtClean="0"/>
              <a:t>・志翔学舎の利用頻度が少なく残念。</a:t>
            </a:r>
            <a:endParaRPr lang="en-US" altLang="ja-JP" sz="1300" dirty="0" smtClean="0"/>
          </a:p>
          <a:p>
            <a:r>
              <a:rPr lang="ja-JP" altLang="en-US" sz="1300" dirty="0" smtClean="0"/>
              <a:t>・中高一貫の取り組みについて、成果をあげなくてはならないと考えさせられるアンケート結果であった。</a:t>
            </a:r>
            <a:endParaRPr lang="ja-JP" altLang="en-US" sz="1300" dirty="0"/>
          </a:p>
        </p:txBody>
      </p:sp>
      <p:sp>
        <p:nvSpPr>
          <p:cNvPr id="23" name="テキスト ボックス 22"/>
          <p:cNvSpPr txBox="1"/>
          <p:nvPr/>
        </p:nvSpPr>
        <p:spPr>
          <a:xfrm>
            <a:off x="154378" y="4666720"/>
            <a:ext cx="8989622" cy="2092881"/>
          </a:xfrm>
          <a:prstGeom prst="rect">
            <a:avLst/>
          </a:prstGeom>
          <a:noFill/>
        </p:spPr>
        <p:txBody>
          <a:bodyPr wrap="square" rtlCol="0">
            <a:spAutoFit/>
          </a:bodyPr>
          <a:lstStyle/>
          <a:p>
            <a:endParaRPr lang="en-US" altLang="ja-JP" sz="1300" dirty="0" smtClean="0"/>
          </a:p>
          <a:p>
            <a:r>
              <a:rPr lang="ja-JP" altLang="en-US" sz="1300" dirty="0" smtClean="0"/>
              <a:t>・ビジョンや構想についてはこれから揉まれていくと思うが、案としてはすごく良い。進学に特化した学科が記載されているが、</a:t>
            </a:r>
            <a:endParaRPr lang="en-US" altLang="ja-JP" sz="1300" dirty="0" smtClean="0"/>
          </a:p>
          <a:p>
            <a:r>
              <a:rPr lang="ja-JP" altLang="en-US" sz="1300" dirty="0"/>
              <a:t>　</a:t>
            </a:r>
            <a:r>
              <a:rPr lang="ja-JP" altLang="en-US" sz="1300" dirty="0" smtClean="0"/>
              <a:t>進学希望以外の生徒の受け皿が「地域創造コース」になるかと思った。</a:t>
            </a:r>
            <a:endParaRPr lang="en-US" altLang="ja-JP" sz="1300" dirty="0" smtClean="0"/>
          </a:p>
          <a:p>
            <a:r>
              <a:rPr lang="ja-JP" altLang="en-US" sz="1300" dirty="0" smtClean="0"/>
              <a:t>・進学を希望する生徒には魅力的だと思うが、就職を見据えている生徒についてはコースがわかりづらい。</a:t>
            </a:r>
            <a:endParaRPr lang="en-US" altLang="ja-JP" sz="1300" dirty="0" smtClean="0"/>
          </a:p>
          <a:p>
            <a:r>
              <a:rPr lang="ja-JP" altLang="en-US" sz="1300" dirty="0" smtClean="0"/>
              <a:t>・コース選択は２年生からという方法もあるのでは。</a:t>
            </a:r>
            <a:endParaRPr lang="en-US" altLang="ja-JP" sz="1300" dirty="0" smtClean="0"/>
          </a:p>
          <a:p>
            <a:r>
              <a:rPr lang="ja-JP" altLang="en-US" sz="1300" dirty="0" smtClean="0"/>
              <a:t>・現状の普通科と情報ビジネス科の充実をまずは優先すべき。</a:t>
            </a:r>
            <a:endParaRPr lang="en-US" altLang="ja-JP" sz="1300" dirty="0" smtClean="0"/>
          </a:p>
          <a:p>
            <a:r>
              <a:rPr lang="ja-JP" altLang="en-US" sz="1300" dirty="0" smtClean="0"/>
              <a:t>・公立高校のため、「特別進学コース」という名称を付けられるかどうかは県教委と検討が必要。</a:t>
            </a:r>
            <a:endParaRPr lang="en-US" altLang="ja-JP" sz="1300" dirty="0" smtClean="0"/>
          </a:p>
          <a:p>
            <a:r>
              <a:rPr lang="ja-JP" altLang="en-US" sz="1300" dirty="0" smtClean="0"/>
              <a:t>・現状は難関大学を目標とすることは難しい。ＡＯ入試の方向性が現実的。</a:t>
            </a:r>
            <a:endParaRPr lang="en-US" altLang="ja-JP" sz="1300" dirty="0" smtClean="0"/>
          </a:p>
          <a:p>
            <a:r>
              <a:rPr lang="ja-JP" altLang="en-US" sz="1300" dirty="0" smtClean="0"/>
              <a:t>・進学コース以外を希望する生徒について、わかりやすい学科編成にするべき。</a:t>
            </a:r>
            <a:endParaRPr lang="en-US" altLang="ja-JP" sz="1300" dirty="0" smtClean="0"/>
          </a:p>
          <a:p>
            <a:endParaRPr lang="en-US" altLang="ja-JP" sz="1300" dirty="0"/>
          </a:p>
        </p:txBody>
      </p:sp>
      <p:sp>
        <p:nvSpPr>
          <p:cNvPr id="24" name="テキスト ボックス 23"/>
          <p:cNvSpPr txBox="1"/>
          <p:nvPr/>
        </p:nvSpPr>
        <p:spPr>
          <a:xfrm>
            <a:off x="136537" y="3021889"/>
            <a:ext cx="8949041" cy="1092607"/>
          </a:xfrm>
          <a:prstGeom prst="rect">
            <a:avLst/>
          </a:prstGeom>
          <a:noFill/>
        </p:spPr>
        <p:txBody>
          <a:bodyPr wrap="square" rtlCol="0">
            <a:spAutoFit/>
          </a:bodyPr>
          <a:lstStyle/>
          <a:p>
            <a:r>
              <a:rPr lang="ja-JP" altLang="en-US" sz="1300" dirty="0" smtClean="0"/>
              <a:t>・志翔学舎の役割は進学を目指す専門的指導と学び直し。</a:t>
            </a:r>
            <a:endParaRPr lang="en-US" altLang="ja-JP" sz="1300" dirty="0" smtClean="0"/>
          </a:p>
          <a:p>
            <a:r>
              <a:rPr lang="ja-JP" altLang="en-US" sz="1300" dirty="0" smtClean="0"/>
              <a:t>・現在は学び直しに重点が置かれているが、志翔学舎のあり方を見直す時期にきている。</a:t>
            </a:r>
            <a:endParaRPr lang="en-US" altLang="ja-JP" sz="1300" dirty="0" smtClean="0"/>
          </a:p>
          <a:p>
            <a:r>
              <a:rPr lang="ja-JP" altLang="en-US" sz="1300" dirty="0" smtClean="0"/>
              <a:t>・本来の学舎の目的は学び直しではなく、生徒の将来へ向けたステップアップのために活用されるべき。</a:t>
            </a:r>
            <a:endParaRPr lang="en-US" altLang="ja-JP" sz="1300" dirty="0" smtClean="0"/>
          </a:p>
          <a:p>
            <a:r>
              <a:rPr lang="ja-JP" altLang="en-US" sz="1300" dirty="0" smtClean="0"/>
              <a:t>・志翔学舎については中学校段階の学び直しではなく、高校の授業で学習したことに対する振り返りである。</a:t>
            </a:r>
            <a:endParaRPr lang="en-US" altLang="ja-JP" sz="1300" dirty="0" smtClean="0"/>
          </a:p>
          <a:p>
            <a:endParaRPr lang="en-US" altLang="ja-JP" sz="1300" dirty="0" smtClean="0"/>
          </a:p>
        </p:txBody>
      </p:sp>
      <p:sp>
        <p:nvSpPr>
          <p:cNvPr id="2" name="テキスト ボックス 1"/>
          <p:cNvSpPr txBox="1"/>
          <p:nvPr/>
        </p:nvSpPr>
        <p:spPr>
          <a:xfrm>
            <a:off x="8379725" y="6503813"/>
            <a:ext cx="764275" cy="369332"/>
          </a:xfrm>
          <a:prstGeom prst="rect">
            <a:avLst/>
          </a:prstGeom>
          <a:noFill/>
        </p:spPr>
        <p:txBody>
          <a:bodyPr wrap="square" rtlCol="0">
            <a:spAutoFit/>
          </a:bodyPr>
          <a:lstStyle/>
          <a:p>
            <a:pPr algn="r"/>
            <a:r>
              <a:rPr kumimoji="1" lang="ja-JP" altLang="en-US" dirty="0" smtClean="0"/>
              <a:t>１</a:t>
            </a:r>
            <a:endParaRPr kumimoji="1" lang="ja-JP" altLang="en-US" dirty="0"/>
          </a:p>
        </p:txBody>
      </p:sp>
    </p:spTree>
    <p:extLst>
      <p:ext uri="{BB962C8B-B14F-4D97-AF65-F5344CB8AC3E}">
        <p14:creationId xmlns:p14="http://schemas.microsoft.com/office/powerpoint/2010/main" val="4084221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角丸四角形 24"/>
          <p:cNvSpPr/>
          <p:nvPr/>
        </p:nvSpPr>
        <p:spPr>
          <a:xfrm>
            <a:off x="35185" y="2739542"/>
            <a:ext cx="8969275" cy="2123403"/>
          </a:xfrm>
          <a:prstGeom prst="roundRect">
            <a:avLst>
              <a:gd name="adj" fmla="val 9919"/>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角丸四角形 21"/>
          <p:cNvSpPr/>
          <p:nvPr/>
        </p:nvSpPr>
        <p:spPr>
          <a:xfrm>
            <a:off x="35185" y="540024"/>
            <a:ext cx="9000465" cy="2096790"/>
          </a:xfrm>
          <a:prstGeom prst="roundRect">
            <a:avLst>
              <a:gd name="adj" fmla="val 733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310510" y="540022"/>
            <a:ext cx="4070195" cy="615553"/>
          </a:xfrm>
          <a:prstGeom prst="rect">
            <a:avLst/>
          </a:prstGeom>
          <a:noFill/>
        </p:spPr>
        <p:txBody>
          <a:bodyPr wrap="square" rtlCol="0">
            <a:spAutoFit/>
          </a:bodyPr>
          <a:lstStyle/>
          <a:p>
            <a:pPr algn="ctr"/>
            <a:r>
              <a:rPr lang="ja-JP" altLang="en-US" sz="1700" b="1" i="1" u="sng" dirty="0"/>
              <a:t>★　</a:t>
            </a:r>
            <a:r>
              <a:rPr lang="ja-JP" altLang="en-US" sz="1700" b="1" i="1" u="sng" dirty="0" smtClean="0"/>
              <a:t>魅力化の具体的な取り組み</a:t>
            </a:r>
            <a:endParaRPr lang="en-US" altLang="ja-JP" sz="1700" b="1" i="1" u="sng" dirty="0" smtClean="0"/>
          </a:p>
          <a:p>
            <a:pPr algn="ctr"/>
            <a:endParaRPr kumimoji="1" lang="ja-JP" altLang="en-US" sz="1700" b="1" i="1" u="sng" dirty="0"/>
          </a:p>
        </p:txBody>
      </p:sp>
      <p:sp>
        <p:nvSpPr>
          <p:cNvPr id="15" name="テキスト ボックス 14"/>
          <p:cNvSpPr txBox="1"/>
          <p:nvPr/>
        </p:nvSpPr>
        <p:spPr>
          <a:xfrm>
            <a:off x="0" y="2761528"/>
            <a:ext cx="2927543" cy="353943"/>
          </a:xfrm>
          <a:prstGeom prst="rect">
            <a:avLst/>
          </a:prstGeom>
          <a:noFill/>
        </p:spPr>
        <p:txBody>
          <a:bodyPr wrap="square" rtlCol="0">
            <a:spAutoFit/>
          </a:bodyPr>
          <a:lstStyle/>
          <a:p>
            <a:pPr algn="ctr"/>
            <a:r>
              <a:rPr lang="ja-JP" altLang="en-US" sz="1700" b="1" i="1" u="sng" dirty="0"/>
              <a:t>★　</a:t>
            </a:r>
            <a:r>
              <a:rPr lang="ja-JP" altLang="en-US" sz="1700" b="1" i="1" u="sng" dirty="0" smtClean="0"/>
              <a:t>オブザーバーの意見</a:t>
            </a:r>
            <a:endParaRPr kumimoji="1" lang="ja-JP" altLang="en-US" sz="1700" b="1" i="1" u="sng" dirty="0"/>
          </a:p>
        </p:txBody>
      </p:sp>
      <p:sp>
        <p:nvSpPr>
          <p:cNvPr id="18" name="テキスト ボックス 17"/>
          <p:cNvSpPr txBox="1"/>
          <p:nvPr/>
        </p:nvSpPr>
        <p:spPr>
          <a:xfrm>
            <a:off x="166894" y="863696"/>
            <a:ext cx="8837566" cy="1692771"/>
          </a:xfrm>
          <a:prstGeom prst="rect">
            <a:avLst/>
          </a:prstGeom>
          <a:noFill/>
        </p:spPr>
        <p:txBody>
          <a:bodyPr wrap="square" rtlCol="0">
            <a:spAutoFit/>
          </a:bodyPr>
          <a:lstStyle/>
          <a:p>
            <a:r>
              <a:rPr lang="ja-JP" altLang="en-US" sz="1300" dirty="0" smtClean="0"/>
              <a:t>・大船渡高校は地域を教材として課題解決能力を養成している良い事例。</a:t>
            </a:r>
            <a:endParaRPr lang="en-US" altLang="ja-JP" sz="1300" dirty="0" smtClean="0"/>
          </a:p>
          <a:p>
            <a:r>
              <a:rPr lang="ja-JP" altLang="en-US" sz="1300" dirty="0" smtClean="0"/>
              <a:t>・地域実践授業の案についてはカリキュラム変更する背景を盛り込めばより具現化すると思う。</a:t>
            </a:r>
            <a:endParaRPr lang="en-US" altLang="ja-JP" sz="1300" dirty="0" smtClean="0"/>
          </a:p>
          <a:p>
            <a:r>
              <a:rPr lang="ja-JP" altLang="en-US" sz="1300" dirty="0" smtClean="0"/>
              <a:t>・自分の夢に向かって取り組む場と機会を提供するようなカリキュラム構想になっていると思う。そういった教育を地域ぐるみ</a:t>
            </a:r>
            <a:endParaRPr lang="en-US" altLang="ja-JP" sz="1300" dirty="0" smtClean="0"/>
          </a:p>
          <a:p>
            <a:r>
              <a:rPr lang="ja-JP" altLang="en-US" sz="1300" dirty="0"/>
              <a:t>　</a:t>
            </a:r>
            <a:r>
              <a:rPr lang="ja-JP" altLang="en-US" sz="1300" dirty="0" smtClean="0"/>
              <a:t>でやることで、地域においての当事者意識が芽生えてくると思う。</a:t>
            </a:r>
            <a:endParaRPr lang="en-US" altLang="ja-JP" sz="1300" dirty="0" smtClean="0"/>
          </a:p>
          <a:p>
            <a:r>
              <a:rPr lang="ja-JP" altLang="en-US" sz="1300" dirty="0" smtClean="0"/>
              <a:t>・志津川高校＝学力が低いというイメージを変えるため、思い切って学校名を変更しても良いと思う。</a:t>
            </a:r>
            <a:endParaRPr lang="en-US" altLang="ja-JP" sz="1300" dirty="0" smtClean="0"/>
          </a:p>
          <a:p>
            <a:r>
              <a:rPr lang="ja-JP" altLang="en-US" sz="1300" dirty="0" smtClean="0"/>
              <a:t>・進学率や公務員</a:t>
            </a:r>
            <a:r>
              <a:rPr lang="ja-JP" altLang="en-US" sz="1300" smtClean="0"/>
              <a:t>就職数等、目</a:t>
            </a:r>
            <a:r>
              <a:rPr lang="ja-JP" altLang="en-US" sz="1300" dirty="0" smtClean="0"/>
              <a:t>に見える結果が生徒や保護者が高校を選択する理由である。そのための魅力が欲しい。</a:t>
            </a:r>
            <a:endParaRPr lang="en-US" altLang="ja-JP" sz="1300" dirty="0" smtClean="0"/>
          </a:p>
          <a:p>
            <a:r>
              <a:rPr lang="ja-JP" altLang="en-US" sz="1300" dirty="0" smtClean="0"/>
              <a:t>・観光や防災、地域資源を生かした課題解決型の学習は現状でも十分可能。</a:t>
            </a:r>
            <a:endParaRPr lang="en-US" altLang="ja-JP" sz="1300" dirty="0" smtClean="0"/>
          </a:p>
          <a:p>
            <a:r>
              <a:rPr lang="ja-JP" altLang="en-US" sz="1300" dirty="0" smtClean="0"/>
              <a:t>・学力で進学先を決めるのではなく、志津川高校へ進学する目的が明確で魅力的なものであれば良い。</a:t>
            </a:r>
            <a:endParaRPr lang="en-US" altLang="ja-JP" sz="1300" dirty="0" smtClean="0"/>
          </a:p>
        </p:txBody>
      </p:sp>
      <p:sp>
        <p:nvSpPr>
          <p:cNvPr id="20" name="テキスト ボックス 19"/>
          <p:cNvSpPr txBox="1"/>
          <p:nvPr/>
        </p:nvSpPr>
        <p:spPr>
          <a:xfrm>
            <a:off x="166894" y="3137457"/>
            <a:ext cx="8677661" cy="2292935"/>
          </a:xfrm>
          <a:prstGeom prst="rect">
            <a:avLst/>
          </a:prstGeom>
          <a:noFill/>
        </p:spPr>
        <p:txBody>
          <a:bodyPr wrap="square" rtlCol="0">
            <a:spAutoFit/>
          </a:bodyPr>
          <a:lstStyle/>
          <a:p>
            <a:r>
              <a:rPr lang="ja-JP" altLang="en-US" sz="1300" dirty="0" smtClean="0"/>
              <a:t>・県立高校は公教育。生徒達の進学や就職の希望を叶えるために教育する使命がある。志津川高校においてもそういった</a:t>
            </a:r>
            <a:endParaRPr lang="en-US" altLang="ja-JP" sz="1300" dirty="0" smtClean="0"/>
          </a:p>
          <a:p>
            <a:r>
              <a:rPr lang="ja-JP" altLang="en-US" sz="1300" dirty="0" smtClean="0"/>
              <a:t>　仕組みづくりをし</a:t>
            </a:r>
            <a:r>
              <a:rPr lang="ja-JP" altLang="en-US" sz="1300" dirty="0"/>
              <a:t>な</a:t>
            </a:r>
            <a:r>
              <a:rPr lang="ja-JP" altLang="en-US" sz="1300" dirty="0" smtClean="0"/>
              <a:t>ければならない。</a:t>
            </a:r>
            <a:endParaRPr lang="en-US" altLang="ja-JP" sz="1300" dirty="0" smtClean="0"/>
          </a:p>
          <a:p>
            <a:r>
              <a:rPr lang="ja-JP" altLang="en-US" sz="1300" dirty="0" smtClean="0"/>
              <a:t>・志津川高校は少人数で地域密着型の高校で、それは明らかに強みである。</a:t>
            </a:r>
            <a:endParaRPr lang="en-US" altLang="ja-JP" sz="1300" dirty="0" smtClean="0"/>
          </a:p>
          <a:p>
            <a:r>
              <a:rPr lang="ja-JP" altLang="en-US" sz="1300" dirty="0" smtClean="0"/>
              <a:t>・地元を離れた生徒達が故郷の魅力を感じて戻ってきた時に起業したり、産業の下支えする生徒もいると思う。そのような力</a:t>
            </a:r>
            <a:endParaRPr lang="en-US" altLang="ja-JP" sz="1300" dirty="0" smtClean="0"/>
          </a:p>
          <a:p>
            <a:r>
              <a:rPr lang="ja-JP" altLang="en-US" sz="1300" dirty="0"/>
              <a:t>　</a:t>
            </a:r>
            <a:r>
              <a:rPr lang="ja-JP" altLang="en-US" sz="1300" dirty="0" smtClean="0"/>
              <a:t>を身に付けるためには高校での基礎学習と課題解決能力が必要。</a:t>
            </a:r>
            <a:endParaRPr lang="en-US" altLang="ja-JP" sz="1300" dirty="0" smtClean="0"/>
          </a:p>
          <a:p>
            <a:r>
              <a:rPr lang="ja-JP" altLang="en-US" sz="1300" dirty="0" smtClean="0"/>
              <a:t>・ＩＴ社会において、情報分野の学習はこれからは必須。</a:t>
            </a:r>
            <a:endParaRPr lang="en-US" altLang="ja-JP" sz="1300" dirty="0" smtClean="0"/>
          </a:p>
          <a:p>
            <a:r>
              <a:rPr lang="ja-JP" altLang="en-US" sz="1300" dirty="0" smtClean="0"/>
              <a:t>・１０年、２０年先を見据えた新しい学科やコースを検討してもらっているが、中学生に理解してもらえない例が実際にある</a:t>
            </a:r>
            <a:r>
              <a:rPr lang="ja-JP" altLang="en-US" sz="1300" dirty="0" err="1" smtClean="0"/>
              <a:t>こ</a:t>
            </a:r>
            <a:endParaRPr lang="en-US" altLang="ja-JP" sz="1300" dirty="0" smtClean="0"/>
          </a:p>
          <a:p>
            <a:r>
              <a:rPr lang="ja-JP" altLang="en-US" sz="1300" dirty="0"/>
              <a:t>　</a:t>
            </a:r>
            <a:r>
              <a:rPr lang="ja-JP" altLang="en-US" sz="1300" dirty="0" smtClean="0"/>
              <a:t>とも事実。</a:t>
            </a:r>
            <a:endParaRPr lang="en-US" altLang="ja-JP" sz="1300" dirty="0" smtClean="0"/>
          </a:p>
          <a:p>
            <a:endParaRPr lang="en-US" altLang="ja-JP" sz="1300" dirty="0" smtClean="0"/>
          </a:p>
          <a:p>
            <a:endParaRPr lang="en-US" altLang="ja-JP" sz="1300" dirty="0" smtClean="0"/>
          </a:p>
          <a:p>
            <a:endParaRPr lang="en-US" altLang="ja-JP" sz="1300" dirty="0" smtClean="0"/>
          </a:p>
        </p:txBody>
      </p:sp>
      <p:sp>
        <p:nvSpPr>
          <p:cNvPr id="16" name="角丸四角形 15">
            <a:extLst>
              <a:ext uri="{FF2B5EF4-FFF2-40B4-BE49-F238E27FC236}">
                <a16:creationId xmlns:a16="http://schemas.microsoft.com/office/drawing/2014/main" id="{D656D7D3-EB19-1042-B831-85DA7BD64EB1}"/>
              </a:ext>
            </a:extLst>
          </p:cNvPr>
          <p:cNvSpPr/>
          <p:nvPr/>
        </p:nvSpPr>
        <p:spPr>
          <a:xfrm>
            <a:off x="35185" y="37963"/>
            <a:ext cx="9051384" cy="435353"/>
          </a:xfrm>
          <a:prstGeom prst="roundRect">
            <a:avLst>
              <a:gd name="adj" fmla="val 16667"/>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latin typeface="MS PGothic" panose="020B0600070205080204" pitchFamily="34" charset="-128"/>
                <a:ea typeface="MS PGothic" panose="020B0600070205080204" pitchFamily="34" charset="-128"/>
              </a:rPr>
              <a:t>委員からの主な意見</a:t>
            </a:r>
            <a:r>
              <a:rPr lang="ja-JP" altLang="en-US" b="1">
                <a:latin typeface="MS PGothic" panose="020B0600070205080204" pitchFamily="34" charset="-128"/>
                <a:ea typeface="MS PGothic" panose="020B0600070205080204" pitchFamily="34" charset="-128"/>
              </a:rPr>
              <a:t>　</a:t>
            </a:r>
            <a:r>
              <a:rPr lang="en-US" altLang="ja-JP" b="1" dirty="0">
                <a:latin typeface="MS PGothic" panose="020B0600070205080204" pitchFamily="34" charset="-128"/>
                <a:ea typeface="MS PGothic" panose="020B0600070205080204" pitchFamily="34" charset="-128"/>
              </a:rPr>
              <a:t>②</a:t>
            </a:r>
            <a:endParaRPr kumimoji="1" lang="ja-JP" altLang="en-US" b="1" dirty="0">
              <a:latin typeface="MS PGothic" panose="020B0600070205080204" pitchFamily="34" charset="-128"/>
              <a:ea typeface="MS PGothic" panose="020B0600070205080204" pitchFamily="34" charset="-128"/>
            </a:endParaRPr>
          </a:p>
        </p:txBody>
      </p:sp>
      <p:sp>
        <p:nvSpPr>
          <p:cNvPr id="17" name="テキスト ボックス 16"/>
          <p:cNvSpPr txBox="1"/>
          <p:nvPr/>
        </p:nvSpPr>
        <p:spPr>
          <a:xfrm>
            <a:off x="8379725" y="6503813"/>
            <a:ext cx="764275" cy="369332"/>
          </a:xfrm>
          <a:prstGeom prst="rect">
            <a:avLst/>
          </a:prstGeom>
          <a:noFill/>
        </p:spPr>
        <p:txBody>
          <a:bodyPr wrap="square" rtlCol="0">
            <a:spAutoFit/>
          </a:bodyPr>
          <a:lstStyle/>
          <a:p>
            <a:pPr algn="r"/>
            <a:r>
              <a:rPr lang="ja-JP" altLang="en-US" dirty="0"/>
              <a:t>２</a:t>
            </a:r>
            <a:endParaRPr kumimoji="1" lang="ja-JP" altLang="en-US" dirty="0"/>
          </a:p>
        </p:txBody>
      </p:sp>
    </p:spTree>
    <p:extLst>
      <p:ext uri="{BB962C8B-B14F-4D97-AF65-F5344CB8AC3E}">
        <p14:creationId xmlns:p14="http://schemas.microsoft.com/office/powerpoint/2010/main" val="412680560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1526</TotalTime>
  <Words>362</Words>
  <Application>Microsoft Office PowerPoint</Application>
  <PresentationFormat>画面に合わせる (4:3)</PresentationFormat>
  <Paragraphs>48</Paragraphs>
  <Slides>3</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ＭＳ Ｐゴシック</vt:lpstr>
      <vt:lpstr>ＭＳ Ｐゴシック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桑原 俊介</dc:creator>
  <cp:lastModifiedBy>佐藤　和史</cp:lastModifiedBy>
  <cp:revision>73</cp:revision>
  <cp:lastPrinted>2019-09-18T23:47:57Z</cp:lastPrinted>
  <dcterms:created xsi:type="dcterms:W3CDTF">2019-09-12T09:24:48Z</dcterms:created>
  <dcterms:modified xsi:type="dcterms:W3CDTF">2019-12-19T00:07:20Z</dcterms:modified>
</cp:coreProperties>
</file>