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Lst>
  <p:notesMasterIdLst>
    <p:notesMasterId r:id="rId13"/>
  </p:notesMasterIdLst>
  <p:sldIdLst>
    <p:sldId id="256" r:id="rId2"/>
    <p:sldId id="257" r:id="rId3"/>
    <p:sldId id="258" r:id="rId4"/>
    <p:sldId id="259" r:id="rId5"/>
    <p:sldId id="260" r:id="rId6"/>
    <p:sldId id="263" r:id="rId7"/>
    <p:sldId id="264" r:id="rId8"/>
    <p:sldId id="265" r:id="rId9"/>
    <p:sldId id="266" r:id="rId10"/>
    <p:sldId id="261" r:id="rId11"/>
    <p:sldId id="262" r:id="rId12"/>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7"/>
  </p:normalViewPr>
  <p:slideViewPr>
    <p:cSldViewPr snapToGrid="0" snapToObjects="1">
      <p:cViewPr varScale="1">
        <p:scale>
          <a:sx n="70" d="100"/>
          <a:sy n="70" d="100"/>
        </p:scale>
        <p:origin x="138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39640;&#26657;&#29983;&#24466;&#65289;%5b1%5d.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39640;&#26657;&#29983;&#24466;&#65289;%5b1%5d.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20445;&#35703;&#32773;&#65289;.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20445;&#35703;&#32773;&#65289;.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20445;&#35703;&#32773;&#65289;.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20445;&#35703;&#32773;&#65289;.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20445;&#35703;&#32773;&#65289;.xlsx" TargetMode="External"/><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39640;&#26657;&#29983;&#24466;&#65289;%5b1%5d.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39640;&#26657;&#29983;&#24466;&#65289;%5b1%5d.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39640;&#26657;&#29983;&#24466;&#65289;%5b1%5d.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39640;&#26657;&#29983;&#24466;&#65289;%5b1%5d.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39640;&#26657;&#29983;&#24466;&#65289;%5b1%5d.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39640;&#26657;&#29983;&#24466;&#65289;%5b1%5d.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39640;&#26657;&#29983;&#24466;&#65289;%5b1%5d.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var\folders\lx\00r6tc5d3vldnwc4ydj6pylh0000gn\T\com.microsoft.Outlook\Outlook%20Temp\&#12450;&#12531;&#12465;&#12540;&#12488;&#38598;&#35336;&#65288;&#39640;&#26657;&#29983;&#24466;&#65289;%5b1%5d.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Sheet1!$A$86</c:f>
              <c:strCache>
                <c:ptCount val="1"/>
                <c:pt idx="0">
                  <c:v>自宅から近いため</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Sheet1!$B$85:$D$85</c:f>
              <c:strCache>
                <c:ptCount val="3"/>
                <c:pt idx="0">
                  <c:v>1年生</c:v>
                </c:pt>
                <c:pt idx="1">
                  <c:v>2年生</c:v>
                </c:pt>
                <c:pt idx="2">
                  <c:v>3年生</c:v>
                </c:pt>
              </c:strCache>
            </c:strRef>
          </c:cat>
          <c:val>
            <c:numRef>
              <c:f>Sheet1!$B$86:$D$86</c:f>
              <c:numCache>
                <c:formatCode>General</c:formatCode>
                <c:ptCount val="3"/>
                <c:pt idx="0">
                  <c:v>52</c:v>
                </c:pt>
                <c:pt idx="1">
                  <c:v>38</c:v>
                </c:pt>
                <c:pt idx="2">
                  <c:v>38</c:v>
                </c:pt>
              </c:numCache>
            </c:numRef>
          </c:val>
          <c:extLst xmlns:c16r2="http://schemas.microsoft.com/office/drawing/2015/06/chart">
            <c:ext xmlns:c16="http://schemas.microsoft.com/office/drawing/2014/chart" uri="{C3380CC4-5D6E-409C-BE32-E72D297353CC}">
              <c16:uniqueId val="{00000000-70C3-534D-A4D8-7B37117C397D}"/>
            </c:ext>
          </c:extLst>
        </c:ser>
        <c:ser>
          <c:idx val="1"/>
          <c:order val="1"/>
          <c:tx>
            <c:strRef>
              <c:f>Sheet1!$A$87</c:f>
              <c:strCache>
                <c:ptCount val="1"/>
                <c:pt idx="0">
                  <c:v>希望する部活動</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Sheet1!$B$85:$D$85</c:f>
              <c:strCache>
                <c:ptCount val="3"/>
                <c:pt idx="0">
                  <c:v>1年生</c:v>
                </c:pt>
                <c:pt idx="1">
                  <c:v>2年生</c:v>
                </c:pt>
                <c:pt idx="2">
                  <c:v>3年生</c:v>
                </c:pt>
              </c:strCache>
            </c:strRef>
          </c:cat>
          <c:val>
            <c:numRef>
              <c:f>Sheet1!$B$87:$D$87</c:f>
              <c:numCache>
                <c:formatCode>General</c:formatCode>
                <c:ptCount val="3"/>
                <c:pt idx="0">
                  <c:v>8</c:v>
                </c:pt>
                <c:pt idx="1">
                  <c:v>3</c:v>
                </c:pt>
                <c:pt idx="2">
                  <c:v>9</c:v>
                </c:pt>
              </c:numCache>
            </c:numRef>
          </c:val>
          <c:extLst xmlns:c16r2="http://schemas.microsoft.com/office/drawing/2015/06/chart">
            <c:ext xmlns:c16="http://schemas.microsoft.com/office/drawing/2014/chart" uri="{C3380CC4-5D6E-409C-BE32-E72D297353CC}">
              <c16:uniqueId val="{00000001-70C3-534D-A4D8-7B37117C397D}"/>
            </c:ext>
          </c:extLst>
        </c:ser>
        <c:ser>
          <c:idx val="2"/>
          <c:order val="2"/>
          <c:tx>
            <c:strRef>
              <c:f>Sheet1!$A$88</c:f>
              <c:strCache>
                <c:ptCount val="1"/>
                <c:pt idx="0">
                  <c:v>学校独自の取り組み</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Sheet1!$B$85:$D$85</c:f>
              <c:strCache>
                <c:ptCount val="3"/>
                <c:pt idx="0">
                  <c:v>1年生</c:v>
                </c:pt>
                <c:pt idx="1">
                  <c:v>2年生</c:v>
                </c:pt>
                <c:pt idx="2">
                  <c:v>3年生</c:v>
                </c:pt>
              </c:strCache>
            </c:strRef>
          </c:cat>
          <c:val>
            <c:numRef>
              <c:f>Sheet1!$B$88:$D$88</c:f>
              <c:numCache>
                <c:formatCode>General</c:formatCode>
                <c:ptCount val="3"/>
                <c:pt idx="0">
                  <c:v>9</c:v>
                </c:pt>
                <c:pt idx="1">
                  <c:v>8</c:v>
                </c:pt>
                <c:pt idx="2">
                  <c:v>2</c:v>
                </c:pt>
              </c:numCache>
            </c:numRef>
          </c:val>
          <c:extLst xmlns:c16r2="http://schemas.microsoft.com/office/drawing/2015/06/chart">
            <c:ext xmlns:c16="http://schemas.microsoft.com/office/drawing/2014/chart" uri="{C3380CC4-5D6E-409C-BE32-E72D297353CC}">
              <c16:uniqueId val="{00000002-70C3-534D-A4D8-7B37117C397D}"/>
            </c:ext>
          </c:extLst>
        </c:ser>
        <c:ser>
          <c:idx val="3"/>
          <c:order val="3"/>
          <c:tx>
            <c:strRef>
              <c:f>Sheet1!$A$89</c:f>
              <c:strCache>
                <c:ptCount val="1"/>
                <c:pt idx="0">
                  <c:v>四年生大学等へ進学するため</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Sheet1!$B$85:$D$85</c:f>
              <c:strCache>
                <c:ptCount val="3"/>
                <c:pt idx="0">
                  <c:v>1年生</c:v>
                </c:pt>
                <c:pt idx="1">
                  <c:v>2年生</c:v>
                </c:pt>
                <c:pt idx="2">
                  <c:v>3年生</c:v>
                </c:pt>
              </c:strCache>
            </c:strRef>
          </c:cat>
          <c:val>
            <c:numRef>
              <c:f>Sheet1!$B$89:$D$89</c:f>
              <c:numCache>
                <c:formatCode>General</c:formatCode>
                <c:ptCount val="3"/>
                <c:pt idx="0">
                  <c:v>2</c:v>
                </c:pt>
                <c:pt idx="1">
                  <c:v>1</c:v>
                </c:pt>
                <c:pt idx="2">
                  <c:v>5</c:v>
                </c:pt>
              </c:numCache>
            </c:numRef>
          </c:val>
          <c:extLst xmlns:c16r2="http://schemas.microsoft.com/office/drawing/2015/06/chart">
            <c:ext xmlns:c16="http://schemas.microsoft.com/office/drawing/2014/chart" uri="{C3380CC4-5D6E-409C-BE32-E72D297353CC}">
              <c16:uniqueId val="{00000003-70C3-534D-A4D8-7B37117C397D}"/>
            </c:ext>
          </c:extLst>
        </c:ser>
        <c:ser>
          <c:idx val="4"/>
          <c:order val="4"/>
          <c:tx>
            <c:strRef>
              <c:f>Sheet1!$A$90</c:f>
              <c:strCache>
                <c:ptCount val="1"/>
                <c:pt idx="0">
                  <c:v>連携入試で受験できるから</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Sheet1!$B$85:$D$85</c:f>
              <c:strCache>
                <c:ptCount val="3"/>
                <c:pt idx="0">
                  <c:v>1年生</c:v>
                </c:pt>
                <c:pt idx="1">
                  <c:v>2年生</c:v>
                </c:pt>
                <c:pt idx="2">
                  <c:v>3年生</c:v>
                </c:pt>
              </c:strCache>
            </c:strRef>
          </c:cat>
          <c:val>
            <c:numRef>
              <c:f>Sheet1!$B$90:$D$90</c:f>
              <c:numCache>
                <c:formatCode>General</c:formatCode>
                <c:ptCount val="3"/>
                <c:pt idx="0">
                  <c:v>35</c:v>
                </c:pt>
                <c:pt idx="1">
                  <c:v>18</c:v>
                </c:pt>
                <c:pt idx="2">
                  <c:v>25</c:v>
                </c:pt>
              </c:numCache>
            </c:numRef>
          </c:val>
          <c:extLst xmlns:c16r2="http://schemas.microsoft.com/office/drawing/2015/06/chart">
            <c:ext xmlns:c16="http://schemas.microsoft.com/office/drawing/2014/chart" uri="{C3380CC4-5D6E-409C-BE32-E72D297353CC}">
              <c16:uniqueId val="{00000004-70C3-534D-A4D8-7B37117C397D}"/>
            </c:ext>
          </c:extLst>
        </c:ser>
        <c:ser>
          <c:idx val="5"/>
          <c:order val="5"/>
          <c:tx>
            <c:strRef>
              <c:f>Sheet1!$A$91</c:f>
              <c:strCache>
                <c:ptCount val="1"/>
                <c:pt idx="0">
                  <c:v>友達が行くから</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Sheet1!$B$85:$D$85</c:f>
              <c:strCache>
                <c:ptCount val="3"/>
                <c:pt idx="0">
                  <c:v>1年生</c:v>
                </c:pt>
                <c:pt idx="1">
                  <c:v>2年生</c:v>
                </c:pt>
                <c:pt idx="2">
                  <c:v>3年生</c:v>
                </c:pt>
              </c:strCache>
            </c:strRef>
          </c:cat>
          <c:val>
            <c:numRef>
              <c:f>Sheet1!$B$91:$D$91</c:f>
              <c:numCache>
                <c:formatCode>General</c:formatCode>
                <c:ptCount val="3"/>
                <c:pt idx="0">
                  <c:v>8</c:v>
                </c:pt>
                <c:pt idx="1">
                  <c:v>3</c:v>
                </c:pt>
                <c:pt idx="2">
                  <c:v>12</c:v>
                </c:pt>
              </c:numCache>
            </c:numRef>
          </c:val>
          <c:extLst xmlns:c16r2="http://schemas.microsoft.com/office/drawing/2015/06/chart">
            <c:ext xmlns:c16="http://schemas.microsoft.com/office/drawing/2014/chart" uri="{C3380CC4-5D6E-409C-BE32-E72D297353CC}">
              <c16:uniqueId val="{00000005-70C3-534D-A4D8-7B37117C397D}"/>
            </c:ext>
          </c:extLst>
        </c:ser>
        <c:ser>
          <c:idx val="6"/>
          <c:order val="6"/>
          <c:tx>
            <c:strRef>
              <c:f>Sheet1!$A$92</c:f>
              <c:strCache>
                <c:ptCount val="1"/>
                <c:pt idx="0">
                  <c:v>公営塾があるから</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Sheet1!$B$85:$D$85</c:f>
              <c:strCache>
                <c:ptCount val="3"/>
                <c:pt idx="0">
                  <c:v>1年生</c:v>
                </c:pt>
                <c:pt idx="1">
                  <c:v>2年生</c:v>
                </c:pt>
                <c:pt idx="2">
                  <c:v>3年生</c:v>
                </c:pt>
              </c:strCache>
            </c:strRef>
          </c:cat>
          <c:val>
            <c:numRef>
              <c:f>Sheet1!$B$92:$D$92</c:f>
              <c:numCache>
                <c:formatCode>General</c:formatCode>
                <c:ptCount val="3"/>
                <c:pt idx="0">
                  <c:v>4</c:v>
                </c:pt>
                <c:pt idx="1">
                  <c:v>4</c:v>
                </c:pt>
                <c:pt idx="2">
                  <c:v>0</c:v>
                </c:pt>
              </c:numCache>
            </c:numRef>
          </c:val>
          <c:extLst xmlns:c16r2="http://schemas.microsoft.com/office/drawing/2015/06/chart">
            <c:ext xmlns:c16="http://schemas.microsoft.com/office/drawing/2014/chart" uri="{C3380CC4-5D6E-409C-BE32-E72D297353CC}">
              <c16:uniqueId val="{00000006-70C3-534D-A4D8-7B37117C397D}"/>
            </c:ext>
          </c:extLst>
        </c:ser>
        <c:ser>
          <c:idx val="7"/>
          <c:order val="7"/>
          <c:tx>
            <c:strRef>
              <c:f>Sheet1!$A$93</c:f>
              <c:strCache>
                <c:ptCount val="1"/>
                <c:pt idx="0">
                  <c:v>その他</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Sheet1!$B$85:$D$85</c:f>
              <c:strCache>
                <c:ptCount val="3"/>
                <c:pt idx="0">
                  <c:v>1年生</c:v>
                </c:pt>
                <c:pt idx="1">
                  <c:v>2年生</c:v>
                </c:pt>
                <c:pt idx="2">
                  <c:v>3年生</c:v>
                </c:pt>
              </c:strCache>
            </c:strRef>
          </c:cat>
          <c:val>
            <c:numRef>
              <c:f>Sheet1!$B$93:$D$93</c:f>
              <c:numCache>
                <c:formatCode>General</c:formatCode>
                <c:ptCount val="3"/>
                <c:pt idx="0">
                  <c:v>5</c:v>
                </c:pt>
                <c:pt idx="1">
                  <c:v>10</c:v>
                </c:pt>
                <c:pt idx="2">
                  <c:v>7</c:v>
                </c:pt>
              </c:numCache>
            </c:numRef>
          </c:val>
          <c:extLst xmlns:c16r2="http://schemas.microsoft.com/office/drawing/2015/06/chart">
            <c:ext xmlns:c16="http://schemas.microsoft.com/office/drawing/2014/chart" uri="{C3380CC4-5D6E-409C-BE32-E72D297353CC}">
              <c16:uniqueId val="{00000007-70C3-534D-A4D8-7B37117C397D}"/>
            </c:ext>
          </c:extLst>
        </c:ser>
        <c:dLbls>
          <c:dLblPos val="ctr"/>
          <c:showLegendKey val="0"/>
          <c:showVal val="1"/>
          <c:showCatName val="0"/>
          <c:showSerName val="0"/>
          <c:showPercent val="0"/>
          <c:showBubbleSize val="0"/>
        </c:dLbls>
        <c:gapWidth val="60"/>
        <c:overlap val="100"/>
        <c:axId val="330466912"/>
        <c:axId val="375508984"/>
      </c:barChart>
      <c:catAx>
        <c:axId val="33046691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75508984"/>
        <c:crosses val="autoZero"/>
        <c:auto val="1"/>
        <c:lblAlgn val="ctr"/>
        <c:lblOffset val="100"/>
        <c:noMultiLvlLbl val="0"/>
      </c:catAx>
      <c:valAx>
        <c:axId val="375508984"/>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304669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Sheet1!$A$154</c:f>
              <c:strCache>
                <c:ptCount val="1"/>
                <c:pt idx="0">
                  <c:v>してみたくない</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Sheet1!$B$153:$D$153</c:f>
              <c:strCache>
                <c:ptCount val="3"/>
                <c:pt idx="0">
                  <c:v>1年生</c:v>
                </c:pt>
                <c:pt idx="1">
                  <c:v>2年生</c:v>
                </c:pt>
                <c:pt idx="2">
                  <c:v>3年生</c:v>
                </c:pt>
              </c:strCache>
            </c:strRef>
          </c:cat>
          <c:val>
            <c:numRef>
              <c:f>Sheet1!$B$154:$D$154</c:f>
              <c:numCache>
                <c:formatCode>General</c:formatCode>
                <c:ptCount val="3"/>
                <c:pt idx="0">
                  <c:v>23</c:v>
                </c:pt>
                <c:pt idx="1">
                  <c:v>15</c:v>
                </c:pt>
                <c:pt idx="2">
                  <c:v>25</c:v>
                </c:pt>
              </c:numCache>
            </c:numRef>
          </c:val>
          <c:extLst xmlns:c16r2="http://schemas.microsoft.com/office/drawing/2015/06/chart">
            <c:ext xmlns:c16="http://schemas.microsoft.com/office/drawing/2014/chart" uri="{C3380CC4-5D6E-409C-BE32-E72D297353CC}">
              <c16:uniqueId val="{00000000-5361-5F40-8315-48DAE8B52026}"/>
            </c:ext>
          </c:extLst>
        </c:ser>
        <c:ser>
          <c:idx val="1"/>
          <c:order val="1"/>
          <c:tx>
            <c:strRef>
              <c:f>Sheet1!$A$155</c:f>
              <c:strCache>
                <c:ptCount val="1"/>
                <c:pt idx="0">
                  <c:v>どちらかといえばしてみたくない</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Sheet1!$B$153:$D$153</c:f>
              <c:strCache>
                <c:ptCount val="3"/>
                <c:pt idx="0">
                  <c:v>1年生</c:v>
                </c:pt>
                <c:pt idx="1">
                  <c:v>2年生</c:v>
                </c:pt>
                <c:pt idx="2">
                  <c:v>3年生</c:v>
                </c:pt>
              </c:strCache>
            </c:strRef>
          </c:cat>
          <c:val>
            <c:numRef>
              <c:f>Sheet1!$B$155:$D$155</c:f>
              <c:numCache>
                <c:formatCode>General</c:formatCode>
                <c:ptCount val="3"/>
                <c:pt idx="0">
                  <c:v>16</c:v>
                </c:pt>
                <c:pt idx="1">
                  <c:v>6</c:v>
                </c:pt>
                <c:pt idx="2">
                  <c:v>9</c:v>
                </c:pt>
              </c:numCache>
            </c:numRef>
          </c:val>
          <c:extLst xmlns:c16r2="http://schemas.microsoft.com/office/drawing/2015/06/chart">
            <c:ext xmlns:c16="http://schemas.microsoft.com/office/drawing/2014/chart" uri="{C3380CC4-5D6E-409C-BE32-E72D297353CC}">
              <c16:uniqueId val="{00000001-5361-5F40-8315-48DAE8B52026}"/>
            </c:ext>
          </c:extLst>
        </c:ser>
        <c:ser>
          <c:idx val="2"/>
          <c:order val="2"/>
          <c:tx>
            <c:strRef>
              <c:f>Sheet1!$A$156</c:f>
              <c:strCache>
                <c:ptCount val="1"/>
                <c:pt idx="0">
                  <c:v>どちらかといえばしてみたい</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Sheet1!$B$153:$D$153</c:f>
              <c:strCache>
                <c:ptCount val="3"/>
                <c:pt idx="0">
                  <c:v>1年生</c:v>
                </c:pt>
                <c:pt idx="1">
                  <c:v>2年生</c:v>
                </c:pt>
                <c:pt idx="2">
                  <c:v>3年生</c:v>
                </c:pt>
              </c:strCache>
            </c:strRef>
          </c:cat>
          <c:val>
            <c:numRef>
              <c:f>Sheet1!$B$156:$D$156</c:f>
              <c:numCache>
                <c:formatCode>General</c:formatCode>
                <c:ptCount val="3"/>
                <c:pt idx="0">
                  <c:v>19</c:v>
                </c:pt>
                <c:pt idx="1">
                  <c:v>17</c:v>
                </c:pt>
                <c:pt idx="2">
                  <c:v>13</c:v>
                </c:pt>
              </c:numCache>
            </c:numRef>
          </c:val>
          <c:extLst xmlns:c16r2="http://schemas.microsoft.com/office/drawing/2015/06/chart">
            <c:ext xmlns:c16="http://schemas.microsoft.com/office/drawing/2014/chart" uri="{C3380CC4-5D6E-409C-BE32-E72D297353CC}">
              <c16:uniqueId val="{00000002-5361-5F40-8315-48DAE8B52026}"/>
            </c:ext>
          </c:extLst>
        </c:ser>
        <c:ser>
          <c:idx val="3"/>
          <c:order val="3"/>
          <c:tx>
            <c:strRef>
              <c:f>Sheet1!$A$157</c:f>
              <c:strCache>
                <c:ptCount val="1"/>
                <c:pt idx="0">
                  <c:v>してみたい</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Sheet1!$B$153:$D$153</c:f>
              <c:strCache>
                <c:ptCount val="3"/>
                <c:pt idx="0">
                  <c:v>1年生</c:v>
                </c:pt>
                <c:pt idx="1">
                  <c:v>2年生</c:v>
                </c:pt>
                <c:pt idx="2">
                  <c:v>3年生</c:v>
                </c:pt>
              </c:strCache>
            </c:strRef>
          </c:cat>
          <c:val>
            <c:numRef>
              <c:f>Sheet1!$B$157:$D$157</c:f>
              <c:numCache>
                <c:formatCode>General</c:formatCode>
                <c:ptCount val="3"/>
                <c:pt idx="0">
                  <c:v>8</c:v>
                </c:pt>
                <c:pt idx="1">
                  <c:v>14</c:v>
                </c:pt>
                <c:pt idx="2">
                  <c:v>11</c:v>
                </c:pt>
              </c:numCache>
            </c:numRef>
          </c:val>
          <c:extLst xmlns:c16r2="http://schemas.microsoft.com/office/drawing/2015/06/chart">
            <c:ext xmlns:c16="http://schemas.microsoft.com/office/drawing/2014/chart" uri="{C3380CC4-5D6E-409C-BE32-E72D297353CC}">
              <c16:uniqueId val="{00000003-5361-5F40-8315-48DAE8B52026}"/>
            </c:ext>
          </c:extLst>
        </c:ser>
        <c:dLbls>
          <c:dLblPos val="ctr"/>
          <c:showLegendKey val="0"/>
          <c:showVal val="1"/>
          <c:showCatName val="0"/>
          <c:showSerName val="0"/>
          <c:showPercent val="0"/>
          <c:showBubbleSize val="0"/>
        </c:dLbls>
        <c:gapWidth val="85"/>
        <c:overlap val="100"/>
        <c:axId val="116134152"/>
        <c:axId val="116134544"/>
      </c:barChart>
      <c:catAx>
        <c:axId val="1161341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116134544"/>
        <c:crosses val="autoZero"/>
        <c:auto val="1"/>
        <c:lblAlgn val="ctr"/>
        <c:lblOffset val="100"/>
        <c:noMultiLvlLbl val="0"/>
      </c:catAx>
      <c:valAx>
        <c:axId val="116134544"/>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116134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Sheet5!$B$20</c:f>
              <c:strCache>
                <c:ptCount val="1"/>
                <c:pt idx="0">
                  <c:v>自宅から近いため</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Sheet5!$C$19:$E$19</c:f>
              <c:strCache>
                <c:ptCount val="3"/>
                <c:pt idx="0">
                  <c:v>１年生</c:v>
                </c:pt>
                <c:pt idx="1">
                  <c:v>２年生</c:v>
                </c:pt>
                <c:pt idx="2">
                  <c:v>３年生</c:v>
                </c:pt>
              </c:strCache>
            </c:strRef>
          </c:cat>
          <c:val>
            <c:numRef>
              <c:f>Sheet5!$C$20:$E$20</c:f>
              <c:numCache>
                <c:formatCode>General</c:formatCode>
                <c:ptCount val="3"/>
                <c:pt idx="0">
                  <c:v>40</c:v>
                </c:pt>
                <c:pt idx="1">
                  <c:v>22</c:v>
                </c:pt>
                <c:pt idx="2">
                  <c:v>42</c:v>
                </c:pt>
              </c:numCache>
            </c:numRef>
          </c:val>
          <c:extLst xmlns:c16r2="http://schemas.microsoft.com/office/drawing/2015/06/chart">
            <c:ext xmlns:c16="http://schemas.microsoft.com/office/drawing/2014/chart" uri="{C3380CC4-5D6E-409C-BE32-E72D297353CC}">
              <c16:uniqueId val="{00000000-E53C-ED45-9908-7CFF9372D35C}"/>
            </c:ext>
          </c:extLst>
        </c:ser>
        <c:ser>
          <c:idx val="1"/>
          <c:order val="1"/>
          <c:tx>
            <c:strRef>
              <c:f>Sheet5!$B$21</c:f>
              <c:strCache>
                <c:ptCount val="1"/>
                <c:pt idx="0">
                  <c:v>希望する部活動</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Sheet5!$C$19:$E$19</c:f>
              <c:strCache>
                <c:ptCount val="3"/>
                <c:pt idx="0">
                  <c:v>１年生</c:v>
                </c:pt>
                <c:pt idx="1">
                  <c:v>２年生</c:v>
                </c:pt>
                <c:pt idx="2">
                  <c:v>３年生</c:v>
                </c:pt>
              </c:strCache>
            </c:strRef>
          </c:cat>
          <c:val>
            <c:numRef>
              <c:f>Sheet5!$C$21:$E$21</c:f>
              <c:numCache>
                <c:formatCode>General</c:formatCode>
                <c:ptCount val="3"/>
                <c:pt idx="0">
                  <c:v>4</c:v>
                </c:pt>
                <c:pt idx="1">
                  <c:v>4</c:v>
                </c:pt>
                <c:pt idx="2">
                  <c:v>5</c:v>
                </c:pt>
              </c:numCache>
            </c:numRef>
          </c:val>
          <c:extLst xmlns:c16r2="http://schemas.microsoft.com/office/drawing/2015/06/chart">
            <c:ext xmlns:c16="http://schemas.microsoft.com/office/drawing/2014/chart" uri="{C3380CC4-5D6E-409C-BE32-E72D297353CC}">
              <c16:uniqueId val="{00000001-E53C-ED45-9908-7CFF9372D35C}"/>
            </c:ext>
          </c:extLst>
        </c:ser>
        <c:ser>
          <c:idx val="2"/>
          <c:order val="2"/>
          <c:tx>
            <c:strRef>
              <c:f>Sheet5!$B$22</c:f>
              <c:strCache>
                <c:ptCount val="1"/>
                <c:pt idx="0">
                  <c:v>学校独自の取り組み</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Sheet5!$C$19:$E$19</c:f>
              <c:strCache>
                <c:ptCount val="3"/>
                <c:pt idx="0">
                  <c:v>１年生</c:v>
                </c:pt>
                <c:pt idx="1">
                  <c:v>２年生</c:v>
                </c:pt>
                <c:pt idx="2">
                  <c:v>３年生</c:v>
                </c:pt>
              </c:strCache>
            </c:strRef>
          </c:cat>
          <c:val>
            <c:numRef>
              <c:f>Sheet5!$C$22:$E$22</c:f>
              <c:numCache>
                <c:formatCode>General</c:formatCode>
                <c:ptCount val="3"/>
                <c:pt idx="0">
                  <c:v>0</c:v>
                </c:pt>
                <c:pt idx="1">
                  <c:v>2</c:v>
                </c:pt>
                <c:pt idx="2">
                  <c:v>0</c:v>
                </c:pt>
              </c:numCache>
            </c:numRef>
          </c:val>
          <c:extLst xmlns:c16r2="http://schemas.microsoft.com/office/drawing/2015/06/chart">
            <c:ext xmlns:c16="http://schemas.microsoft.com/office/drawing/2014/chart" uri="{C3380CC4-5D6E-409C-BE32-E72D297353CC}">
              <c16:uniqueId val="{00000002-E53C-ED45-9908-7CFF9372D35C}"/>
            </c:ext>
          </c:extLst>
        </c:ser>
        <c:ser>
          <c:idx val="3"/>
          <c:order val="3"/>
          <c:tx>
            <c:strRef>
              <c:f>Sheet5!$B$23</c:f>
              <c:strCache>
                <c:ptCount val="1"/>
                <c:pt idx="0">
                  <c:v>四年生大学等へ進学するため</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Sheet5!$C$19:$E$19</c:f>
              <c:strCache>
                <c:ptCount val="3"/>
                <c:pt idx="0">
                  <c:v>１年生</c:v>
                </c:pt>
                <c:pt idx="1">
                  <c:v>２年生</c:v>
                </c:pt>
                <c:pt idx="2">
                  <c:v>３年生</c:v>
                </c:pt>
              </c:strCache>
            </c:strRef>
          </c:cat>
          <c:val>
            <c:numRef>
              <c:f>Sheet5!$C$23:$E$23</c:f>
              <c:numCache>
                <c:formatCode>General</c:formatCode>
                <c:ptCount val="3"/>
                <c:pt idx="0">
                  <c:v>0</c:v>
                </c:pt>
                <c:pt idx="1">
                  <c:v>0</c:v>
                </c:pt>
                <c:pt idx="2">
                  <c:v>3</c:v>
                </c:pt>
              </c:numCache>
            </c:numRef>
          </c:val>
          <c:extLst xmlns:c16r2="http://schemas.microsoft.com/office/drawing/2015/06/chart">
            <c:ext xmlns:c16="http://schemas.microsoft.com/office/drawing/2014/chart" uri="{C3380CC4-5D6E-409C-BE32-E72D297353CC}">
              <c16:uniqueId val="{00000003-E53C-ED45-9908-7CFF9372D35C}"/>
            </c:ext>
          </c:extLst>
        </c:ser>
        <c:ser>
          <c:idx val="4"/>
          <c:order val="4"/>
          <c:tx>
            <c:strRef>
              <c:f>Sheet5!$B$24</c:f>
              <c:strCache>
                <c:ptCount val="1"/>
                <c:pt idx="0">
                  <c:v>連携入試で受験できるから</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Sheet5!$C$19:$E$19</c:f>
              <c:strCache>
                <c:ptCount val="3"/>
                <c:pt idx="0">
                  <c:v>１年生</c:v>
                </c:pt>
                <c:pt idx="1">
                  <c:v>２年生</c:v>
                </c:pt>
                <c:pt idx="2">
                  <c:v>３年生</c:v>
                </c:pt>
              </c:strCache>
            </c:strRef>
          </c:cat>
          <c:val>
            <c:numRef>
              <c:f>Sheet5!$C$24:$E$24</c:f>
              <c:numCache>
                <c:formatCode>General</c:formatCode>
                <c:ptCount val="3"/>
                <c:pt idx="0">
                  <c:v>17</c:v>
                </c:pt>
                <c:pt idx="1">
                  <c:v>8</c:v>
                </c:pt>
                <c:pt idx="2">
                  <c:v>10</c:v>
                </c:pt>
              </c:numCache>
            </c:numRef>
          </c:val>
          <c:extLst xmlns:c16r2="http://schemas.microsoft.com/office/drawing/2015/06/chart">
            <c:ext xmlns:c16="http://schemas.microsoft.com/office/drawing/2014/chart" uri="{C3380CC4-5D6E-409C-BE32-E72D297353CC}">
              <c16:uniqueId val="{00000004-E53C-ED45-9908-7CFF9372D35C}"/>
            </c:ext>
          </c:extLst>
        </c:ser>
        <c:ser>
          <c:idx val="5"/>
          <c:order val="5"/>
          <c:tx>
            <c:strRef>
              <c:f>Sheet5!$B$25</c:f>
              <c:strCache>
                <c:ptCount val="1"/>
                <c:pt idx="0">
                  <c:v>友達が行くから</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Sheet5!$C$19:$E$19</c:f>
              <c:strCache>
                <c:ptCount val="3"/>
                <c:pt idx="0">
                  <c:v>１年生</c:v>
                </c:pt>
                <c:pt idx="1">
                  <c:v>２年生</c:v>
                </c:pt>
                <c:pt idx="2">
                  <c:v>３年生</c:v>
                </c:pt>
              </c:strCache>
            </c:strRef>
          </c:cat>
          <c:val>
            <c:numRef>
              <c:f>Sheet5!$C$25:$E$25</c:f>
              <c:numCache>
                <c:formatCode>General</c:formatCode>
                <c:ptCount val="3"/>
                <c:pt idx="0">
                  <c:v>1</c:v>
                </c:pt>
                <c:pt idx="1">
                  <c:v>1</c:v>
                </c:pt>
                <c:pt idx="2">
                  <c:v>3</c:v>
                </c:pt>
              </c:numCache>
            </c:numRef>
          </c:val>
          <c:extLst xmlns:c16r2="http://schemas.microsoft.com/office/drawing/2015/06/chart">
            <c:ext xmlns:c16="http://schemas.microsoft.com/office/drawing/2014/chart" uri="{C3380CC4-5D6E-409C-BE32-E72D297353CC}">
              <c16:uniqueId val="{00000005-E53C-ED45-9908-7CFF9372D35C}"/>
            </c:ext>
          </c:extLst>
        </c:ser>
        <c:ser>
          <c:idx val="6"/>
          <c:order val="6"/>
          <c:tx>
            <c:strRef>
              <c:f>Sheet5!$B$26</c:f>
              <c:strCache>
                <c:ptCount val="1"/>
                <c:pt idx="0">
                  <c:v>公営塾があるから</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Sheet5!$C$19:$E$19</c:f>
              <c:strCache>
                <c:ptCount val="3"/>
                <c:pt idx="0">
                  <c:v>１年生</c:v>
                </c:pt>
                <c:pt idx="1">
                  <c:v>２年生</c:v>
                </c:pt>
                <c:pt idx="2">
                  <c:v>３年生</c:v>
                </c:pt>
              </c:strCache>
            </c:strRef>
          </c:cat>
          <c:val>
            <c:numRef>
              <c:f>Sheet5!$C$26:$E$26</c:f>
              <c:numCache>
                <c:formatCode>General</c:formatCode>
                <c:ptCount val="3"/>
                <c:pt idx="0">
                  <c:v>4</c:v>
                </c:pt>
                <c:pt idx="1">
                  <c:v>4</c:v>
                </c:pt>
                <c:pt idx="2">
                  <c:v>0</c:v>
                </c:pt>
              </c:numCache>
            </c:numRef>
          </c:val>
          <c:extLst xmlns:c16r2="http://schemas.microsoft.com/office/drawing/2015/06/chart">
            <c:ext xmlns:c16="http://schemas.microsoft.com/office/drawing/2014/chart" uri="{C3380CC4-5D6E-409C-BE32-E72D297353CC}">
              <c16:uniqueId val="{00000006-E53C-ED45-9908-7CFF9372D35C}"/>
            </c:ext>
          </c:extLst>
        </c:ser>
        <c:ser>
          <c:idx val="7"/>
          <c:order val="7"/>
          <c:tx>
            <c:strRef>
              <c:f>Sheet5!$B$27</c:f>
              <c:strCache>
                <c:ptCount val="1"/>
                <c:pt idx="0">
                  <c:v>本人の希望</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Sheet5!$C$19:$E$19</c:f>
              <c:strCache>
                <c:ptCount val="3"/>
                <c:pt idx="0">
                  <c:v>１年生</c:v>
                </c:pt>
                <c:pt idx="1">
                  <c:v>２年生</c:v>
                </c:pt>
                <c:pt idx="2">
                  <c:v>３年生</c:v>
                </c:pt>
              </c:strCache>
            </c:strRef>
          </c:cat>
          <c:val>
            <c:numRef>
              <c:f>Sheet5!$C$27:$E$27</c:f>
              <c:numCache>
                <c:formatCode>General</c:formatCode>
                <c:ptCount val="3"/>
                <c:pt idx="0">
                  <c:v>36</c:v>
                </c:pt>
                <c:pt idx="1">
                  <c:v>15</c:v>
                </c:pt>
                <c:pt idx="2">
                  <c:v>29</c:v>
                </c:pt>
              </c:numCache>
            </c:numRef>
          </c:val>
          <c:extLst xmlns:c16r2="http://schemas.microsoft.com/office/drawing/2015/06/chart">
            <c:ext xmlns:c16="http://schemas.microsoft.com/office/drawing/2014/chart" uri="{C3380CC4-5D6E-409C-BE32-E72D297353CC}">
              <c16:uniqueId val="{00000007-E53C-ED45-9908-7CFF9372D35C}"/>
            </c:ext>
          </c:extLst>
        </c:ser>
        <c:dLbls>
          <c:dLblPos val="ctr"/>
          <c:showLegendKey val="0"/>
          <c:showVal val="1"/>
          <c:showCatName val="0"/>
          <c:showSerName val="0"/>
          <c:showPercent val="0"/>
          <c:showBubbleSize val="0"/>
        </c:dLbls>
        <c:gapWidth val="74"/>
        <c:overlap val="100"/>
        <c:axId val="339234584"/>
        <c:axId val="339234976"/>
      </c:barChart>
      <c:catAx>
        <c:axId val="33923458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39234976"/>
        <c:crosses val="autoZero"/>
        <c:auto val="1"/>
        <c:lblAlgn val="ctr"/>
        <c:lblOffset val="100"/>
        <c:noMultiLvlLbl val="0"/>
      </c:catAx>
      <c:valAx>
        <c:axId val="339234976"/>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392345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900">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Sheet5!$B$33</c:f>
              <c:strCache>
                <c:ptCount val="1"/>
                <c:pt idx="0">
                  <c:v>満足していない</c:v>
                </c:pt>
              </c:strCache>
            </c:strRef>
          </c:tx>
          <c:spPr>
            <a:solidFill>
              <a:srgbClr val="0070C0"/>
            </a:solidFill>
            <a:ln>
              <a:noFill/>
            </a:ln>
            <a:effectLst/>
          </c:spPr>
          <c:invertIfNegative val="0"/>
          <c:dLbls>
            <c:dLbl>
              <c:idx val="0"/>
              <c:delete val="1"/>
              <c:extLst xmlns:c16r2="http://schemas.microsoft.com/office/drawing/2015/06/chart">
                <c:ext xmlns:c16="http://schemas.microsoft.com/office/drawing/2014/chart" uri="{C3380CC4-5D6E-409C-BE32-E72D297353CC}">
                  <c16:uniqueId val="{00000004-A13B-0846-ABB7-6370D4453561}"/>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Sheet5!$C$32:$E$32</c:f>
              <c:strCache>
                <c:ptCount val="3"/>
                <c:pt idx="0">
                  <c:v>１年生</c:v>
                </c:pt>
                <c:pt idx="1">
                  <c:v>２年生</c:v>
                </c:pt>
                <c:pt idx="2">
                  <c:v>３年生</c:v>
                </c:pt>
              </c:strCache>
            </c:strRef>
          </c:cat>
          <c:val>
            <c:numRef>
              <c:f>Sheet5!$C$33:$E$33</c:f>
              <c:numCache>
                <c:formatCode>General</c:formatCode>
                <c:ptCount val="3"/>
                <c:pt idx="0">
                  <c:v>0</c:v>
                </c:pt>
                <c:pt idx="1">
                  <c:v>1</c:v>
                </c:pt>
                <c:pt idx="2">
                  <c:v>3</c:v>
                </c:pt>
              </c:numCache>
            </c:numRef>
          </c:val>
          <c:extLst xmlns:c16r2="http://schemas.microsoft.com/office/drawing/2015/06/chart">
            <c:ext xmlns:c16="http://schemas.microsoft.com/office/drawing/2014/chart" uri="{C3380CC4-5D6E-409C-BE32-E72D297353CC}">
              <c16:uniqueId val="{00000000-A13B-0846-ABB7-6370D4453561}"/>
            </c:ext>
          </c:extLst>
        </c:ser>
        <c:ser>
          <c:idx val="1"/>
          <c:order val="1"/>
          <c:tx>
            <c:strRef>
              <c:f>Sheet5!$B$34</c:f>
              <c:strCache>
                <c:ptCount val="1"/>
                <c:pt idx="0">
                  <c:v>どちらかといえば満足していない</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Sheet5!$C$32:$E$32</c:f>
              <c:strCache>
                <c:ptCount val="3"/>
                <c:pt idx="0">
                  <c:v>１年生</c:v>
                </c:pt>
                <c:pt idx="1">
                  <c:v>２年生</c:v>
                </c:pt>
                <c:pt idx="2">
                  <c:v>３年生</c:v>
                </c:pt>
              </c:strCache>
            </c:strRef>
          </c:cat>
          <c:val>
            <c:numRef>
              <c:f>Sheet5!$C$34:$E$34</c:f>
              <c:numCache>
                <c:formatCode>General</c:formatCode>
                <c:ptCount val="3"/>
                <c:pt idx="0">
                  <c:v>3</c:v>
                </c:pt>
                <c:pt idx="1">
                  <c:v>1</c:v>
                </c:pt>
                <c:pt idx="2">
                  <c:v>2</c:v>
                </c:pt>
              </c:numCache>
            </c:numRef>
          </c:val>
          <c:extLst xmlns:c16r2="http://schemas.microsoft.com/office/drawing/2015/06/chart">
            <c:ext xmlns:c16="http://schemas.microsoft.com/office/drawing/2014/chart" uri="{C3380CC4-5D6E-409C-BE32-E72D297353CC}">
              <c16:uniqueId val="{00000001-A13B-0846-ABB7-6370D4453561}"/>
            </c:ext>
          </c:extLst>
        </c:ser>
        <c:ser>
          <c:idx val="2"/>
          <c:order val="2"/>
          <c:tx>
            <c:strRef>
              <c:f>Sheet5!$B$35</c:f>
              <c:strCache>
                <c:ptCount val="1"/>
                <c:pt idx="0">
                  <c:v>どちらかといえば満足している</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Sheet5!$C$32:$E$32</c:f>
              <c:strCache>
                <c:ptCount val="3"/>
                <c:pt idx="0">
                  <c:v>１年生</c:v>
                </c:pt>
                <c:pt idx="1">
                  <c:v>２年生</c:v>
                </c:pt>
                <c:pt idx="2">
                  <c:v>３年生</c:v>
                </c:pt>
              </c:strCache>
            </c:strRef>
          </c:cat>
          <c:val>
            <c:numRef>
              <c:f>Sheet5!$C$35:$E$35</c:f>
              <c:numCache>
                <c:formatCode>General</c:formatCode>
                <c:ptCount val="3"/>
                <c:pt idx="0">
                  <c:v>31</c:v>
                </c:pt>
                <c:pt idx="1">
                  <c:v>18</c:v>
                </c:pt>
                <c:pt idx="2">
                  <c:v>29</c:v>
                </c:pt>
              </c:numCache>
            </c:numRef>
          </c:val>
          <c:extLst xmlns:c16r2="http://schemas.microsoft.com/office/drawing/2015/06/chart">
            <c:ext xmlns:c16="http://schemas.microsoft.com/office/drawing/2014/chart" uri="{C3380CC4-5D6E-409C-BE32-E72D297353CC}">
              <c16:uniqueId val="{00000002-A13B-0846-ABB7-6370D4453561}"/>
            </c:ext>
          </c:extLst>
        </c:ser>
        <c:ser>
          <c:idx val="3"/>
          <c:order val="3"/>
          <c:tx>
            <c:strRef>
              <c:f>Sheet5!$B$36</c:f>
              <c:strCache>
                <c:ptCount val="1"/>
                <c:pt idx="0">
                  <c:v>満足している</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Sheet5!$C$32:$E$32</c:f>
              <c:strCache>
                <c:ptCount val="3"/>
                <c:pt idx="0">
                  <c:v>１年生</c:v>
                </c:pt>
                <c:pt idx="1">
                  <c:v>２年生</c:v>
                </c:pt>
                <c:pt idx="2">
                  <c:v>３年生</c:v>
                </c:pt>
              </c:strCache>
            </c:strRef>
          </c:cat>
          <c:val>
            <c:numRef>
              <c:f>Sheet5!$C$36:$E$36</c:f>
              <c:numCache>
                <c:formatCode>General</c:formatCode>
                <c:ptCount val="3"/>
                <c:pt idx="0">
                  <c:v>21</c:v>
                </c:pt>
                <c:pt idx="1">
                  <c:v>13</c:v>
                </c:pt>
                <c:pt idx="2">
                  <c:v>16</c:v>
                </c:pt>
              </c:numCache>
            </c:numRef>
          </c:val>
          <c:extLst xmlns:c16r2="http://schemas.microsoft.com/office/drawing/2015/06/chart">
            <c:ext xmlns:c16="http://schemas.microsoft.com/office/drawing/2014/chart" uri="{C3380CC4-5D6E-409C-BE32-E72D297353CC}">
              <c16:uniqueId val="{00000003-A13B-0846-ABB7-6370D4453561}"/>
            </c:ext>
          </c:extLst>
        </c:ser>
        <c:dLbls>
          <c:dLblPos val="ctr"/>
          <c:showLegendKey val="0"/>
          <c:showVal val="1"/>
          <c:showCatName val="0"/>
          <c:showSerName val="0"/>
          <c:showPercent val="0"/>
          <c:showBubbleSize val="0"/>
        </c:dLbls>
        <c:gapWidth val="92"/>
        <c:overlap val="100"/>
        <c:axId val="339235760"/>
        <c:axId val="339236152"/>
      </c:barChart>
      <c:catAx>
        <c:axId val="33923576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39236152"/>
        <c:crosses val="autoZero"/>
        <c:auto val="1"/>
        <c:lblAlgn val="ctr"/>
        <c:lblOffset val="100"/>
        <c:noMultiLvlLbl val="0"/>
      </c:catAx>
      <c:valAx>
        <c:axId val="339236152"/>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39235760"/>
        <c:crosses val="autoZero"/>
        <c:crossBetween val="between"/>
      </c:valAx>
      <c:spPr>
        <a:noFill/>
        <a:ln>
          <a:noFill/>
        </a:ln>
        <a:effectLst/>
      </c:spPr>
    </c:plotArea>
    <c:legend>
      <c:legendPos val="b"/>
      <c:layout>
        <c:manualLayout>
          <c:xMode val="edge"/>
          <c:yMode val="edge"/>
          <c:x val="0.13842490056089893"/>
          <c:y val="0.75053138381870643"/>
          <c:w val="0.74842485827020622"/>
          <c:h val="0.18456429314453315"/>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Sheet5!$B$41</c:f>
              <c:strCache>
                <c:ptCount val="1"/>
                <c:pt idx="0">
                  <c:v>その他・未定</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Sheet5!$C$40:$E$40</c:f>
              <c:strCache>
                <c:ptCount val="3"/>
                <c:pt idx="0">
                  <c:v>１年生</c:v>
                </c:pt>
                <c:pt idx="1">
                  <c:v>２年生</c:v>
                </c:pt>
                <c:pt idx="2">
                  <c:v>３年生</c:v>
                </c:pt>
              </c:strCache>
            </c:strRef>
          </c:cat>
          <c:val>
            <c:numRef>
              <c:f>Sheet5!$C$41:$E$41</c:f>
              <c:numCache>
                <c:formatCode>General</c:formatCode>
                <c:ptCount val="3"/>
                <c:pt idx="0">
                  <c:v>16</c:v>
                </c:pt>
                <c:pt idx="1">
                  <c:v>4</c:v>
                </c:pt>
                <c:pt idx="2">
                  <c:v>1</c:v>
                </c:pt>
              </c:numCache>
            </c:numRef>
          </c:val>
          <c:extLst xmlns:c16r2="http://schemas.microsoft.com/office/drawing/2015/06/chart">
            <c:ext xmlns:c16="http://schemas.microsoft.com/office/drawing/2014/chart" uri="{C3380CC4-5D6E-409C-BE32-E72D297353CC}">
              <c16:uniqueId val="{00000000-8775-2C40-9142-62CB21B328DB}"/>
            </c:ext>
          </c:extLst>
        </c:ser>
        <c:ser>
          <c:idx val="1"/>
          <c:order val="1"/>
          <c:tx>
            <c:strRef>
              <c:f>Sheet5!$B$42</c:f>
              <c:strCache>
                <c:ptCount val="1"/>
                <c:pt idx="0">
                  <c:v>就職・公務員</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Sheet5!$C$40:$E$40</c:f>
              <c:strCache>
                <c:ptCount val="3"/>
                <c:pt idx="0">
                  <c:v>１年生</c:v>
                </c:pt>
                <c:pt idx="1">
                  <c:v>２年生</c:v>
                </c:pt>
                <c:pt idx="2">
                  <c:v>３年生</c:v>
                </c:pt>
              </c:strCache>
            </c:strRef>
          </c:cat>
          <c:val>
            <c:numRef>
              <c:f>Sheet5!$C$42:$E$42</c:f>
              <c:numCache>
                <c:formatCode>General</c:formatCode>
                <c:ptCount val="3"/>
                <c:pt idx="0">
                  <c:v>15</c:v>
                </c:pt>
                <c:pt idx="1">
                  <c:v>17</c:v>
                </c:pt>
                <c:pt idx="2">
                  <c:v>15</c:v>
                </c:pt>
              </c:numCache>
            </c:numRef>
          </c:val>
          <c:extLst xmlns:c16r2="http://schemas.microsoft.com/office/drawing/2015/06/chart">
            <c:ext xmlns:c16="http://schemas.microsoft.com/office/drawing/2014/chart" uri="{C3380CC4-5D6E-409C-BE32-E72D297353CC}">
              <c16:uniqueId val="{00000001-8775-2C40-9142-62CB21B328DB}"/>
            </c:ext>
          </c:extLst>
        </c:ser>
        <c:ser>
          <c:idx val="2"/>
          <c:order val="2"/>
          <c:tx>
            <c:strRef>
              <c:f>Sheet5!$B$43</c:f>
              <c:strCache>
                <c:ptCount val="1"/>
                <c:pt idx="0">
                  <c:v>短大・専門学校</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Sheet5!$C$40:$E$40</c:f>
              <c:strCache>
                <c:ptCount val="3"/>
                <c:pt idx="0">
                  <c:v>１年生</c:v>
                </c:pt>
                <c:pt idx="1">
                  <c:v>２年生</c:v>
                </c:pt>
                <c:pt idx="2">
                  <c:v>３年生</c:v>
                </c:pt>
              </c:strCache>
            </c:strRef>
          </c:cat>
          <c:val>
            <c:numRef>
              <c:f>Sheet5!$C$43:$E$43</c:f>
              <c:numCache>
                <c:formatCode>General</c:formatCode>
                <c:ptCount val="3"/>
                <c:pt idx="0">
                  <c:v>16</c:v>
                </c:pt>
                <c:pt idx="1">
                  <c:v>8</c:v>
                </c:pt>
                <c:pt idx="2">
                  <c:v>18</c:v>
                </c:pt>
              </c:numCache>
            </c:numRef>
          </c:val>
          <c:extLst xmlns:c16r2="http://schemas.microsoft.com/office/drawing/2015/06/chart">
            <c:ext xmlns:c16="http://schemas.microsoft.com/office/drawing/2014/chart" uri="{C3380CC4-5D6E-409C-BE32-E72D297353CC}">
              <c16:uniqueId val="{00000002-8775-2C40-9142-62CB21B328DB}"/>
            </c:ext>
          </c:extLst>
        </c:ser>
        <c:ser>
          <c:idx val="3"/>
          <c:order val="3"/>
          <c:tx>
            <c:strRef>
              <c:f>Sheet5!$B$44</c:f>
              <c:strCache>
                <c:ptCount val="1"/>
                <c:pt idx="0">
                  <c:v>四年生大学</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Sheet5!$C$40:$E$40</c:f>
              <c:strCache>
                <c:ptCount val="3"/>
                <c:pt idx="0">
                  <c:v>１年生</c:v>
                </c:pt>
                <c:pt idx="1">
                  <c:v>２年生</c:v>
                </c:pt>
                <c:pt idx="2">
                  <c:v>３年生</c:v>
                </c:pt>
              </c:strCache>
            </c:strRef>
          </c:cat>
          <c:val>
            <c:numRef>
              <c:f>Sheet5!$C$44:$E$44</c:f>
              <c:numCache>
                <c:formatCode>General</c:formatCode>
                <c:ptCount val="3"/>
                <c:pt idx="0">
                  <c:v>4</c:v>
                </c:pt>
                <c:pt idx="1">
                  <c:v>5</c:v>
                </c:pt>
                <c:pt idx="2">
                  <c:v>16</c:v>
                </c:pt>
              </c:numCache>
            </c:numRef>
          </c:val>
          <c:extLst xmlns:c16r2="http://schemas.microsoft.com/office/drawing/2015/06/chart">
            <c:ext xmlns:c16="http://schemas.microsoft.com/office/drawing/2014/chart" uri="{C3380CC4-5D6E-409C-BE32-E72D297353CC}">
              <c16:uniqueId val="{00000003-8775-2C40-9142-62CB21B328DB}"/>
            </c:ext>
          </c:extLst>
        </c:ser>
        <c:dLbls>
          <c:dLblPos val="ctr"/>
          <c:showLegendKey val="0"/>
          <c:showVal val="1"/>
          <c:showCatName val="0"/>
          <c:showSerName val="0"/>
          <c:showPercent val="0"/>
          <c:showBubbleSize val="0"/>
        </c:dLbls>
        <c:gapWidth val="84"/>
        <c:overlap val="100"/>
        <c:axId val="321794904"/>
        <c:axId val="321795296"/>
      </c:barChart>
      <c:catAx>
        <c:axId val="32179490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21795296"/>
        <c:crosses val="autoZero"/>
        <c:auto val="1"/>
        <c:lblAlgn val="ctr"/>
        <c:lblOffset val="100"/>
        <c:noMultiLvlLbl val="0"/>
      </c:catAx>
      <c:valAx>
        <c:axId val="321795296"/>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217949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Sheet5!$B$49</c:f>
              <c:strCache>
                <c:ptCount val="1"/>
                <c:pt idx="0">
                  <c:v>不便</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Sheet5!$C$48:$E$48</c:f>
              <c:strCache>
                <c:ptCount val="3"/>
                <c:pt idx="0">
                  <c:v>１年生</c:v>
                </c:pt>
                <c:pt idx="1">
                  <c:v>２年生</c:v>
                </c:pt>
                <c:pt idx="2">
                  <c:v>３年生</c:v>
                </c:pt>
              </c:strCache>
            </c:strRef>
          </c:cat>
          <c:val>
            <c:numRef>
              <c:f>Sheet5!$C$49:$E$49</c:f>
              <c:numCache>
                <c:formatCode>General</c:formatCode>
                <c:ptCount val="3"/>
                <c:pt idx="0">
                  <c:v>7</c:v>
                </c:pt>
                <c:pt idx="1">
                  <c:v>3</c:v>
                </c:pt>
                <c:pt idx="2">
                  <c:v>3</c:v>
                </c:pt>
              </c:numCache>
            </c:numRef>
          </c:val>
          <c:extLst xmlns:c16r2="http://schemas.microsoft.com/office/drawing/2015/06/chart">
            <c:ext xmlns:c16="http://schemas.microsoft.com/office/drawing/2014/chart" uri="{C3380CC4-5D6E-409C-BE32-E72D297353CC}">
              <c16:uniqueId val="{00000000-28FB-E44F-9498-697B42AFC368}"/>
            </c:ext>
          </c:extLst>
        </c:ser>
        <c:ser>
          <c:idx val="1"/>
          <c:order val="1"/>
          <c:tx>
            <c:strRef>
              <c:f>Sheet5!$B$50</c:f>
              <c:strCache>
                <c:ptCount val="1"/>
                <c:pt idx="0">
                  <c:v>どちらかといえば不便</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Sheet5!$C$48:$E$48</c:f>
              <c:strCache>
                <c:ptCount val="3"/>
                <c:pt idx="0">
                  <c:v>１年生</c:v>
                </c:pt>
                <c:pt idx="1">
                  <c:v>２年生</c:v>
                </c:pt>
                <c:pt idx="2">
                  <c:v>３年生</c:v>
                </c:pt>
              </c:strCache>
            </c:strRef>
          </c:cat>
          <c:val>
            <c:numRef>
              <c:f>Sheet5!$C$50:$E$50</c:f>
              <c:numCache>
                <c:formatCode>General</c:formatCode>
                <c:ptCount val="3"/>
                <c:pt idx="0">
                  <c:v>7</c:v>
                </c:pt>
                <c:pt idx="1">
                  <c:v>2</c:v>
                </c:pt>
                <c:pt idx="2">
                  <c:v>8</c:v>
                </c:pt>
              </c:numCache>
            </c:numRef>
          </c:val>
          <c:extLst xmlns:c16r2="http://schemas.microsoft.com/office/drawing/2015/06/chart">
            <c:ext xmlns:c16="http://schemas.microsoft.com/office/drawing/2014/chart" uri="{C3380CC4-5D6E-409C-BE32-E72D297353CC}">
              <c16:uniqueId val="{00000001-28FB-E44F-9498-697B42AFC368}"/>
            </c:ext>
          </c:extLst>
        </c:ser>
        <c:ser>
          <c:idx val="2"/>
          <c:order val="2"/>
          <c:tx>
            <c:strRef>
              <c:f>Sheet5!$B$51</c:f>
              <c:strCache>
                <c:ptCount val="1"/>
                <c:pt idx="0">
                  <c:v>どちらかといえば不便ではない</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Sheet5!$C$48:$E$48</c:f>
              <c:strCache>
                <c:ptCount val="3"/>
                <c:pt idx="0">
                  <c:v>１年生</c:v>
                </c:pt>
                <c:pt idx="1">
                  <c:v>２年生</c:v>
                </c:pt>
                <c:pt idx="2">
                  <c:v>３年生</c:v>
                </c:pt>
              </c:strCache>
            </c:strRef>
          </c:cat>
          <c:val>
            <c:numRef>
              <c:f>Sheet5!$C$51:$E$51</c:f>
              <c:numCache>
                <c:formatCode>General</c:formatCode>
                <c:ptCount val="3"/>
                <c:pt idx="0">
                  <c:v>19</c:v>
                </c:pt>
                <c:pt idx="1">
                  <c:v>11</c:v>
                </c:pt>
                <c:pt idx="2">
                  <c:v>13</c:v>
                </c:pt>
              </c:numCache>
            </c:numRef>
          </c:val>
          <c:extLst xmlns:c16r2="http://schemas.microsoft.com/office/drawing/2015/06/chart">
            <c:ext xmlns:c16="http://schemas.microsoft.com/office/drawing/2014/chart" uri="{C3380CC4-5D6E-409C-BE32-E72D297353CC}">
              <c16:uniqueId val="{00000002-28FB-E44F-9498-697B42AFC368}"/>
            </c:ext>
          </c:extLst>
        </c:ser>
        <c:ser>
          <c:idx val="3"/>
          <c:order val="3"/>
          <c:tx>
            <c:strRef>
              <c:f>Sheet5!$B$52</c:f>
              <c:strCache>
                <c:ptCount val="1"/>
                <c:pt idx="0">
                  <c:v>不便ではない</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Sheet5!$C$48:$E$48</c:f>
              <c:strCache>
                <c:ptCount val="3"/>
                <c:pt idx="0">
                  <c:v>１年生</c:v>
                </c:pt>
                <c:pt idx="1">
                  <c:v>２年生</c:v>
                </c:pt>
                <c:pt idx="2">
                  <c:v>３年生</c:v>
                </c:pt>
              </c:strCache>
            </c:strRef>
          </c:cat>
          <c:val>
            <c:numRef>
              <c:f>Sheet5!$C$52:$E$52</c:f>
              <c:numCache>
                <c:formatCode>General</c:formatCode>
                <c:ptCount val="3"/>
                <c:pt idx="0">
                  <c:v>19</c:v>
                </c:pt>
                <c:pt idx="1">
                  <c:v>17</c:v>
                </c:pt>
                <c:pt idx="2">
                  <c:v>23</c:v>
                </c:pt>
              </c:numCache>
            </c:numRef>
          </c:val>
          <c:extLst xmlns:c16r2="http://schemas.microsoft.com/office/drawing/2015/06/chart">
            <c:ext xmlns:c16="http://schemas.microsoft.com/office/drawing/2014/chart" uri="{C3380CC4-5D6E-409C-BE32-E72D297353CC}">
              <c16:uniqueId val="{00000003-28FB-E44F-9498-697B42AFC368}"/>
            </c:ext>
          </c:extLst>
        </c:ser>
        <c:dLbls>
          <c:dLblPos val="ctr"/>
          <c:showLegendKey val="0"/>
          <c:showVal val="1"/>
          <c:showCatName val="0"/>
          <c:showSerName val="0"/>
          <c:showPercent val="0"/>
          <c:showBubbleSize val="0"/>
        </c:dLbls>
        <c:gapWidth val="97"/>
        <c:overlap val="100"/>
        <c:axId val="321796080"/>
        <c:axId val="374714256"/>
      </c:barChart>
      <c:catAx>
        <c:axId val="32179608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74714256"/>
        <c:crosses val="autoZero"/>
        <c:auto val="1"/>
        <c:lblAlgn val="ctr"/>
        <c:lblOffset val="100"/>
        <c:noMultiLvlLbl val="0"/>
      </c:catAx>
      <c:valAx>
        <c:axId val="374714256"/>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217960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Sheet5!$B$56</c:f>
              <c:strCache>
                <c:ptCount val="1"/>
                <c:pt idx="0">
                  <c:v>満足していない</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Sheet5!$C$55:$E$55</c:f>
              <c:strCache>
                <c:ptCount val="3"/>
                <c:pt idx="0">
                  <c:v>１年生</c:v>
                </c:pt>
                <c:pt idx="1">
                  <c:v>２年生</c:v>
                </c:pt>
                <c:pt idx="2">
                  <c:v>３年生</c:v>
                </c:pt>
              </c:strCache>
            </c:strRef>
          </c:cat>
          <c:val>
            <c:numRef>
              <c:f>Sheet5!$C$56:$E$56</c:f>
              <c:numCache>
                <c:formatCode>General</c:formatCode>
                <c:ptCount val="3"/>
                <c:pt idx="0">
                  <c:v>6</c:v>
                </c:pt>
                <c:pt idx="1">
                  <c:v>1</c:v>
                </c:pt>
                <c:pt idx="2">
                  <c:v>2</c:v>
                </c:pt>
              </c:numCache>
            </c:numRef>
          </c:val>
          <c:extLst xmlns:c16r2="http://schemas.microsoft.com/office/drawing/2015/06/chart">
            <c:ext xmlns:c16="http://schemas.microsoft.com/office/drawing/2014/chart" uri="{C3380CC4-5D6E-409C-BE32-E72D297353CC}">
              <c16:uniqueId val="{00000000-DFB9-844F-96AD-FFD43E21A763}"/>
            </c:ext>
          </c:extLst>
        </c:ser>
        <c:ser>
          <c:idx val="1"/>
          <c:order val="1"/>
          <c:tx>
            <c:strRef>
              <c:f>Sheet5!$B$57</c:f>
              <c:strCache>
                <c:ptCount val="1"/>
                <c:pt idx="0">
                  <c:v>どちらかといえば満足していない</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Sheet5!$C$55:$E$55</c:f>
              <c:strCache>
                <c:ptCount val="3"/>
                <c:pt idx="0">
                  <c:v>１年生</c:v>
                </c:pt>
                <c:pt idx="1">
                  <c:v>２年生</c:v>
                </c:pt>
                <c:pt idx="2">
                  <c:v>３年生</c:v>
                </c:pt>
              </c:strCache>
            </c:strRef>
          </c:cat>
          <c:val>
            <c:numRef>
              <c:f>Sheet5!$C$57:$E$57</c:f>
              <c:numCache>
                <c:formatCode>General</c:formatCode>
                <c:ptCount val="3"/>
                <c:pt idx="0">
                  <c:v>8</c:v>
                </c:pt>
                <c:pt idx="1">
                  <c:v>6</c:v>
                </c:pt>
                <c:pt idx="2">
                  <c:v>5</c:v>
                </c:pt>
              </c:numCache>
            </c:numRef>
          </c:val>
          <c:extLst xmlns:c16r2="http://schemas.microsoft.com/office/drawing/2015/06/chart">
            <c:ext xmlns:c16="http://schemas.microsoft.com/office/drawing/2014/chart" uri="{C3380CC4-5D6E-409C-BE32-E72D297353CC}">
              <c16:uniqueId val="{00000001-DFB9-844F-96AD-FFD43E21A763}"/>
            </c:ext>
          </c:extLst>
        </c:ser>
        <c:ser>
          <c:idx val="2"/>
          <c:order val="2"/>
          <c:tx>
            <c:strRef>
              <c:f>Sheet5!$B$58</c:f>
              <c:strCache>
                <c:ptCount val="1"/>
                <c:pt idx="0">
                  <c:v>どちらかといえば満足している</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Sheet5!$C$55:$E$55</c:f>
              <c:strCache>
                <c:ptCount val="3"/>
                <c:pt idx="0">
                  <c:v>１年生</c:v>
                </c:pt>
                <c:pt idx="1">
                  <c:v>２年生</c:v>
                </c:pt>
                <c:pt idx="2">
                  <c:v>３年生</c:v>
                </c:pt>
              </c:strCache>
            </c:strRef>
          </c:cat>
          <c:val>
            <c:numRef>
              <c:f>Sheet5!$C$58:$E$58</c:f>
              <c:numCache>
                <c:formatCode>General</c:formatCode>
                <c:ptCount val="3"/>
                <c:pt idx="0">
                  <c:v>29</c:v>
                </c:pt>
                <c:pt idx="1">
                  <c:v>13</c:v>
                </c:pt>
                <c:pt idx="2">
                  <c:v>24</c:v>
                </c:pt>
              </c:numCache>
            </c:numRef>
          </c:val>
          <c:extLst xmlns:c16r2="http://schemas.microsoft.com/office/drawing/2015/06/chart">
            <c:ext xmlns:c16="http://schemas.microsoft.com/office/drawing/2014/chart" uri="{C3380CC4-5D6E-409C-BE32-E72D297353CC}">
              <c16:uniqueId val="{00000002-DFB9-844F-96AD-FFD43E21A763}"/>
            </c:ext>
          </c:extLst>
        </c:ser>
        <c:ser>
          <c:idx val="3"/>
          <c:order val="3"/>
          <c:tx>
            <c:strRef>
              <c:f>Sheet5!$B$59</c:f>
              <c:strCache>
                <c:ptCount val="1"/>
                <c:pt idx="0">
                  <c:v>満足している</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Sheet5!$C$55:$E$55</c:f>
              <c:strCache>
                <c:ptCount val="3"/>
                <c:pt idx="0">
                  <c:v>１年生</c:v>
                </c:pt>
                <c:pt idx="1">
                  <c:v>２年生</c:v>
                </c:pt>
                <c:pt idx="2">
                  <c:v>３年生</c:v>
                </c:pt>
              </c:strCache>
            </c:strRef>
          </c:cat>
          <c:val>
            <c:numRef>
              <c:f>Sheet5!$C$59:$E$59</c:f>
              <c:numCache>
                <c:formatCode>General</c:formatCode>
                <c:ptCount val="3"/>
                <c:pt idx="0">
                  <c:v>12</c:v>
                </c:pt>
                <c:pt idx="1">
                  <c:v>15</c:v>
                </c:pt>
                <c:pt idx="2">
                  <c:v>18</c:v>
                </c:pt>
              </c:numCache>
            </c:numRef>
          </c:val>
          <c:extLst xmlns:c16r2="http://schemas.microsoft.com/office/drawing/2015/06/chart">
            <c:ext xmlns:c16="http://schemas.microsoft.com/office/drawing/2014/chart" uri="{C3380CC4-5D6E-409C-BE32-E72D297353CC}">
              <c16:uniqueId val="{00000003-DFB9-844F-96AD-FFD43E21A763}"/>
            </c:ext>
          </c:extLst>
        </c:ser>
        <c:dLbls>
          <c:dLblPos val="ctr"/>
          <c:showLegendKey val="0"/>
          <c:showVal val="1"/>
          <c:showCatName val="0"/>
          <c:showSerName val="0"/>
          <c:showPercent val="0"/>
          <c:showBubbleSize val="0"/>
        </c:dLbls>
        <c:gapWidth val="84"/>
        <c:overlap val="100"/>
        <c:axId val="374715040"/>
        <c:axId val="374715432"/>
      </c:barChart>
      <c:catAx>
        <c:axId val="37471504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74715432"/>
        <c:crosses val="autoZero"/>
        <c:auto val="1"/>
        <c:lblAlgn val="ctr"/>
        <c:lblOffset val="100"/>
        <c:noMultiLvlLbl val="0"/>
      </c:catAx>
      <c:valAx>
        <c:axId val="374715432"/>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74715040"/>
        <c:crosses val="autoZero"/>
        <c:crossBetween val="between"/>
      </c:valAx>
      <c:spPr>
        <a:noFill/>
        <a:ln>
          <a:noFill/>
        </a:ln>
        <a:effectLst/>
      </c:spPr>
    </c:plotArea>
    <c:legend>
      <c:legendPos val="b"/>
      <c:layout>
        <c:manualLayout>
          <c:xMode val="edge"/>
          <c:yMode val="edge"/>
          <c:x val="0.13842490056089893"/>
          <c:y val="0.73472034251302321"/>
          <c:w val="0.74842485827020622"/>
          <c:h val="0.18739719255177581"/>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Sheet1!$A$98</c:f>
              <c:strCache>
                <c:ptCount val="1"/>
                <c:pt idx="0">
                  <c:v>満足していない</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Sheet1!$B$97:$D$97</c:f>
              <c:strCache>
                <c:ptCount val="3"/>
                <c:pt idx="0">
                  <c:v>1年生</c:v>
                </c:pt>
                <c:pt idx="1">
                  <c:v>2年生</c:v>
                </c:pt>
                <c:pt idx="2">
                  <c:v>3年生</c:v>
                </c:pt>
              </c:strCache>
            </c:strRef>
          </c:cat>
          <c:val>
            <c:numRef>
              <c:f>Sheet1!$B$98:$D$98</c:f>
              <c:numCache>
                <c:formatCode>General</c:formatCode>
                <c:ptCount val="3"/>
                <c:pt idx="0">
                  <c:v>1</c:v>
                </c:pt>
                <c:pt idx="1">
                  <c:v>3</c:v>
                </c:pt>
                <c:pt idx="2">
                  <c:v>7</c:v>
                </c:pt>
              </c:numCache>
            </c:numRef>
          </c:val>
          <c:extLst xmlns:c16r2="http://schemas.microsoft.com/office/drawing/2015/06/chart">
            <c:ext xmlns:c16="http://schemas.microsoft.com/office/drawing/2014/chart" uri="{C3380CC4-5D6E-409C-BE32-E72D297353CC}">
              <c16:uniqueId val="{00000000-FA4A-AA46-8586-22CCA1A8D159}"/>
            </c:ext>
          </c:extLst>
        </c:ser>
        <c:ser>
          <c:idx val="1"/>
          <c:order val="1"/>
          <c:tx>
            <c:strRef>
              <c:f>Sheet1!$A$99</c:f>
              <c:strCache>
                <c:ptCount val="1"/>
                <c:pt idx="0">
                  <c:v>どちらかといえば満足していない</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Sheet1!$B$97:$D$97</c:f>
              <c:strCache>
                <c:ptCount val="3"/>
                <c:pt idx="0">
                  <c:v>1年生</c:v>
                </c:pt>
                <c:pt idx="1">
                  <c:v>2年生</c:v>
                </c:pt>
                <c:pt idx="2">
                  <c:v>3年生</c:v>
                </c:pt>
              </c:strCache>
            </c:strRef>
          </c:cat>
          <c:val>
            <c:numRef>
              <c:f>Sheet1!$B$99:$D$99</c:f>
              <c:numCache>
                <c:formatCode>General</c:formatCode>
                <c:ptCount val="3"/>
                <c:pt idx="0">
                  <c:v>4</c:v>
                </c:pt>
                <c:pt idx="1">
                  <c:v>3</c:v>
                </c:pt>
                <c:pt idx="2">
                  <c:v>6</c:v>
                </c:pt>
              </c:numCache>
            </c:numRef>
          </c:val>
          <c:extLst xmlns:c16r2="http://schemas.microsoft.com/office/drawing/2015/06/chart">
            <c:ext xmlns:c16="http://schemas.microsoft.com/office/drawing/2014/chart" uri="{C3380CC4-5D6E-409C-BE32-E72D297353CC}">
              <c16:uniqueId val="{00000001-FA4A-AA46-8586-22CCA1A8D159}"/>
            </c:ext>
          </c:extLst>
        </c:ser>
        <c:ser>
          <c:idx val="2"/>
          <c:order val="2"/>
          <c:tx>
            <c:strRef>
              <c:f>Sheet1!$A$100</c:f>
              <c:strCache>
                <c:ptCount val="1"/>
                <c:pt idx="0">
                  <c:v>どちらかといえば満足している</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Sheet1!$B$97:$D$97</c:f>
              <c:strCache>
                <c:ptCount val="3"/>
                <c:pt idx="0">
                  <c:v>1年生</c:v>
                </c:pt>
                <c:pt idx="1">
                  <c:v>2年生</c:v>
                </c:pt>
                <c:pt idx="2">
                  <c:v>3年生</c:v>
                </c:pt>
              </c:strCache>
            </c:strRef>
          </c:cat>
          <c:val>
            <c:numRef>
              <c:f>Sheet1!$B$100:$D$100</c:f>
              <c:numCache>
                <c:formatCode>General</c:formatCode>
                <c:ptCount val="3"/>
                <c:pt idx="0">
                  <c:v>39</c:v>
                </c:pt>
                <c:pt idx="1">
                  <c:v>29</c:v>
                </c:pt>
                <c:pt idx="2">
                  <c:v>32</c:v>
                </c:pt>
              </c:numCache>
            </c:numRef>
          </c:val>
          <c:extLst xmlns:c16r2="http://schemas.microsoft.com/office/drawing/2015/06/chart">
            <c:ext xmlns:c16="http://schemas.microsoft.com/office/drawing/2014/chart" uri="{C3380CC4-5D6E-409C-BE32-E72D297353CC}">
              <c16:uniqueId val="{00000002-FA4A-AA46-8586-22CCA1A8D159}"/>
            </c:ext>
          </c:extLst>
        </c:ser>
        <c:ser>
          <c:idx val="3"/>
          <c:order val="3"/>
          <c:tx>
            <c:strRef>
              <c:f>Sheet1!$A$101</c:f>
              <c:strCache>
                <c:ptCount val="1"/>
                <c:pt idx="0">
                  <c:v>満足している</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Sheet1!$B$97:$D$97</c:f>
              <c:strCache>
                <c:ptCount val="3"/>
                <c:pt idx="0">
                  <c:v>1年生</c:v>
                </c:pt>
                <c:pt idx="1">
                  <c:v>2年生</c:v>
                </c:pt>
                <c:pt idx="2">
                  <c:v>3年生</c:v>
                </c:pt>
              </c:strCache>
            </c:strRef>
          </c:cat>
          <c:val>
            <c:numRef>
              <c:f>Sheet1!$B$101:$D$101</c:f>
              <c:numCache>
                <c:formatCode>General</c:formatCode>
                <c:ptCount val="3"/>
                <c:pt idx="0">
                  <c:v>25</c:v>
                </c:pt>
                <c:pt idx="1">
                  <c:v>17</c:v>
                </c:pt>
                <c:pt idx="2">
                  <c:v>15</c:v>
                </c:pt>
              </c:numCache>
            </c:numRef>
          </c:val>
          <c:extLst xmlns:c16r2="http://schemas.microsoft.com/office/drawing/2015/06/chart">
            <c:ext xmlns:c16="http://schemas.microsoft.com/office/drawing/2014/chart" uri="{C3380CC4-5D6E-409C-BE32-E72D297353CC}">
              <c16:uniqueId val="{00000003-FA4A-AA46-8586-22CCA1A8D159}"/>
            </c:ext>
          </c:extLst>
        </c:ser>
        <c:dLbls>
          <c:dLblPos val="ctr"/>
          <c:showLegendKey val="0"/>
          <c:showVal val="1"/>
          <c:showCatName val="0"/>
          <c:showSerName val="0"/>
          <c:showPercent val="0"/>
          <c:showBubbleSize val="0"/>
        </c:dLbls>
        <c:gapWidth val="93"/>
        <c:overlap val="100"/>
        <c:axId val="375509768"/>
        <c:axId val="375510160"/>
      </c:barChart>
      <c:catAx>
        <c:axId val="37550976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75510160"/>
        <c:crosses val="autoZero"/>
        <c:auto val="1"/>
        <c:lblAlgn val="ctr"/>
        <c:lblOffset val="100"/>
        <c:noMultiLvlLbl val="0"/>
      </c:catAx>
      <c:valAx>
        <c:axId val="375510160"/>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755097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Sheet1!$A$106</c:f>
              <c:strCache>
                <c:ptCount val="1"/>
                <c:pt idx="0">
                  <c:v>4年生大学</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Sheet1!$B$105:$D$105</c:f>
              <c:strCache>
                <c:ptCount val="3"/>
                <c:pt idx="0">
                  <c:v>1年生</c:v>
                </c:pt>
                <c:pt idx="1">
                  <c:v>2年生</c:v>
                </c:pt>
                <c:pt idx="2">
                  <c:v>3年生</c:v>
                </c:pt>
              </c:strCache>
            </c:strRef>
          </c:cat>
          <c:val>
            <c:numRef>
              <c:f>Sheet1!$B$106:$D$106</c:f>
              <c:numCache>
                <c:formatCode>General</c:formatCode>
                <c:ptCount val="3"/>
                <c:pt idx="0">
                  <c:v>8</c:v>
                </c:pt>
                <c:pt idx="1">
                  <c:v>10</c:v>
                </c:pt>
                <c:pt idx="2">
                  <c:v>18</c:v>
                </c:pt>
              </c:numCache>
            </c:numRef>
          </c:val>
          <c:extLst xmlns:c16r2="http://schemas.microsoft.com/office/drawing/2015/06/chart">
            <c:ext xmlns:c16="http://schemas.microsoft.com/office/drawing/2014/chart" uri="{C3380CC4-5D6E-409C-BE32-E72D297353CC}">
              <c16:uniqueId val="{00000000-044E-BF44-80F7-FED963D34D3C}"/>
            </c:ext>
          </c:extLst>
        </c:ser>
        <c:ser>
          <c:idx val="1"/>
          <c:order val="1"/>
          <c:tx>
            <c:strRef>
              <c:f>Sheet1!$A$107</c:f>
              <c:strCache>
                <c:ptCount val="1"/>
                <c:pt idx="0">
                  <c:v>短大・専門学校</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Sheet1!$B$105:$D$105</c:f>
              <c:strCache>
                <c:ptCount val="3"/>
                <c:pt idx="0">
                  <c:v>1年生</c:v>
                </c:pt>
                <c:pt idx="1">
                  <c:v>2年生</c:v>
                </c:pt>
                <c:pt idx="2">
                  <c:v>3年生</c:v>
                </c:pt>
              </c:strCache>
            </c:strRef>
          </c:cat>
          <c:val>
            <c:numRef>
              <c:f>Sheet1!$B$107:$D$107</c:f>
              <c:numCache>
                <c:formatCode>General</c:formatCode>
                <c:ptCount val="3"/>
                <c:pt idx="0">
                  <c:v>20</c:v>
                </c:pt>
                <c:pt idx="1">
                  <c:v>13</c:v>
                </c:pt>
                <c:pt idx="2">
                  <c:v>19</c:v>
                </c:pt>
              </c:numCache>
            </c:numRef>
          </c:val>
          <c:extLst xmlns:c16r2="http://schemas.microsoft.com/office/drawing/2015/06/chart">
            <c:ext xmlns:c16="http://schemas.microsoft.com/office/drawing/2014/chart" uri="{C3380CC4-5D6E-409C-BE32-E72D297353CC}">
              <c16:uniqueId val="{00000001-044E-BF44-80F7-FED963D34D3C}"/>
            </c:ext>
          </c:extLst>
        </c:ser>
        <c:ser>
          <c:idx val="2"/>
          <c:order val="2"/>
          <c:tx>
            <c:strRef>
              <c:f>Sheet1!$A$108</c:f>
              <c:strCache>
                <c:ptCount val="1"/>
                <c:pt idx="0">
                  <c:v>就職・公務員</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Sheet1!$B$105:$D$105</c:f>
              <c:strCache>
                <c:ptCount val="3"/>
                <c:pt idx="0">
                  <c:v>1年生</c:v>
                </c:pt>
                <c:pt idx="1">
                  <c:v>2年生</c:v>
                </c:pt>
                <c:pt idx="2">
                  <c:v>3年生</c:v>
                </c:pt>
              </c:strCache>
            </c:strRef>
          </c:cat>
          <c:val>
            <c:numRef>
              <c:f>Sheet1!$B$108:$D$108</c:f>
              <c:numCache>
                <c:formatCode>General</c:formatCode>
                <c:ptCount val="3"/>
                <c:pt idx="0">
                  <c:v>21</c:v>
                </c:pt>
                <c:pt idx="1">
                  <c:v>23</c:v>
                </c:pt>
                <c:pt idx="2">
                  <c:v>20</c:v>
                </c:pt>
              </c:numCache>
            </c:numRef>
          </c:val>
          <c:extLst xmlns:c16r2="http://schemas.microsoft.com/office/drawing/2015/06/chart">
            <c:ext xmlns:c16="http://schemas.microsoft.com/office/drawing/2014/chart" uri="{C3380CC4-5D6E-409C-BE32-E72D297353CC}">
              <c16:uniqueId val="{00000002-044E-BF44-80F7-FED963D34D3C}"/>
            </c:ext>
          </c:extLst>
        </c:ser>
        <c:ser>
          <c:idx val="3"/>
          <c:order val="3"/>
          <c:tx>
            <c:strRef>
              <c:f>Sheet1!$A$109</c:f>
              <c:strCache>
                <c:ptCount val="1"/>
                <c:pt idx="0">
                  <c:v>その他・未定</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Sheet1!$B$105:$D$105</c:f>
              <c:strCache>
                <c:ptCount val="3"/>
                <c:pt idx="0">
                  <c:v>1年生</c:v>
                </c:pt>
                <c:pt idx="1">
                  <c:v>2年生</c:v>
                </c:pt>
                <c:pt idx="2">
                  <c:v>3年生</c:v>
                </c:pt>
              </c:strCache>
            </c:strRef>
          </c:cat>
          <c:val>
            <c:numRef>
              <c:f>Sheet1!$B$109:$D$109</c:f>
              <c:numCache>
                <c:formatCode>General</c:formatCode>
                <c:ptCount val="3"/>
                <c:pt idx="0">
                  <c:v>14</c:v>
                </c:pt>
                <c:pt idx="1">
                  <c:v>5</c:v>
                </c:pt>
                <c:pt idx="2">
                  <c:v>0</c:v>
                </c:pt>
              </c:numCache>
            </c:numRef>
          </c:val>
          <c:extLst xmlns:c16r2="http://schemas.microsoft.com/office/drawing/2015/06/chart">
            <c:ext xmlns:c16="http://schemas.microsoft.com/office/drawing/2014/chart" uri="{C3380CC4-5D6E-409C-BE32-E72D297353CC}">
              <c16:uniqueId val="{00000003-044E-BF44-80F7-FED963D34D3C}"/>
            </c:ext>
          </c:extLst>
        </c:ser>
        <c:dLbls>
          <c:dLblPos val="ctr"/>
          <c:showLegendKey val="0"/>
          <c:showVal val="1"/>
          <c:showCatName val="0"/>
          <c:showSerName val="0"/>
          <c:showPercent val="0"/>
          <c:showBubbleSize val="0"/>
        </c:dLbls>
        <c:gapWidth val="92"/>
        <c:overlap val="100"/>
        <c:axId val="368761360"/>
        <c:axId val="368761752"/>
      </c:barChart>
      <c:catAx>
        <c:axId val="36876136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68761752"/>
        <c:crosses val="autoZero"/>
        <c:auto val="1"/>
        <c:lblAlgn val="ctr"/>
        <c:lblOffset val="100"/>
        <c:noMultiLvlLbl val="0"/>
      </c:catAx>
      <c:valAx>
        <c:axId val="368761752"/>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687613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Sheet1!$A$113</c:f>
              <c:strCache>
                <c:ptCount val="1"/>
                <c:pt idx="0">
                  <c:v>不便</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Sheet1!$B$112:$D$112</c:f>
              <c:strCache>
                <c:ptCount val="3"/>
                <c:pt idx="0">
                  <c:v>1年生</c:v>
                </c:pt>
                <c:pt idx="1">
                  <c:v>2年生</c:v>
                </c:pt>
                <c:pt idx="2">
                  <c:v>3年生</c:v>
                </c:pt>
              </c:strCache>
            </c:strRef>
          </c:cat>
          <c:val>
            <c:numRef>
              <c:f>Sheet1!$B$113:$D$113</c:f>
              <c:numCache>
                <c:formatCode>General</c:formatCode>
                <c:ptCount val="3"/>
                <c:pt idx="0">
                  <c:v>0</c:v>
                </c:pt>
                <c:pt idx="1">
                  <c:v>3</c:v>
                </c:pt>
                <c:pt idx="2">
                  <c:v>9</c:v>
                </c:pt>
              </c:numCache>
            </c:numRef>
          </c:val>
          <c:extLst xmlns:c16r2="http://schemas.microsoft.com/office/drawing/2015/06/chart">
            <c:ext xmlns:c16="http://schemas.microsoft.com/office/drawing/2014/chart" uri="{C3380CC4-5D6E-409C-BE32-E72D297353CC}">
              <c16:uniqueId val="{00000000-FBBC-EE4E-B954-38E24EE3F2CC}"/>
            </c:ext>
          </c:extLst>
        </c:ser>
        <c:ser>
          <c:idx val="1"/>
          <c:order val="1"/>
          <c:tx>
            <c:strRef>
              <c:f>Sheet1!$A$114</c:f>
              <c:strCache>
                <c:ptCount val="1"/>
                <c:pt idx="0">
                  <c:v>どちらかといえば不便</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Sheet1!$B$112:$D$112</c:f>
              <c:strCache>
                <c:ptCount val="3"/>
                <c:pt idx="0">
                  <c:v>1年生</c:v>
                </c:pt>
                <c:pt idx="1">
                  <c:v>2年生</c:v>
                </c:pt>
                <c:pt idx="2">
                  <c:v>3年生</c:v>
                </c:pt>
              </c:strCache>
            </c:strRef>
          </c:cat>
          <c:val>
            <c:numRef>
              <c:f>Sheet1!$B$114:$D$114</c:f>
              <c:numCache>
                <c:formatCode>General</c:formatCode>
                <c:ptCount val="3"/>
                <c:pt idx="0">
                  <c:v>5</c:v>
                </c:pt>
                <c:pt idx="1">
                  <c:v>7</c:v>
                </c:pt>
                <c:pt idx="2">
                  <c:v>12</c:v>
                </c:pt>
              </c:numCache>
            </c:numRef>
          </c:val>
          <c:extLst xmlns:c16r2="http://schemas.microsoft.com/office/drawing/2015/06/chart">
            <c:ext xmlns:c16="http://schemas.microsoft.com/office/drawing/2014/chart" uri="{C3380CC4-5D6E-409C-BE32-E72D297353CC}">
              <c16:uniqueId val="{00000001-FBBC-EE4E-B954-38E24EE3F2CC}"/>
            </c:ext>
          </c:extLst>
        </c:ser>
        <c:ser>
          <c:idx val="2"/>
          <c:order val="2"/>
          <c:tx>
            <c:strRef>
              <c:f>Sheet1!$A$115</c:f>
              <c:strCache>
                <c:ptCount val="1"/>
                <c:pt idx="0">
                  <c:v>どちらかといえば不便ではない</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Sheet1!$B$112:$D$112</c:f>
              <c:strCache>
                <c:ptCount val="3"/>
                <c:pt idx="0">
                  <c:v>1年生</c:v>
                </c:pt>
                <c:pt idx="1">
                  <c:v>2年生</c:v>
                </c:pt>
                <c:pt idx="2">
                  <c:v>3年生</c:v>
                </c:pt>
              </c:strCache>
            </c:strRef>
          </c:cat>
          <c:val>
            <c:numRef>
              <c:f>Sheet1!$B$115:$D$115</c:f>
              <c:numCache>
                <c:formatCode>General</c:formatCode>
                <c:ptCount val="3"/>
                <c:pt idx="0">
                  <c:v>29</c:v>
                </c:pt>
                <c:pt idx="1">
                  <c:v>21</c:v>
                </c:pt>
                <c:pt idx="2">
                  <c:v>14</c:v>
                </c:pt>
              </c:numCache>
            </c:numRef>
          </c:val>
          <c:extLst xmlns:c16r2="http://schemas.microsoft.com/office/drawing/2015/06/chart">
            <c:ext xmlns:c16="http://schemas.microsoft.com/office/drawing/2014/chart" uri="{C3380CC4-5D6E-409C-BE32-E72D297353CC}">
              <c16:uniqueId val="{00000002-FBBC-EE4E-B954-38E24EE3F2CC}"/>
            </c:ext>
          </c:extLst>
        </c:ser>
        <c:ser>
          <c:idx val="3"/>
          <c:order val="3"/>
          <c:tx>
            <c:strRef>
              <c:f>Sheet1!$A$116</c:f>
              <c:strCache>
                <c:ptCount val="1"/>
                <c:pt idx="0">
                  <c:v>不便ではない</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Sheet1!$B$112:$D$112</c:f>
              <c:strCache>
                <c:ptCount val="3"/>
                <c:pt idx="0">
                  <c:v>1年生</c:v>
                </c:pt>
                <c:pt idx="1">
                  <c:v>2年生</c:v>
                </c:pt>
                <c:pt idx="2">
                  <c:v>3年生</c:v>
                </c:pt>
              </c:strCache>
            </c:strRef>
          </c:cat>
          <c:val>
            <c:numRef>
              <c:f>Sheet1!$B$116:$D$116</c:f>
              <c:numCache>
                <c:formatCode>General</c:formatCode>
                <c:ptCount val="3"/>
                <c:pt idx="0">
                  <c:v>32</c:v>
                </c:pt>
                <c:pt idx="1">
                  <c:v>21</c:v>
                </c:pt>
                <c:pt idx="2">
                  <c:v>24</c:v>
                </c:pt>
              </c:numCache>
            </c:numRef>
          </c:val>
          <c:extLst xmlns:c16r2="http://schemas.microsoft.com/office/drawing/2015/06/chart">
            <c:ext xmlns:c16="http://schemas.microsoft.com/office/drawing/2014/chart" uri="{C3380CC4-5D6E-409C-BE32-E72D297353CC}">
              <c16:uniqueId val="{00000003-FBBC-EE4E-B954-38E24EE3F2CC}"/>
            </c:ext>
          </c:extLst>
        </c:ser>
        <c:dLbls>
          <c:dLblPos val="ctr"/>
          <c:showLegendKey val="0"/>
          <c:showVal val="1"/>
          <c:showCatName val="0"/>
          <c:showSerName val="0"/>
          <c:showPercent val="0"/>
          <c:showBubbleSize val="0"/>
        </c:dLbls>
        <c:gapWidth val="94"/>
        <c:overlap val="100"/>
        <c:axId val="368762536"/>
        <c:axId val="368762928"/>
      </c:barChart>
      <c:catAx>
        <c:axId val="36876253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68762928"/>
        <c:crosses val="autoZero"/>
        <c:auto val="1"/>
        <c:lblAlgn val="ctr"/>
        <c:lblOffset val="100"/>
        <c:noMultiLvlLbl val="0"/>
      </c:catAx>
      <c:valAx>
        <c:axId val="368762928"/>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687625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Sheet1!$A$122</c:f>
              <c:strCache>
                <c:ptCount val="1"/>
                <c:pt idx="0">
                  <c:v>気に入っていない</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Sheet1!$B$121:$D$121</c:f>
              <c:strCache>
                <c:ptCount val="3"/>
                <c:pt idx="0">
                  <c:v>1年生</c:v>
                </c:pt>
                <c:pt idx="1">
                  <c:v>2年生</c:v>
                </c:pt>
                <c:pt idx="2">
                  <c:v>3年生</c:v>
                </c:pt>
              </c:strCache>
            </c:strRef>
          </c:cat>
          <c:val>
            <c:numRef>
              <c:f>Sheet1!$B$122:$D$122</c:f>
              <c:numCache>
                <c:formatCode>General</c:formatCode>
                <c:ptCount val="3"/>
                <c:pt idx="0">
                  <c:v>6</c:v>
                </c:pt>
                <c:pt idx="1">
                  <c:v>6</c:v>
                </c:pt>
                <c:pt idx="2">
                  <c:v>14</c:v>
                </c:pt>
              </c:numCache>
            </c:numRef>
          </c:val>
          <c:extLst xmlns:c16r2="http://schemas.microsoft.com/office/drawing/2015/06/chart">
            <c:ext xmlns:c16="http://schemas.microsoft.com/office/drawing/2014/chart" uri="{C3380CC4-5D6E-409C-BE32-E72D297353CC}">
              <c16:uniqueId val="{00000000-7483-A349-BC0B-295D750857F9}"/>
            </c:ext>
          </c:extLst>
        </c:ser>
        <c:ser>
          <c:idx val="1"/>
          <c:order val="1"/>
          <c:tx>
            <c:strRef>
              <c:f>Sheet1!$A$123</c:f>
              <c:strCache>
                <c:ptCount val="1"/>
                <c:pt idx="0">
                  <c:v>どちらかといえば気に入っていない</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Sheet1!$B$121:$D$121</c:f>
              <c:strCache>
                <c:ptCount val="3"/>
                <c:pt idx="0">
                  <c:v>1年生</c:v>
                </c:pt>
                <c:pt idx="1">
                  <c:v>2年生</c:v>
                </c:pt>
                <c:pt idx="2">
                  <c:v>3年生</c:v>
                </c:pt>
              </c:strCache>
            </c:strRef>
          </c:cat>
          <c:val>
            <c:numRef>
              <c:f>Sheet1!$B$123:$D$123</c:f>
              <c:numCache>
                <c:formatCode>General</c:formatCode>
                <c:ptCount val="3"/>
                <c:pt idx="0">
                  <c:v>7</c:v>
                </c:pt>
                <c:pt idx="1">
                  <c:v>11</c:v>
                </c:pt>
                <c:pt idx="2">
                  <c:v>15</c:v>
                </c:pt>
              </c:numCache>
            </c:numRef>
          </c:val>
          <c:extLst xmlns:c16r2="http://schemas.microsoft.com/office/drawing/2015/06/chart">
            <c:ext xmlns:c16="http://schemas.microsoft.com/office/drawing/2014/chart" uri="{C3380CC4-5D6E-409C-BE32-E72D297353CC}">
              <c16:uniqueId val="{00000001-7483-A349-BC0B-295D750857F9}"/>
            </c:ext>
          </c:extLst>
        </c:ser>
        <c:ser>
          <c:idx val="2"/>
          <c:order val="2"/>
          <c:tx>
            <c:strRef>
              <c:f>Sheet1!$A$124</c:f>
              <c:strCache>
                <c:ptCount val="1"/>
                <c:pt idx="0">
                  <c:v>どちらかといえば気に入っている</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Sheet1!$B$121:$D$121</c:f>
              <c:strCache>
                <c:ptCount val="3"/>
                <c:pt idx="0">
                  <c:v>1年生</c:v>
                </c:pt>
                <c:pt idx="1">
                  <c:v>2年生</c:v>
                </c:pt>
                <c:pt idx="2">
                  <c:v>3年生</c:v>
                </c:pt>
              </c:strCache>
            </c:strRef>
          </c:cat>
          <c:val>
            <c:numRef>
              <c:f>Sheet1!$B$124:$D$124</c:f>
              <c:numCache>
                <c:formatCode>General</c:formatCode>
                <c:ptCount val="3"/>
                <c:pt idx="0">
                  <c:v>38</c:v>
                </c:pt>
                <c:pt idx="1">
                  <c:v>21</c:v>
                </c:pt>
                <c:pt idx="2">
                  <c:v>19</c:v>
                </c:pt>
              </c:numCache>
            </c:numRef>
          </c:val>
          <c:extLst xmlns:c16r2="http://schemas.microsoft.com/office/drawing/2015/06/chart">
            <c:ext xmlns:c16="http://schemas.microsoft.com/office/drawing/2014/chart" uri="{C3380CC4-5D6E-409C-BE32-E72D297353CC}">
              <c16:uniqueId val="{00000002-7483-A349-BC0B-295D750857F9}"/>
            </c:ext>
          </c:extLst>
        </c:ser>
        <c:ser>
          <c:idx val="3"/>
          <c:order val="3"/>
          <c:tx>
            <c:strRef>
              <c:f>Sheet1!$A$125</c:f>
              <c:strCache>
                <c:ptCount val="1"/>
                <c:pt idx="0">
                  <c:v>気に入っている</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Sheet1!$B$121:$D$121</c:f>
              <c:strCache>
                <c:ptCount val="3"/>
                <c:pt idx="0">
                  <c:v>1年生</c:v>
                </c:pt>
                <c:pt idx="1">
                  <c:v>2年生</c:v>
                </c:pt>
                <c:pt idx="2">
                  <c:v>3年生</c:v>
                </c:pt>
              </c:strCache>
            </c:strRef>
          </c:cat>
          <c:val>
            <c:numRef>
              <c:f>Sheet1!$B$125:$D$125</c:f>
              <c:numCache>
                <c:formatCode>General</c:formatCode>
                <c:ptCount val="3"/>
                <c:pt idx="0">
                  <c:v>12</c:v>
                </c:pt>
                <c:pt idx="1">
                  <c:v>11</c:v>
                </c:pt>
                <c:pt idx="2">
                  <c:v>8</c:v>
                </c:pt>
              </c:numCache>
            </c:numRef>
          </c:val>
          <c:extLst xmlns:c16r2="http://schemas.microsoft.com/office/drawing/2015/06/chart">
            <c:ext xmlns:c16="http://schemas.microsoft.com/office/drawing/2014/chart" uri="{C3380CC4-5D6E-409C-BE32-E72D297353CC}">
              <c16:uniqueId val="{00000003-7483-A349-BC0B-295D750857F9}"/>
            </c:ext>
          </c:extLst>
        </c:ser>
        <c:dLbls>
          <c:dLblPos val="ctr"/>
          <c:showLegendKey val="0"/>
          <c:showVal val="1"/>
          <c:showCatName val="0"/>
          <c:showSerName val="0"/>
          <c:showPercent val="0"/>
          <c:showBubbleSize val="0"/>
        </c:dLbls>
        <c:gapWidth val="82"/>
        <c:overlap val="100"/>
        <c:axId val="332992992"/>
        <c:axId val="332993384"/>
      </c:barChart>
      <c:catAx>
        <c:axId val="33299299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32993384"/>
        <c:crosses val="autoZero"/>
        <c:auto val="1"/>
        <c:lblAlgn val="ctr"/>
        <c:lblOffset val="100"/>
        <c:noMultiLvlLbl val="0"/>
      </c:catAx>
      <c:valAx>
        <c:axId val="332993384"/>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32992992"/>
        <c:crosses val="autoZero"/>
        <c:crossBetween val="between"/>
      </c:valAx>
      <c:spPr>
        <a:noFill/>
        <a:ln>
          <a:noFill/>
        </a:ln>
        <a:effectLst/>
      </c:spPr>
    </c:plotArea>
    <c:legend>
      <c:legendPos val="b"/>
      <c:layout>
        <c:manualLayout>
          <c:xMode val="edge"/>
          <c:yMode val="edge"/>
          <c:x val="7.8396993679034035E-2"/>
          <c:y val="0.71913510166167816"/>
          <c:w val="0.84320576387315094"/>
          <c:h val="0.19402495203785394"/>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Sheet1!$A$130</c:f>
              <c:strCache>
                <c:ptCount val="1"/>
                <c:pt idx="0">
                  <c:v>満足していない</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Sheet1!$B$129:$D$129</c:f>
              <c:strCache>
                <c:ptCount val="3"/>
                <c:pt idx="0">
                  <c:v>1年生</c:v>
                </c:pt>
                <c:pt idx="1">
                  <c:v>2年生</c:v>
                </c:pt>
                <c:pt idx="2">
                  <c:v>3年生</c:v>
                </c:pt>
              </c:strCache>
            </c:strRef>
          </c:cat>
          <c:val>
            <c:numRef>
              <c:f>Sheet1!$B$130:$D$130</c:f>
              <c:numCache>
                <c:formatCode>General</c:formatCode>
                <c:ptCount val="3"/>
                <c:pt idx="0">
                  <c:v>5</c:v>
                </c:pt>
                <c:pt idx="1">
                  <c:v>8</c:v>
                </c:pt>
                <c:pt idx="2">
                  <c:v>7</c:v>
                </c:pt>
              </c:numCache>
            </c:numRef>
          </c:val>
          <c:extLst xmlns:c16r2="http://schemas.microsoft.com/office/drawing/2015/06/chart">
            <c:ext xmlns:c16="http://schemas.microsoft.com/office/drawing/2014/chart" uri="{C3380CC4-5D6E-409C-BE32-E72D297353CC}">
              <c16:uniqueId val="{00000000-41AF-844D-886A-7D1BF9D05DB9}"/>
            </c:ext>
          </c:extLst>
        </c:ser>
        <c:ser>
          <c:idx val="1"/>
          <c:order val="1"/>
          <c:tx>
            <c:strRef>
              <c:f>Sheet1!$A$131</c:f>
              <c:strCache>
                <c:ptCount val="1"/>
                <c:pt idx="0">
                  <c:v>どちらかといえば満足していない</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Sheet1!$B$129:$D$129</c:f>
              <c:strCache>
                <c:ptCount val="3"/>
                <c:pt idx="0">
                  <c:v>1年生</c:v>
                </c:pt>
                <c:pt idx="1">
                  <c:v>2年生</c:v>
                </c:pt>
                <c:pt idx="2">
                  <c:v>3年生</c:v>
                </c:pt>
              </c:strCache>
            </c:strRef>
          </c:cat>
          <c:val>
            <c:numRef>
              <c:f>Sheet1!$B$131:$D$131</c:f>
              <c:numCache>
                <c:formatCode>General</c:formatCode>
                <c:ptCount val="3"/>
                <c:pt idx="0">
                  <c:v>10</c:v>
                </c:pt>
                <c:pt idx="1">
                  <c:v>4</c:v>
                </c:pt>
                <c:pt idx="2">
                  <c:v>5</c:v>
                </c:pt>
              </c:numCache>
            </c:numRef>
          </c:val>
          <c:extLst xmlns:c16r2="http://schemas.microsoft.com/office/drawing/2015/06/chart">
            <c:ext xmlns:c16="http://schemas.microsoft.com/office/drawing/2014/chart" uri="{C3380CC4-5D6E-409C-BE32-E72D297353CC}">
              <c16:uniqueId val="{00000001-41AF-844D-886A-7D1BF9D05DB9}"/>
            </c:ext>
          </c:extLst>
        </c:ser>
        <c:ser>
          <c:idx val="2"/>
          <c:order val="2"/>
          <c:tx>
            <c:strRef>
              <c:f>Sheet1!$A$132</c:f>
              <c:strCache>
                <c:ptCount val="1"/>
                <c:pt idx="0">
                  <c:v>どちらかといえば満足している</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Sheet1!$B$129:$D$129</c:f>
              <c:strCache>
                <c:ptCount val="3"/>
                <c:pt idx="0">
                  <c:v>1年生</c:v>
                </c:pt>
                <c:pt idx="1">
                  <c:v>2年生</c:v>
                </c:pt>
                <c:pt idx="2">
                  <c:v>3年生</c:v>
                </c:pt>
              </c:strCache>
            </c:strRef>
          </c:cat>
          <c:val>
            <c:numRef>
              <c:f>Sheet1!$B$132:$D$132</c:f>
              <c:numCache>
                <c:formatCode>General</c:formatCode>
                <c:ptCount val="3"/>
                <c:pt idx="0">
                  <c:v>31</c:v>
                </c:pt>
                <c:pt idx="1">
                  <c:v>26</c:v>
                </c:pt>
                <c:pt idx="2">
                  <c:v>29</c:v>
                </c:pt>
              </c:numCache>
            </c:numRef>
          </c:val>
          <c:extLst xmlns:c16r2="http://schemas.microsoft.com/office/drawing/2015/06/chart">
            <c:ext xmlns:c16="http://schemas.microsoft.com/office/drawing/2014/chart" uri="{C3380CC4-5D6E-409C-BE32-E72D297353CC}">
              <c16:uniqueId val="{00000002-41AF-844D-886A-7D1BF9D05DB9}"/>
            </c:ext>
          </c:extLst>
        </c:ser>
        <c:ser>
          <c:idx val="3"/>
          <c:order val="3"/>
          <c:tx>
            <c:strRef>
              <c:f>Sheet1!$A$133</c:f>
              <c:strCache>
                <c:ptCount val="1"/>
                <c:pt idx="0">
                  <c:v>満足している</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Sheet1!$B$129:$D$129</c:f>
              <c:strCache>
                <c:ptCount val="3"/>
                <c:pt idx="0">
                  <c:v>1年生</c:v>
                </c:pt>
                <c:pt idx="1">
                  <c:v>2年生</c:v>
                </c:pt>
                <c:pt idx="2">
                  <c:v>3年生</c:v>
                </c:pt>
              </c:strCache>
            </c:strRef>
          </c:cat>
          <c:val>
            <c:numRef>
              <c:f>Sheet1!$B$133:$D$133</c:f>
              <c:numCache>
                <c:formatCode>General</c:formatCode>
                <c:ptCount val="3"/>
                <c:pt idx="0">
                  <c:v>21</c:v>
                </c:pt>
                <c:pt idx="1">
                  <c:v>14</c:v>
                </c:pt>
                <c:pt idx="2">
                  <c:v>20</c:v>
                </c:pt>
              </c:numCache>
            </c:numRef>
          </c:val>
          <c:extLst xmlns:c16r2="http://schemas.microsoft.com/office/drawing/2015/06/chart">
            <c:ext xmlns:c16="http://schemas.microsoft.com/office/drawing/2014/chart" uri="{C3380CC4-5D6E-409C-BE32-E72D297353CC}">
              <c16:uniqueId val="{00000003-41AF-844D-886A-7D1BF9D05DB9}"/>
            </c:ext>
          </c:extLst>
        </c:ser>
        <c:dLbls>
          <c:dLblPos val="ctr"/>
          <c:showLegendKey val="0"/>
          <c:showVal val="1"/>
          <c:showCatName val="0"/>
          <c:showSerName val="0"/>
          <c:showPercent val="0"/>
          <c:showBubbleSize val="0"/>
        </c:dLbls>
        <c:gapWidth val="69"/>
        <c:overlap val="100"/>
        <c:axId val="332994168"/>
        <c:axId val="370268712"/>
      </c:barChart>
      <c:catAx>
        <c:axId val="33299416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70268712"/>
        <c:crosses val="autoZero"/>
        <c:auto val="1"/>
        <c:lblAlgn val="ctr"/>
        <c:lblOffset val="100"/>
        <c:noMultiLvlLbl val="0"/>
      </c:catAx>
      <c:valAx>
        <c:axId val="370268712"/>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32994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Sheet1!$A$138</c:f>
              <c:strCache>
                <c:ptCount val="1"/>
                <c:pt idx="0">
                  <c:v>ほとんど利用しない</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Sheet1!$B$137:$D$137</c:f>
              <c:strCache>
                <c:ptCount val="3"/>
                <c:pt idx="0">
                  <c:v>1年生</c:v>
                </c:pt>
                <c:pt idx="1">
                  <c:v>2年生</c:v>
                </c:pt>
                <c:pt idx="2">
                  <c:v>3年生</c:v>
                </c:pt>
              </c:strCache>
            </c:strRef>
          </c:cat>
          <c:val>
            <c:numRef>
              <c:f>Sheet1!$B$138:$D$138</c:f>
              <c:numCache>
                <c:formatCode>General</c:formatCode>
                <c:ptCount val="3"/>
                <c:pt idx="0">
                  <c:v>50</c:v>
                </c:pt>
                <c:pt idx="1">
                  <c:v>28</c:v>
                </c:pt>
                <c:pt idx="2">
                  <c:v>47</c:v>
                </c:pt>
              </c:numCache>
            </c:numRef>
          </c:val>
          <c:extLst xmlns:c16r2="http://schemas.microsoft.com/office/drawing/2015/06/chart">
            <c:ext xmlns:c16="http://schemas.microsoft.com/office/drawing/2014/chart" uri="{C3380CC4-5D6E-409C-BE32-E72D297353CC}">
              <c16:uniqueId val="{00000000-5238-854E-A855-4AF19FB05B76}"/>
            </c:ext>
          </c:extLst>
        </c:ser>
        <c:ser>
          <c:idx val="1"/>
          <c:order val="1"/>
          <c:tx>
            <c:strRef>
              <c:f>Sheet1!$A$139</c:f>
              <c:strCache>
                <c:ptCount val="1"/>
                <c:pt idx="0">
                  <c:v>月数回程度</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Sheet1!$B$137:$D$137</c:f>
              <c:strCache>
                <c:ptCount val="3"/>
                <c:pt idx="0">
                  <c:v>1年生</c:v>
                </c:pt>
                <c:pt idx="1">
                  <c:v>2年生</c:v>
                </c:pt>
                <c:pt idx="2">
                  <c:v>3年生</c:v>
                </c:pt>
              </c:strCache>
            </c:strRef>
          </c:cat>
          <c:val>
            <c:numRef>
              <c:f>Sheet1!$B$139:$D$139</c:f>
              <c:numCache>
                <c:formatCode>General</c:formatCode>
                <c:ptCount val="3"/>
                <c:pt idx="0">
                  <c:v>13</c:v>
                </c:pt>
                <c:pt idx="1">
                  <c:v>12</c:v>
                </c:pt>
                <c:pt idx="2">
                  <c:v>6</c:v>
                </c:pt>
              </c:numCache>
            </c:numRef>
          </c:val>
          <c:extLst xmlns:c16r2="http://schemas.microsoft.com/office/drawing/2015/06/chart">
            <c:ext xmlns:c16="http://schemas.microsoft.com/office/drawing/2014/chart" uri="{C3380CC4-5D6E-409C-BE32-E72D297353CC}">
              <c16:uniqueId val="{00000001-5238-854E-A855-4AF19FB05B76}"/>
            </c:ext>
          </c:extLst>
        </c:ser>
        <c:ser>
          <c:idx val="2"/>
          <c:order val="2"/>
          <c:tx>
            <c:strRef>
              <c:f>Sheet1!$A$140</c:f>
              <c:strCache>
                <c:ptCount val="1"/>
                <c:pt idx="0">
                  <c:v>週1回〜2回程度</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Sheet1!$B$137:$D$137</c:f>
              <c:strCache>
                <c:ptCount val="3"/>
                <c:pt idx="0">
                  <c:v>1年生</c:v>
                </c:pt>
                <c:pt idx="1">
                  <c:v>2年生</c:v>
                </c:pt>
                <c:pt idx="2">
                  <c:v>3年生</c:v>
                </c:pt>
              </c:strCache>
            </c:strRef>
          </c:cat>
          <c:val>
            <c:numRef>
              <c:f>Sheet1!$B$140:$D$140</c:f>
              <c:numCache>
                <c:formatCode>General</c:formatCode>
                <c:ptCount val="3"/>
                <c:pt idx="0">
                  <c:v>4</c:v>
                </c:pt>
                <c:pt idx="1">
                  <c:v>4</c:v>
                </c:pt>
                <c:pt idx="2">
                  <c:v>4</c:v>
                </c:pt>
              </c:numCache>
            </c:numRef>
          </c:val>
          <c:extLst xmlns:c16r2="http://schemas.microsoft.com/office/drawing/2015/06/chart">
            <c:ext xmlns:c16="http://schemas.microsoft.com/office/drawing/2014/chart" uri="{C3380CC4-5D6E-409C-BE32-E72D297353CC}">
              <c16:uniqueId val="{00000002-5238-854E-A855-4AF19FB05B76}"/>
            </c:ext>
          </c:extLst>
        </c:ser>
        <c:ser>
          <c:idx val="3"/>
          <c:order val="3"/>
          <c:tx>
            <c:strRef>
              <c:f>Sheet1!$A$141</c:f>
              <c:strCache>
                <c:ptCount val="1"/>
                <c:pt idx="0">
                  <c:v>週3回以上</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Sheet1!$B$137:$D$137</c:f>
              <c:strCache>
                <c:ptCount val="3"/>
                <c:pt idx="0">
                  <c:v>1年生</c:v>
                </c:pt>
                <c:pt idx="1">
                  <c:v>2年生</c:v>
                </c:pt>
                <c:pt idx="2">
                  <c:v>3年生</c:v>
                </c:pt>
              </c:strCache>
            </c:strRef>
          </c:cat>
          <c:val>
            <c:numRef>
              <c:f>Sheet1!$B$141:$D$141</c:f>
              <c:numCache>
                <c:formatCode>General</c:formatCode>
                <c:ptCount val="3"/>
                <c:pt idx="0">
                  <c:v>2</c:v>
                </c:pt>
                <c:pt idx="1">
                  <c:v>8</c:v>
                </c:pt>
                <c:pt idx="2">
                  <c:v>4</c:v>
                </c:pt>
              </c:numCache>
            </c:numRef>
          </c:val>
          <c:extLst xmlns:c16r2="http://schemas.microsoft.com/office/drawing/2015/06/chart">
            <c:ext xmlns:c16="http://schemas.microsoft.com/office/drawing/2014/chart" uri="{C3380CC4-5D6E-409C-BE32-E72D297353CC}">
              <c16:uniqueId val="{00000003-5238-854E-A855-4AF19FB05B76}"/>
            </c:ext>
          </c:extLst>
        </c:ser>
        <c:dLbls>
          <c:dLblPos val="ctr"/>
          <c:showLegendKey val="0"/>
          <c:showVal val="1"/>
          <c:showCatName val="0"/>
          <c:showSerName val="0"/>
          <c:showPercent val="0"/>
          <c:showBubbleSize val="0"/>
        </c:dLbls>
        <c:gapWidth val="108"/>
        <c:overlap val="100"/>
        <c:axId val="370269496"/>
        <c:axId val="370269888"/>
      </c:barChart>
      <c:catAx>
        <c:axId val="37026949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70269888"/>
        <c:crosses val="autoZero"/>
        <c:auto val="1"/>
        <c:lblAlgn val="ctr"/>
        <c:lblOffset val="100"/>
        <c:noMultiLvlLbl val="0"/>
      </c:catAx>
      <c:valAx>
        <c:axId val="370269888"/>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70269496"/>
        <c:crosses val="autoZero"/>
        <c:crossBetween val="between"/>
      </c:valAx>
      <c:spPr>
        <a:noFill/>
        <a:ln>
          <a:noFill/>
        </a:ln>
        <a:effectLst/>
      </c:spPr>
    </c:plotArea>
    <c:legend>
      <c:legendPos val="b"/>
      <c:layout>
        <c:manualLayout>
          <c:xMode val="edge"/>
          <c:yMode val="edge"/>
          <c:x val="8.5177933114532894E-2"/>
          <c:y val="0.82390126635694783"/>
          <c:w val="0.82964388500215314"/>
          <c:h val="0.10166460882034611"/>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Sheet1!$A$162</c:f>
              <c:strCache>
                <c:ptCount val="1"/>
                <c:pt idx="0">
                  <c:v>戻って来たくない</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Sheet1!$B$161:$D$161</c:f>
              <c:strCache>
                <c:ptCount val="3"/>
                <c:pt idx="0">
                  <c:v>1年生</c:v>
                </c:pt>
                <c:pt idx="1">
                  <c:v>2年生</c:v>
                </c:pt>
                <c:pt idx="2">
                  <c:v>3年生</c:v>
                </c:pt>
              </c:strCache>
            </c:strRef>
          </c:cat>
          <c:val>
            <c:numRef>
              <c:f>Sheet1!$B$162:$D$162</c:f>
              <c:numCache>
                <c:formatCode>General</c:formatCode>
                <c:ptCount val="3"/>
                <c:pt idx="0">
                  <c:v>4</c:v>
                </c:pt>
                <c:pt idx="1">
                  <c:v>9</c:v>
                </c:pt>
                <c:pt idx="2">
                  <c:v>17</c:v>
                </c:pt>
              </c:numCache>
            </c:numRef>
          </c:val>
          <c:extLst xmlns:c16r2="http://schemas.microsoft.com/office/drawing/2015/06/chart">
            <c:ext xmlns:c16="http://schemas.microsoft.com/office/drawing/2014/chart" uri="{C3380CC4-5D6E-409C-BE32-E72D297353CC}">
              <c16:uniqueId val="{00000000-55CC-8C45-9C04-1BF46595E613}"/>
            </c:ext>
          </c:extLst>
        </c:ser>
        <c:ser>
          <c:idx val="1"/>
          <c:order val="1"/>
          <c:tx>
            <c:strRef>
              <c:f>Sheet1!$A$163</c:f>
              <c:strCache>
                <c:ptCount val="1"/>
                <c:pt idx="0">
                  <c:v>どちらかといえば戻って来たくない</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Sheet1!$B$161:$D$161</c:f>
              <c:strCache>
                <c:ptCount val="3"/>
                <c:pt idx="0">
                  <c:v>1年生</c:v>
                </c:pt>
                <c:pt idx="1">
                  <c:v>2年生</c:v>
                </c:pt>
                <c:pt idx="2">
                  <c:v>3年生</c:v>
                </c:pt>
              </c:strCache>
            </c:strRef>
          </c:cat>
          <c:val>
            <c:numRef>
              <c:f>Sheet1!$B$163:$D$163</c:f>
              <c:numCache>
                <c:formatCode>General</c:formatCode>
                <c:ptCount val="3"/>
                <c:pt idx="0">
                  <c:v>18</c:v>
                </c:pt>
                <c:pt idx="1">
                  <c:v>17</c:v>
                </c:pt>
                <c:pt idx="2">
                  <c:v>10</c:v>
                </c:pt>
              </c:numCache>
            </c:numRef>
          </c:val>
          <c:extLst xmlns:c16r2="http://schemas.microsoft.com/office/drawing/2015/06/chart">
            <c:ext xmlns:c16="http://schemas.microsoft.com/office/drawing/2014/chart" uri="{C3380CC4-5D6E-409C-BE32-E72D297353CC}">
              <c16:uniqueId val="{00000001-55CC-8C45-9C04-1BF46595E613}"/>
            </c:ext>
          </c:extLst>
        </c:ser>
        <c:ser>
          <c:idx val="2"/>
          <c:order val="2"/>
          <c:tx>
            <c:strRef>
              <c:f>Sheet1!$A$164</c:f>
              <c:strCache>
                <c:ptCount val="1"/>
                <c:pt idx="0">
                  <c:v>どちらかといえば戻って来たい</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Sheet1!$B$161:$D$161</c:f>
              <c:strCache>
                <c:ptCount val="3"/>
                <c:pt idx="0">
                  <c:v>1年生</c:v>
                </c:pt>
                <c:pt idx="1">
                  <c:v>2年生</c:v>
                </c:pt>
                <c:pt idx="2">
                  <c:v>3年生</c:v>
                </c:pt>
              </c:strCache>
            </c:strRef>
          </c:cat>
          <c:val>
            <c:numRef>
              <c:f>Sheet1!$B$164:$D$164</c:f>
              <c:numCache>
                <c:formatCode>General</c:formatCode>
                <c:ptCount val="3"/>
                <c:pt idx="0">
                  <c:v>32</c:v>
                </c:pt>
                <c:pt idx="1">
                  <c:v>18</c:v>
                </c:pt>
                <c:pt idx="2">
                  <c:v>21</c:v>
                </c:pt>
              </c:numCache>
            </c:numRef>
          </c:val>
          <c:extLst xmlns:c16r2="http://schemas.microsoft.com/office/drawing/2015/06/chart">
            <c:ext xmlns:c16="http://schemas.microsoft.com/office/drawing/2014/chart" uri="{C3380CC4-5D6E-409C-BE32-E72D297353CC}">
              <c16:uniqueId val="{00000002-55CC-8C45-9C04-1BF46595E613}"/>
            </c:ext>
          </c:extLst>
        </c:ser>
        <c:ser>
          <c:idx val="3"/>
          <c:order val="3"/>
          <c:tx>
            <c:strRef>
              <c:f>Sheet1!$A$165</c:f>
              <c:strCache>
                <c:ptCount val="1"/>
                <c:pt idx="0">
                  <c:v>戻って来たい</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Sheet1!$B$161:$D$161</c:f>
              <c:strCache>
                <c:ptCount val="3"/>
                <c:pt idx="0">
                  <c:v>1年生</c:v>
                </c:pt>
                <c:pt idx="1">
                  <c:v>2年生</c:v>
                </c:pt>
                <c:pt idx="2">
                  <c:v>3年生</c:v>
                </c:pt>
              </c:strCache>
            </c:strRef>
          </c:cat>
          <c:val>
            <c:numRef>
              <c:f>Sheet1!$B$165:$D$165</c:f>
              <c:numCache>
                <c:formatCode>General</c:formatCode>
                <c:ptCount val="3"/>
                <c:pt idx="0">
                  <c:v>14</c:v>
                </c:pt>
                <c:pt idx="1">
                  <c:v>7</c:v>
                </c:pt>
                <c:pt idx="2">
                  <c:v>11</c:v>
                </c:pt>
              </c:numCache>
            </c:numRef>
          </c:val>
          <c:extLst xmlns:c16r2="http://schemas.microsoft.com/office/drawing/2015/06/chart">
            <c:ext xmlns:c16="http://schemas.microsoft.com/office/drawing/2014/chart" uri="{C3380CC4-5D6E-409C-BE32-E72D297353CC}">
              <c16:uniqueId val="{00000003-55CC-8C45-9C04-1BF46595E613}"/>
            </c:ext>
          </c:extLst>
        </c:ser>
        <c:dLbls>
          <c:dLblPos val="ctr"/>
          <c:showLegendKey val="0"/>
          <c:showVal val="1"/>
          <c:showCatName val="0"/>
          <c:showSerName val="0"/>
          <c:showPercent val="0"/>
          <c:showBubbleSize val="0"/>
        </c:dLbls>
        <c:gapWidth val="85"/>
        <c:overlap val="100"/>
        <c:axId val="319262928"/>
        <c:axId val="319263320"/>
      </c:barChart>
      <c:catAx>
        <c:axId val="3192629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19263320"/>
        <c:crosses val="autoZero"/>
        <c:auto val="1"/>
        <c:lblAlgn val="ctr"/>
        <c:lblOffset val="100"/>
        <c:noMultiLvlLbl val="0"/>
      </c:catAx>
      <c:valAx>
        <c:axId val="319263320"/>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192629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Sheet1!$A$146</c:f>
              <c:strCache>
                <c:ptCount val="1"/>
                <c:pt idx="0">
                  <c:v>嬉しくない</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Sheet1!$B$145:$D$145</c:f>
              <c:strCache>
                <c:ptCount val="3"/>
                <c:pt idx="0">
                  <c:v>1年生</c:v>
                </c:pt>
                <c:pt idx="1">
                  <c:v>2年生</c:v>
                </c:pt>
                <c:pt idx="2">
                  <c:v>3年生</c:v>
                </c:pt>
              </c:strCache>
            </c:strRef>
          </c:cat>
          <c:val>
            <c:numRef>
              <c:f>Sheet1!$B$146:$D$146</c:f>
              <c:numCache>
                <c:formatCode>General</c:formatCode>
                <c:ptCount val="3"/>
                <c:pt idx="0">
                  <c:v>1</c:v>
                </c:pt>
                <c:pt idx="1">
                  <c:v>0</c:v>
                </c:pt>
                <c:pt idx="2">
                  <c:v>3</c:v>
                </c:pt>
              </c:numCache>
            </c:numRef>
          </c:val>
          <c:extLst xmlns:c16r2="http://schemas.microsoft.com/office/drawing/2015/06/chart">
            <c:ext xmlns:c16="http://schemas.microsoft.com/office/drawing/2014/chart" uri="{C3380CC4-5D6E-409C-BE32-E72D297353CC}">
              <c16:uniqueId val="{00000000-5319-2946-B9A4-FD1AB6E04575}"/>
            </c:ext>
          </c:extLst>
        </c:ser>
        <c:ser>
          <c:idx val="1"/>
          <c:order val="1"/>
          <c:tx>
            <c:strRef>
              <c:f>Sheet1!$A$147</c:f>
              <c:strCache>
                <c:ptCount val="1"/>
                <c:pt idx="0">
                  <c:v>どちらかといえば嬉しくない</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Sheet1!$B$145:$D$145</c:f>
              <c:strCache>
                <c:ptCount val="3"/>
                <c:pt idx="0">
                  <c:v>1年生</c:v>
                </c:pt>
                <c:pt idx="1">
                  <c:v>2年生</c:v>
                </c:pt>
                <c:pt idx="2">
                  <c:v>3年生</c:v>
                </c:pt>
              </c:strCache>
            </c:strRef>
          </c:cat>
          <c:val>
            <c:numRef>
              <c:f>Sheet1!$B$147:$D$147</c:f>
              <c:numCache>
                <c:formatCode>General</c:formatCode>
                <c:ptCount val="3"/>
                <c:pt idx="0">
                  <c:v>5</c:v>
                </c:pt>
                <c:pt idx="1">
                  <c:v>1</c:v>
                </c:pt>
                <c:pt idx="2">
                  <c:v>3</c:v>
                </c:pt>
              </c:numCache>
            </c:numRef>
          </c:val>
          <c:extLst xmlns:c16r2="http://schemas.microsoft.com/office/drawing/2015/06/chart">
            <c:ext xmlns:c16="http://schemas.microsoft.com/office/drawing/2014/chart" uri="{C3380CC4-5D6E-409C-BE32-E72D297353CC}">
              <c16:uniqueId val="{00000001-5319-2946-B9A4-FD1AB6E04575}"/>
            </c:ext>
          </c:extLst>
        </c:ser>
        <c:ser>
          <c:idx val="2"/>
          <c:order val="2"/>
          <c:tx>
            <c:strRef>
              <c:f>Sheet1!$A$148</c:f>
              <c:strCache>
                <c:ptCount val="1"/>
                <c:pt idx="0">
                  <c:v>どちらかといえば嬉しい</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Sheet1!$B$145:$D$145</c:f>
              <c:strCache>
                <c:ptCount val="3"/>
                <c:pt idx="0">
                  <c:v>1年生</c:v>
                </c:pt>
                <c:pt idx="1">
                  <c:v>2年生</c:v>
                </c:pt>
                <c:pt idx="2">
                  <c:v>3年生</c:v>
                </c:pt>
              </c:strCache>
            </c:strRef>
          </c:cat>
          <c:val>
            <c:numRef>
              <c:f>Sheet1!$B$148:$D$148</c:f>
              <c:numCache>
                <c:formatCode>General</c:formatCode>
                <c:ptCount val="3"/>
                <c:pt idx="0">
                  <c:v>34</c:v>
                </c:pt>
                <c:pt idx="1">
                  <c:v>27</c:v>
                </c:pt>
                <c:pt idx="2">
                  <c:v>33</c:v>
                </c:pt>
              </c:numCache>
            </c:numRef>
          </c:val>
          <c:extLst xmlns:c16r2="http://schemas.microsoft.com/office/drawing/2015/06/chart">
            <c:ext xmlns:c16="http://schemas.microsoft.com/office/drawing/2014/chart" uri="{C3380CC4-5D6E-409C-BE32-E72D297353CC}">
              <c16:uniqueId val="{00000002-5319-2946-B9A4-FD1AB6E04575}"/>
            </c:ext>
          </c:extLst>
        </c:ser>
        <c:ser>
          <c:idx val="3"/>
          <c:order val="3"/>
          <c:tx>
            <c:strRef>
              <c:f>Sheet1!$A$149</c:f>
              <c:strCache>
                <c:ptCount val="1"/>
                <c:pt idx="0">
                  <c:v>嬉しい</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Sheet1!$B$145:$D$145</c:f>
              <c:strCache>
                <c:ptCount val="3"/>
                <c:pt idx="0">
                  <c:v>1年生</c:v>
                </c:pt>
                <c:pt idx="1">
                  <c:v>2年生</c:v>
                </c:pt>
                <c:pt idx="2">
                  <c:v>3年生</c:v>
                </c:pt>
              </c:strCache>
            </c:strRef>
          </c:cat>
          <c:val>
            <c:numRef>
              <c:f>Sheet1!$B$149:$D$149</c:f>
              <c:numCache>
                <c:formatCode>General</c:formatCode>
                <c:ptCount val="3"/>
                <c:pt idx="0">
                  <c:v>29</c:v>
                </c:pt>
                <c:pt idx="1">
                  <c:v>24</c:v>
                </c:pt>
                <c:pt idx="2">
                  <c:v>20</c:v>
                </c:pt>
              </c:numCache>
            </c:numRef>
          </c:val>
          <c:extLst xmlns:c16r2="http://schemas.microsoft.com/office/drawing/2015/06/chart">
            <c:ext xmlns:c16="http://schemas.microsoft.com/office/drawing/2014/chart" uri="{C3380CC4-5D6E-409C-BE32-E72D297353CC}">
              <c16:uniqueId val="{00000003-5319-2946-B9A4-FD1AB6E04575}"/>
            </c:ext>
          </c:extLst>
        </c:ser>
        <c:dLbls>
          <c:dLblPos val="ctr"/>
          <c:showLegendKey val="0"/>
          <c:showVal val="1"/>
          <c:showCatName val="0"/>
          <c:showSerName val="0"/>
          <c:showPercent val="0"/>
          <c:showBubbleSize val="0"/>
        </c:dLbls>
        <c:gapWidth val="85"/>
        <c:overlap val="100"/>
        <c:axId val="319264104"/>
        <c:axId val="319264496"/>
      </c:barChart>
      <c:catAx>
        <c:axId val="31926410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19264496"/>
        <c:crosses val="autoZero"/>
        <c:auto val="1"/>
        <c:lblAlgn val="ctr"/>
        <c:lblOffset val="100"/>
        <c:noMultiLvlLbl val="0"/>
      </c:catAx>
      <c:valAx>
        <c:axId val="319264496"/>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crossAx val="3192641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solidFill>
              <a:latin typeface="Meiryo" panose="020B0604030504040204" pitchFamily="34" charset="-128"/>
              <a:ea typeface="Meiryo" panose="020B0604030504040204" pitchFamily="34" charset="-128"/>
              <a:cs typeface="+mn-cs"/>
            </a:defRPr>
          </a:pPr>
          <a:endParaRPr lang="ja-JP"/>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latin typeface="Meiryo" panose="020B0604030504040204" pitchFamily="34" charset="-128"/>
          <a:ea typeface="Meiryo" panose="020B0604030504040204" pitchFamily="34"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0394354-19EA-4143-9183-3F1CAA38B255}" type="datetimeFigureOut">
              <a:rPr kumimoji="1" lang="ja-JP" altLang="en-US" smtClean="0"/>
              <a:t>2019/11/22</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71E15C29-A18B-8D4A-8B5C-9F83085FF7DC}" type="slidenum">
              <a:rPr kumimoji="1" lang="ja-JP" altLang="en-US" smtClean="0"/>
              <a:t>‹#›</a:t>
            </a:fld>
            <a:endParaRPr kumimoji="1" lang="ja-JP" altLang="en-US"/>
          </a:p>
        </p:txBody>
      </p:sp>
    </p:spTree>
    <p:extLst>
      <p:ext uri="{BB962C8B-B14F-4D97-AF65-F5344CB8AC3E}">
        <p14:creationId xmlns:p14="http://schemas.microsoft.com/office/powerpoint/2010/main" val="17289618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6CF6A3B-00E0-8B4E-9B38-D5FAFD3F54B8}" type="datetime1">
              <a:rPr kumimoji="1" lang="ja-JP" altLang="en-US" smtClean="0"/>
              <a:t>2019/11/22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E6D631-F4BF-E94A-A9EF-C02751B2E645}" type="slidenum">
              <a:rPr kumimoji="1" lang="ja-JP" altLang="en-US" smtClean="0"/>
              <a:t>‹#›</a:t>
            </a:fld>
            <a:endParaRPr kumimoji="1" lang="ja-JP" altLang="en-US"/>
          </a:p>
        </p:txBody>
      </p:sp>
    </p:spTree>
    <p:extLst>
      <p:ext uri="{BB962C8B-B14F-4D97-AF65-F5344CB8AC3E}">
        <p14:creationId xmlns:p14="http://schemas.microsoft.com/office/powerpoint/2010/main" val="384241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C8B39D-045B-6B46-A083-E3CCA6881750}" type="datetime1">
              <a:rPr kumimoji="1" lang="ja-JP" altLang="en-US" smtClean="0"/>
              <a:t>2019/11/22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E6D631-F4BF-E94A-A9EF-C02751B2E645}" type="slidenum">
              <a:rPr kumimoji="1" lang="ja-JP" altLang="en-US" smtClean="0"/>
              <a:t>‹#›</a:t>
            </a:fld>
            <a:endParaRPr kumimoji="1" lang="ja-JP" altLang="en-US"/>
          </a:p>
        </p:txBody>
      </p:sp>
    </p:spTree>
    <p:extLst>
      <p:ext uri="{BB962C8B-B14F-4D97-AF65-F5344CB8AC3E}">
        <p14:creationId xmlns:p14="http://schemas.microsoft.com/office/powerpoint/2010/main" val="336243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0F5C0C0-C564-8543-82F1-2D6E1B07C41F}" type="datetime1">
              <a:rPr kumimoji="1" lang="ja-JP" altLang="en-US" smtClean="0"/>
              <a:t>2019/11/22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E6D631-F4BF-E94A-A9EF-C02751B2E645}" type="slidenum">
              <a:rPr kumimoji="1" lang="ja-JP" altLang="en-US" smtClean="0"/>
              <a:t>‹#›</a:t>
            </a:fld>
            <a:endParaRPr kumimoji="1" lang="ja-JP" altLang="en-US"/>
          </a:p>
        </p:txBody>
      </p:sp>
    </p:spTree>
    <p:extLst>
      <p:ext uri="{BB962C8B-B14F-4D97-AF65-F5344CB8AC3E}">
        <p14:creationId xmlns:p14="http://schemas.microsoft.com/office/powerpoint/2010/main" val="468057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60DA1D3-AEED-7B47-9474-5B259EA95800}" type="datetime1">
              <a:rPr kumimoji="1" lang="ja-JP" altLang="en-US" smtClean="0"/>
              <a:t>2019/11/22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E6D631-F4BF-E94A-A9EF-C02751B2E645}" type="slidenum">
              <a:rPr kumimoji="1" lang="ja-JP" altLang="en-US" smtClean="0"/>
              <a:t>‹#›</a:t>
            </a:fld>
            <a:endParaRPr kumimoji="1" lang="ja-JP" altLang="en-US"/>
          </a:p>
        </p:txBody>
      </p:sp>
    </p:spTree>
    <p:extLst>
      <p:ext uri="{BB962C8B-B14F-4D97-AF65-F5344CB8AC3E}">
        <p14:creationId xmlns:p14="http://schemas.microsoft.com/office/powerpoint/2010/main" val="3164058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D434F69-049A-4044-BB4F-FDC706136124}" type="datetime1">
              <a:rPr kumimoji="1" lang="ja-JP" altLang="en-US" smtClean="0"/>
              <a:t>2019/11/22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E6D631-F4BF-E94A-A9EF-C02751B2E645}" type="slidenum">
              <a:rPr kumimoji="1" lang="ja-JP" altLang="en-US" smtClean="0"/>
              <a:t>‹#›</a:t>
            </a:fld>
            <a:endParaRPr kumimoji="1" lang="ja-JP" altLang="en-US"/>
          </a:p>
        </p:txBody>
      </p:sp>
    </p:spTree>
    <p:extLst>
      <p:ext uri="{BB962C8B-B14F-4D97-AF65-F5344CB8AC3E}">
        <p14:creationId xmlns:p14="http://schemas.microsoft.com/office/powerpoint/2010/main" val="3914723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1F15F48-E31C-E24D-BC81-E22CFCB03CB6}" type="datetime1">
              <a:rPr kumimoji="1" lang="ja-JP" altLang="en-US" smtClean="0"/>
              <a:t>2019/11/22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E6D631-F4BF-E94A-A9EF-C02751B2E645}" type="slidenum">
              <a:rPr kumimoji="1" lang="ja-JP" altLang="en-US" smtClean="0"/>
              <a:t>‹#›</a:t>
            </a:fld>
            <a:endParaRPr kumimoji="1" lang="ja-JP" altLang="en-US"/>
          </a:p>
        </p:txBody>
      </p:sp>
    </p:spTree>
    <p:extLst>
      <p:ext uri="{BB962C8B-B14F-4D97-AF65-F5344CB8AC3E}">
        <p14:creationId xmlns:p14="http://schemas.microsoft.com/office/powerpoint/2010/main" val="2352645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B002072-0ED4-1846-A539-9689A2FBF31F}" type="datetime1">
              <a:rPr kumimoji="1" lang="ja-JP" altLang="en-US" smtClean="0"/>
              <a:t>2019/11/22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E6D631-F4BF-E94A-A9EF-C02751B2E645}" type="slidenum">
              <a:rPr kumimoji="1" lang="ja-JP" altLang="en-US" smtClean="0"/>
              <a:t>‹#›</a:t>
            </a:fld>
            <a:endParaRPr kumimoji="1" lang="ja-JP" altLang="en-US"/>
          </a:p>
        </p:txBody>
      </p:sp>
    </p:spTree>
    <p:extLst>
      <p:ext uri="{BB962C8B-B14F-4D97-AF65-F5344CB8AC3E}">
        <p14:creationId xmlns:p14="http://schemas.microsoft.com/office/powerpoint/2010/main" val="1366594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4519527-7892-9B4F-9FBD-94C5FDE6EA87}" type="datetime1">
              <a:rPr kumimoji="1" lang="ja-JP" altLang="en-US" smtClean="0"/>
              <a:t>2019/11/22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E6D631-F4BF-E94A-A9EF-C02751B2E645}" type="slidenum">
              <a:rPr kumimoji="1" lang="ja-JP" altLang="en-US" smtClean="0"/>
              <a:t>‹#›</a:t>
            </a:fld>
            <a:endParaRPr kumimoji="1" lang="ja-JP" altLang="en-US"/>
          </a:p>
        </p:txBody>
      </p:sp>
    </p:spTree>
    <p:extLst>
      <p:ext uri="{BB962C8B-B14F-4D97-AF65-F5344CB8AC3E}">
        <p14:creationId xmlns:p14="http://schemas.microsoft.com/office/powerpoint/2010/main" val="2079398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B25008-0C99-304B-BDB1-03692CD88B5F}" type="datetime1">
              <a:rPr kumimoji="1" lang="ja-JP" altLang="en-US" smtClean="0"/>
              <a:t>2019/11/22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E6D631-F4BF-E94A-A9EF-C02751B2E645}" type="slidenum">
              <a:rPr kumimoji="1" lang="ja-JP" altLang="en-US" smtClean="0"/>
              <a:t>‹#›</a:t>
            </a:fld>
            <a:endParaRPr kumimoji="1" lang="ja-JP" altLang="en-US"/>
          </a:p>
        </p:txBody>
      </p:sp>
    </p:spTree>
    <p:extLst>
      <p:ext uri="{BB962C8B-B14F-4D97-AF65-F5344CB8AC3E}">
        <p14:creationId xmlns:p14="http://schemas.microsoft.com/office/powerpoint/2010/main" val="377356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A118715-D905-1B45-ACF1-2F7A43950289}" type="datetime1">
              <a:rPr kumimoji="1" lang="ja-JP" altLang="en-US" smtClean="0"/>
              <a:t>2019/11/22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E6D631-F4BF-E94A-A9EF-C02751B2E645}" type="slidenum">
              <a:rPr kumimoji="1" lang="ja-JP" altLang="en-US" smtClean="0"/>
              <a:t>‹#›</a:t>
            </a:fld>
            <a:endParaRPr kumimoji="1" lang="ja-JP" altLang="en-US"/>
          </a:p>
        </p:txBody>
      </p:sp>
    </p:spTree>
    <p:extLst>
      <p:ext uri="{BB962C8B-B14F-4D97-AF65-F5344CB8AC3E}">
        <p14:creationId xmlns:p14="http://schemas.microsoft.com/office/powerpoint/2010/main" val="1020116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26F54A4-4CD6-2447-9E33-C304E02B61E8}" type="datetime1">
              <a:rPr kumimoji="1" lang="ja-JP" altLang="en-US" smtClean="0"/>
              <a:t>2019/11/22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E6D631-F4BF-E94A-A9EF-C02751B2E645}" type="slidenum">
              <a:rPr kumimoji="1" lang="ja-JP" altLang="en-US" smtClean="0"/>
              <a:t>‹#›</a:t>
            </a:fld>
            <a:endParaRPr kumimoji="1" lang="ja-JP" altLang="en-US"/>
          </a:p>
        </p:txBody>
      </p:sp>
    </p:spTree>
    <p:extLst>
      <p:ext uri="{BB962C8B-B14F-4D97-AF65-F5344CB8AC3E}">
        <p14:creationId xmlns:p14="http://schemas.microsoft.com/office/powerpoint/2010/main" val="1760227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E32B76-526D-434C-AA08-2FDD2539E549}" type="datetime1">
              <a:rPr kumimoji="1" lang="ja-JP" altLang="en-US" smtClean="0"/>
              <a:t>2019/11/22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062536" y="6464634"/>
            <a:ext cx="2057400" cy="365125"/>
          </a:xfrm>
          <a:prstGeom prst="rect">
            <a:avLst/>
          </a:prstGeom>
        </p:spPr>
        <p:txBody>
          <a:bodyPr vert="horz" lIns="91440" tIns="45720" rIns="91440" bIns="45720" rtlCol="0" anchor="ctr"/>
          <a:lstStyle>
            <a:lvl1pPr algn="r">
              <a:defRPr sz="1600" b="1" i="0">
                <a:solidFill>
                  <a:schemeClr val="tx1"/>
                </a:solidFill>
                <a:latin typeface="Meiryo" panose="020B0604030504040204" pitchFamily="34" charset="-128"/>
                <a:ea typeface="Meiryo" panose="020B0604030504040204" pitchFamily="34" charset="-128"/>
              </a:defRPr>
            </a:lvl1pPr>
          </a:lstStyle>
          <a:p>
            <a:fld id="{59E6D631-F4BF-E94A-A9EF-C02751B2E645}" type="slidenum">
              <a:rPr kumimoji="1" lang="ja-JP" altLang="en-US" smtClean="0"/>
              <a:pPr/>
              <a:t>‹#›</a:t>
            </a:fld>
            <a:endParaRPr kumimoji="1" lang="ja-JP" altLang="en-US"/>
          </a:p>
        </p:txBody>
      </p:sp>
    </p:spTree>
    <p:extLst>
      <p:ext uri="{BB962C8B-B14F-4D97-AF65-F5344CB8AC3E}">
        <p14:creationId xmlns:p14="http://schemas.microsoft.com/office/powerpoint/2010/main" val="38967307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5" Type="http://schemas.openxmlformats.org/officeDocument/2006/relationships/chart" Target="../charts/chart7.xml"/><Relationship Id="rId4" Type="http://schemas.openxmlformats.org/officeDocument/2006/relationships/chart" Target="../charts/chart6.xml"/></Relationships>
</file>

<file path=ppt/slides/_rels/slide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1.xml"/><Relationship Id="rId4" Type="http://schemas.openxmlformats.org/officeDocument/2006/relationships/chart" Target="../charts/chart13.xml"/></Relationships>
</file>

<file path=ppt/slides/_rels/slide7.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xmlns="" id="{D122B84E-D94A-8640-92C5-9A413B6FAFC6}"/>
              </a:ext>
            </a:extLst>
          </p:cNvPr>
          <p:cNvSpPr txBox="1"/>
          <p:nvPr/>
        </p:nvSpPr>
        <p:spPr>
          <a:xfrm>
            <a:off x="0" y="2724138"/>
            <a:ext cx="9143999" cy="1077218"/>
          </a:xfrm>
          <a:prstGeom prst="rect">
            <a:avLst/>
          </a:prstGeom>
          <a:noFill/>
        </p:spPr>
        <p:txBody>
          <a:bodyPr wrap="square" rtlCol="0">
            <a:spAutoFit/>
          </a:bodyPr>
          <a:lstStyle/>
          <a:p>
            <a:pPr algn="ctr"/>
            <a:r>
              <a:rPr kumimoji="1" lang="ja-JP" altLang="en-US" sz="3200" b="1" dirty="0" smtClean="0">
                <a:latin typeface="Meiryo" panose="020B0604030504040204" pitchFamily="34" charset="-128"/>
                <a:ea typeface="Meiryo" panose="020B0604030504040204" pitchFamily="34" charset="-128"/>
              </a:rPr>
              <a:t>志津川高校生徒・</a:t>
            </a:r>
            <a:r>
              <a:rPr kumimoji="1" lang="ja-JP" altLang="en-US" sz="3200" b="1" dirty="0">
                <a:latin typeface="Meiryo" panose="020B0604030504040204" pitchFamily="34" charset="-128"/>
                <a:ea typeface="Meiryo" panose="020B0604030504040204" pitchFamily="34" charset="-128"/>
              </a:rPr>
              <a:t>保護者・教員</a:t>
            </a:r>
            <a:endParaRPr kumimoji="1" lang="en-US" altLang="ja-JP" sz="3200" b="1" dirty="0">
              <a:latin typeface="Meiryo" panose="020B0604030504040204" pitchFamily="34" charset="-128"/>
              <a:ea typeface="Meiryo" panose="020B0604030504040204" pitchFamily="34" charset="-128"/>
            </a:endParaRPr>
          </a:p>
          <a:p>
            <a:pPr algn="ctr"/>
            <a:r>
              <a:rPr kumimoji="1" lang="ja-JP" altLang="en-US" sz="3200" b="1" dirty="0">
                <a:latin typeface="Meiryo" panose="020B0604030504040204" pitchFamily="34" charset="-128"/>
                <a:ea typeface="Meiryo" panose="020B0604030504040204" pitchFamily="34" charset="-128"/>
              </a:rPr>
              <a:t>アンケート調査結果</a:t>
            </a:r>
          </a:p>
        </p:txBody>
      </p:sp>
      <p:sp>
        <p:nvSpPr>
          <p:cNvPr id="5" name="正方形/長方形 4">
            <a:extLst>
              <a:ext uri="{FF2B5EF4-FFF2-40B4-BE49-F238E27FC236}">
                <a16:creationId xmlns:a16="http://schemas.microsoft.com/office/drawing/2014/main" xmlns="" id="{AC9489A6-E4F7-9D42-BE99-AF1119D9B39B}"/>
              </a:ext>
            </a:extLst>
          </p:cNvPr>
          <p:cNvSpPr/>
          <p:nvPr/>
        </p:nvSpPr>
        <p:spPr>
          <a:xfrm>
            <a:off x="7267699" y="201880"/>
            <a:ext cx="1626919" cy="6056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latin typeface="Meiryo" panose="020B0604030504040204" pitchFamily="34" charset="-128"/>
                <a:ea typeface="Meiryo" panose="020B0604030504040204" pitchFamily="34" charset="-128"/>
              </a:rPr>
              <a:t>資料−２</a:t>
            </a:r>
          </a:p>
        </p:txBody>
      </p:sp>
    </p:spTree>
    <p:extLst>
      <p:ext uri="{BB962C8B-B14F-4D97-AF65-F5344CB8AC3E}">
        <p14:creationId xmlns:p14="http://schemas.microsoft.com/office/powerpoint/2010/main" val="2601681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xmlns="" id="{A6320826-262E-1F42-90BF-2ABF8C0F419F}"/>
              </a:ext>
            </a:extLst>
          </p:cNvPr>
          <p:cNvSpPr>
            <a:spLocks noGrp="1"/>
          </p:cNvSpPr>
          <p:nvPr>
            <p:ph type="sldNum" sz="quarter" idx="12"/>
          </p:nvPr>
        </p:nvSpPr>
        <p:spPr/>
        <p:txBody>
          <a:bodyPr/>
          <a:lstStyle/>
          <a:p>
            <a:fld id="{59E6D631-F4BF-E94A-A9EF-C02751B2E645}" type="slidenum">
              <a:rPr kumimoji="1" lang="ja-JP" altLang="en-US" smtClean="0"/>
              <a:t>9</a:t>
            </a:fld>
            <a:endParaRPr kumimoji="1" lang="ja-JP" altLang="en-US"/>
          </a:p>
        </p:txBody>
      </p:sp>
      <p:graphicFrame>
        <p:nvGraphicFramePr>
          <p:cNvPr id="5" name="表 4">
            <a:extLst>
              <a:ext uri="{FF2B5EF4-FFF2-40B4-BE49-F238E27FC236}">
                <a16:creationId xmlns:a16="http://schemas.microsoft.com/office/drawing/2014/main" xmlns="" id="{D54ED3CD-E94C-214E-BD37-E7A279FA0870}"/>
              </a:ext>
            </a:extLst>
          </p:cNvPr>
          <p:cNvGraphicFramePr>
            <a:graphicFrameLocks noGrp="1"/>
          </p:cNvGraphicFramePr>
          <p:nvPr>
            <p:extLst>
              <p:ext uri="{D42A27DB-BD31-4B8C-83A1-F6EECF244321}">
                <p14:modId xmlns:p14="http://schemas.microsoft.com/office/powerpoint/2010/main" val="2984500866"/>
              </p:ext>
            </p:extLst>
          </p:nvPr>
        </p:nvGraphicFramePr>
        <p:xfrm>
          <a:off x="475535" y="1039525"/>
          <a:ext cx="4019797" cy="2248065"/>
        </p:xfrm>
        <a:graphic>
          <a:graphicData uri="http://schemas.openxmlformats.org/drawingml/2006/table">
            <a:tbl>
              <a:tblPr>
                <a:tableStyleId>{5C22544A-7EE6-4342-B048-85BDC9FD1C3A}</a:tableStyleId>
              </a:tblPr>
              <a:tblGrid>
                <a:gridCol w="3644386">
                  <a:extLst>
                    <a:ext uri="{9D8B030D-6E8A-4147-A177-3AD203B41FA5}">
                      <a16:colId xmlns:a16="http://schemas.microsoft.com/office/drawing/2014/main" xmlns="" val="4291310034"/>
                    </a:ext>
                  </a:extLst>
                </a:gridCol>
                <a:gridCol w="375411">
                  <a:extLst>
                    <a:ext uri="{9D8B030D-6E8A-4147-A177-3AD203B41FA5}">
                      <a16:colId xmlns:a16="http://schemas.microsoft.com/office/drawing/2014/main" xmlns="" val="2078615730"/>
                    </a:ext>
                  </a:extLst>
                </a:gridCol>
              </a:tblGrid>
              <a:tr h="202295">
                <a:tc>
                  <a:txBody>
                    <a:bodyPr/>
                    <a:lstStyle/>
                    <a:p>
                      <a:pPr algn="ctr" fontAlgn="b"/>
                      <a:r>
                        <a:rPr lang="ja-JP" altLang="en-US" sz="1050" u="none" strike="noStrike" dirty="0">
                          <a:solidFill>
                            <a:schemeClr val="tx1"/>
                          </a:solidFill>
                          <a:effectLst/>
                          <a:latin typeface="Meiryo" panose="020B0604030504040204" pitchFamily="34" charset="-128"/>
                          <a:ea typeface="Meiryo" panose="020B0604030504040204" pitchFamily="34" charset="-128"/>
                        </a:rPr>
                        <a:t>記述内容</a:t>
                      </a:r>
                      <a:endParaRPr lang="ja-JP" altLang="en-US" sz="105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50" u="none" strike="noStrike">
                          <a:solidFill>
                            <a:schemeClr val="tx1"/>
                          </a:solidFill>
                          <a:effectLst/>
                          <a:latin typeface="Meiryo" panose="020B0604030504040204" pitchFamily="34" charset="-128"/>
                          <a:ea typeface="Meiryo" panose="020B0604030504040204" pitchFamily="34" charset="-128"/>
                        </a:rPr>
                        <a:t>人数</a:t>
                      </a:r>
                      <a:endParaRPr lang="ja-JP" altLang="en-US" sz="105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3522006443"/>
                  </a:ext>
                </a:extLst>
              </a:tr>
              <a:tr h="210665">
                <a:tc>
                  <a:txBody>
                    <a:bodyPr/>
                    <a:lstStyle/>
                    <a:p>
                      <a:pPr algn="l" fontAlgn="t"/>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本当に助かっている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t"/>
                      <a:r>
                        <a:rPr lang="en-US" altLang="ja-JP" sz="1000" u="none" strike="noStrike" dirty="0">
                          <a:solidFill>
                            <a:schemeClr val="tx1"/>
                          </a:solidFill>
                          <a:effectLst/>
                          <a:latin typeface="Meiryo" panose="020B0604030504040204" pitchFamily="34" charset="-128"/>
                          <a:ea typeface="Meiryo" panose="020B0604030504040204" pitchFamily="34" charset="-128"/>
                        </a:rPr>
                        <a:t>7</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824868322"/>
                  </a:ext>
                </a:extLst>
              </a:tr>
              <a:tr h="202295">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学び直しがほとんど</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2</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07461842"/>
                  </a:ext>
                </a:extLst>
              </a:tr>
              <a:tr h="216745">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学び直しを強化してほしい（基礎、基本の定着指導）</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4</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734932558"/>
                  </a:ext>
                </a:extLst>
              </a:tr>
              <a:tr h="202295">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dirty="0">
                          <a:solidFill>
                            <a:schemeClr val="tx1"/>
                          </a:solidFill>
                          <a:effectLst/>
                          <a:latin typeface="Meiryo" panose="020B0604030504040204" pitchFamily="34" charset="-128"/>
                          <a:ea typeface="Meiryo" panose="020B0604030504040204" pitchFamily="34" charset="-128"/>
                        </a:rPr>
                        <a:t>進学を目指す生徒にも対応できる</a:t>
                      </a:r>
                      <a:r>
                        <a:rPr lang="ja-JP" altLang="en-US" sz="900" u="none" strike="noStrike" dirty="0" smtClean="0">
                          <a:solidFill>
                            <a:schemeClr val="tx1"/>
                          </a:solidFill>
                          <a:effectLst/>
                          <a:latin typeface="Meiryo" panose="020B0604030504040204" pitchFamily="34" charset="-128"/>
                          <a:ea typeface="Meiryo" panose="020B0604030504040204" pitchFamily="34" charset="-128"/>
                        </a:rPr>
                        <a:t>ことを</a:t>
                      </a:r>
                      <a:r>
                        <a:rPr lang="en" sz="900" u="none" strike="noStrike" dirty="0" smtClean="0">
                          <a:solidFill>
                            <a:schemeClr val="tx1"/>
                          </a:solidFill>
                          <a:effectLst/>
                          <a:latin typeface="Meiryo" panose="020B0604030504040204" pitchFamily="34" charset="-128"/>
                          <a:ea typeface="Meiryo" panose="020B0604030504040204" pitchFamily="34" charset="-128"/>
                        </a:rPr>
                        <a:t>ＰＲ</a:t>
                      </a:r>
                      <a:r>
                        <a:rPr lang="ja-JP" altLang="en-US" sz="900" u="none" strike="noStrike" dirty="0">
                          <a:solidFill>
                            <a:schemeClr val="tx1"/>
                          </a:solidFill>
                          <a:effectLst/>
                          <a:latin typeface="Meiryo" panose="020B0604030504040204" pitchFamily="34" charset="-128"/>
                          <a:ea typeface="Meiryo" panose="020B0604030504040204" pitchFamily="34" charset="-128"/>
                        </a:rPr>
                        <a:t>すべき</a:t>
                      </a:r>
                      <a:endParaRPr lang="ja-JP" altLang="en-US"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943725705"/>
                  </a:ext>
                </a:extLst>
              </a:tr>
              <a:tr h="202295">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「試験対策集中講座」「苦手科目対策講座」などの講座を実施してほしい</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026668218"/>
                  </a:ext>
                </a:extLst>
              </a:tr>
              <a:tr h="202295">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英語検定３級（普通科１年生全員受験）の指導を実施してほしい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023242972"/>
                  </a:ext>
                </a:extLst>
              </a:tr>
              <a:tr h="202295">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750" u="none" strike="noStrike">
                          <a:solidFill>
                            <a:schemeClr val="tx1"/>
                          </a:solidFill>
                          <a:effectLst/>
                          <a:latin typeface="Meiryo" panose="020B0604030504040204" pitchFamily="34" charset="-128"/>
                          <a:ea typeface="Meiryo" panose="020B0604030504040204" pitchFamily="34" charset="-128"/>
                        </a:rPr>
                        <a:t>先生方が志翔学舎で勉強している生徒達の様子を見に行く機会が増えればよい</a:t>
                      </a:r>
                      <a:endParaRPr lang="ja-JP" altLang="en-US" sz="75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926094622"/>
                  </a:ext>
                </a:extLst>
              </a:tr>
              <a:tr h="202295">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全商主催の検定試験の指導をしてほしい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133530079"/>
                  </a:ext>
                </a:extLst>
              </a:tr>
              <a:tr h="202295">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先進的な取組で話題性もあるが、将来性に不安もある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204827651"/>
                  </a:ext>
                </a:extLst>
              </a:tr>
              <a:tr h="202295">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英検準１級レベルの指導</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998275915"/>
                  </a:ext>
                </a:extLst>
              </a:tr>
            </a:tbl>
          </a:graphicData>
        </a:graphic>
      </p:graphicFrame>
      <p:sp>
        <p:nvSpPr>
          <p:cNvPr id="6" name="テキスト ボックス 5">
            <a:extLst>
              <a:ext uri="{FF2B5EF4-FFF2-40B4-BE49-F238E27FC236}">
                <a16:creationId xmlns:a16="http://schemas.microsoft.com/office/drawing/2014/main" xmlns="" id="{2B9F801D-83FD-CE4F-951A-A4FDB0BD3F61}"/>
              </a:ext>
            </a:extLst>
          </p:cNvPr>
          <p:cNvSpPr txBox="1"/>
          <p:nvPr/>
        </p:nvSpPr>
        <p:spPr>
          <a:xfrm>
            <a:off x="0" y="201881"/>
            <a:ext cx="9144000" cy="461665"/>
          </a:xfrm>
          <a:prstGeom prst="rect">
            <a:avLst/>
          </a:prstGeom>
          <a:noFill/>
        </p:spPr>
        <p:txBody>
          <a:bodyPr wrap="square" rtlCol="0">
            <a:spAutoFit/>
          </a:bodyPr>
          <a:lstStyle/>
          <a:p>
            <a:r>
              <a:rPr kumimoji="1" lang="en-US" altLang="ja-JP" sz="2400" b="1" dirty="0">
                <a:latin typeface="Meiryo" panose="020B0604030504040204" pitchFamily="34" charset="-128"/>
                <a:ea typeface="Meiryo" panose="020B0604030504040204" pitchFamily="34" charset="-128"/>
              </a:rPr>
              <a:t>    </a:t>
            </a:r>
            <a:r>
              <a:rPr kumimoji="1" lang="ja-JP" altLang="en-US" sz="2400" b="1">
                <a:latin typeface="Meiryo" panose="020B0604030504040204" pitchFamily="34" charset="-128"/>
                <a:ea typeface="Meiryo" panose="020B0604030504040204" pitchFamily="34" charset="-128"/>
              </a:rPr>
              <a:t>教職員アンケート調査結果</a:t>
            </a:r>
            <a:r>
              <a:rPr kumimoji="1" lang="en-US" altLang="ja-JP" sz="2400" b="1" dirty="0">
                <a:latin typeface="Meiryo" panose="020B0604030504040204" pitchFamily="34" charset="-128"/>
                <a:ea typeface="Meiryo" panose="020B0604030504040204" pitchFamily="34" charset="-128"/>
              </a:rPr>
              <a:t> No.1</a:t>
            </a:r>
            <a:endParaRPr kumimoji="1" lang="ja-JP" altLang="en-US" sz="2400" b="1">
              <a:latin typeface="Meiryo" panose="020B0604030504040204" pitchFamily="34" charset="-128"/>
              <a:ea typeface="Meiryo" panose="020B0604030504040204" pitchFamily="34" charset="-128"/>
            </a:endParaRPr>
          </a:p>
        </p:txBody>
      </p:sp>
      <p:sp>
        <p:nvSpPr>
          <p:cNvPr id="7" name="テキスト ボックス 6">
            <a:extLst>
              <a:ext uri="{FF2B5EF4-FFF2-40B4-BE49-F238E27FC236}">
                <a16:creationId xmlns:a16="http://schemas.microsoft.com/office/drawing/2014/main" xmlns="" id="{DED28D0A-3AC5-1E4C-ACDF-C36FEA746B9A}"/>
              </a:ext>
            </a:extLst>
          </p:cNvPr>
          <p:cNvSpPr txBox="1"/>
          <p:nvPr/>
        </p:nvSpPr>
        <p:spPr>
          <a:xfrm>
            <a:off x="466106" y="611960"/>
            <a:ext cx="4019797" cy="353943"/>
          </a:xfrm>
          <a:prstGeom prst="rect">
            <a:avLst/>
          </a:prstGeom>
          <a:solidFill>
            <a:schemeClr val="bg1">
              <a:lumMod val="95000"/>
            </a:schemeClr>
          </a:solidFill>
        </p:spPr>
        <p:txBody>
          <a:bodyPr wrap="square" rtlCol="0">
            <a:spAutoFit/>
          </a:bodyPr>
          <a:lstStyle/>
          <a:p>
            <a:pPr algn="ctr"/>
            <a:endParaRPr kumimoji="1" lang="en-US" altLang="ja-JP" sz="300" b="1" dirty="0">
              <a:latin typeface="Meiryo" panose="020B0604030504040204" pitchFamily="34" charset="-128"/>
              <a:ea typeface="Meiryo" panose="020B0604030504040204" pitchFamily="34" charset="-128"/>
            </a:endParaRPr>
          </a:p>
          <a:p>
            <a:pPr algn="ctr"/>
            <a:r>
              <a:rPr kumimoji="1" lang="ja-JP" altLang="en-US" sz="1100" b="1">
                <a:latin typeface="Meiryo" panose="020B0604030504040204" pitchFamily="34" charset="-128"/>
                <a:ea typeface="Meiryo" panose="020B0604030504040204" pitchFamily="34" charset="-128"/>
              </a:rPr>
              <a:t>質問</a:t>
            </a:r>
            <a:r>
              <a:rPr kumimoji="1" lang="en-US" altLang="ja-JP" sz="1100" b="1" dirty="0">
                <a:latin typeface="Meiryo" panose="020B0604030504040204" pitchFamily="34" charset="-128"/>
                <a:ea typeface="Meiryo" panose="020B0604030504040204" pitchFamily="34" charset="-128"/>
              </a:rPr>
              <a:t>1  </a:t>
            </a:r>
            <a:r>
              <a:rPr kumimoji="1" lang="ja-JP" altLang="en-US" sz="1100" b="1">
                <a:latin typeface="Meiryo" panose="020B0604030504040204" pitchFamily="34" charset="-128"/>
                <a:ea typeface="Meiryo" panose="020B0604030504040204" pitchFamily="34" charset="-128"/>
              </a:rPr>
              <a:t>志翔学舎についてご意見・ご要望</a:t>
            </a:r>
            <a:endParaRPr kumimoji="1" lang="en-US" altLang="ja-JP" sz="1100" b="1" dirty="0">
              <a:latin typeface="Meiryo" panose="020B0604030504040204" pitchFamily="34" charset="-128"/>
              <a:ea typeface="Meiryo" panose="020B0604030504040204" pitchFamily="34" charset="-128"/>
            </a:endParaRPr>
          </a:p>
          <a:p>
            <a:pPr algn="ctr"/>
            <a:endParaRPr kumimoji="1" lang="ja-JP" altLang="en-US" sz="300" b="1">
              <a:latin typeface="Meiryo" panose="020B0604030504040204" pitchFamily="34" charset="-128"/>
              <a:ea typeface="Meiryo" panose="020B0604030504040204" pitchFamily="34" charset="-128"/>
            </a:endParaRPr>
          </a:p>
        </p:txBody>
      </p:sp>
      <p:graphicFrame>
        <p:nvGraphicFramePr>
          <p:cNvPr id="8" name="表 7">
            <a:extLst>
              <a:ext uri="{FF2B5EF4-FFF2-40B4-BE49-F238E27FC236}">
                <a16:creationId xmlns:a16="http://schemas.microsoft.com/office/drawing/2014/main" xmlns="" id="{89BEF3E8-771A-3C4E-B55A-6086D994F32E}"/>
              </a:ext>
            </a:extLst>
          </p:cNvPr>
          <p:cNvGraphicFramePr>
            <a:graphicFrameLocks noGrp="1"/>
          </p:cNvGraphicFramePr>
          <p:nvPr>
            <p:extLst>
              <p:ext uri="{D42A27DB-BD31-4B8C-83A1-F6EECF244321}">
                <p14:modId xmlns:p14="http://schemas.microsoft.com/office/powerpoint/2010/main" val="2050235999"/>
              </p:ext>
            </p:extLst>
          </p:nvPr>
        </p:nvGraphicFramePr>
        <p:xfrm>
          <a:off x="4774159" y="1039524"/>
          <a:ext cx="4019797" cy="4637553"/>
        </p:xfrm>
        <a:graphic>
          <a:graphicData uri="http://schemas.openxmlformats.org/drawingml/2006/table">
            <a:tbl>
              <a:tblPr>
                <a:tableStyleId>{5C22544A-7EE6-4342-B048-85BDC9FD1C3A}</a:tableStyleId>
              </a:tblPr>
              <a:tblGrid>
                <a:gridCol w="3652546">
                  <a:extLst>
                    <a:ext uri="{9D8B030D-6E8A-4147-A177-3AD203B41FA5}">
                      <a16:colId xmlns:a16="http://schemas.microsoft.com/office/drawing/2014/main" xmlns="" val="2048533478"/>
                    </a:ext>
                  </a:extLst>
                </a:gridCol>
                <a:gridCol w="367251">
                  <a:extLst>
                    <a:ext uri="{9D8B030D-6E8A-4147-A177-3AD203B41FA5}">
                      <a16:colId xmlns:a16="http://schemas.microsoft.com/office/drawing/2014/main" xmlns="" val="3167018382"/>
                    </a:ext>
                  </a:extLst>
                </a:gridCol>
              </a:tblGrid>
              <a:tr h="241854">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記述内容</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人数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2246551418"/>
                  </a:ext>
                </a:extLst>
              </a:tr>
              <a:tr h="241854">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新しい刺激になり、部活動や行事等は更に活気が出てよいことだと思う</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2</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628865813"/>
                  </a:ext>
                </a:extLst>
              </a:tr>
              <a:tr h="241854">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他文化の人間が入ってくることは町にとってもプラスになる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2</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622508786"/>
                  </a:ext>
                </a:extLst>
              </a:tr>
              <a:tr h="241854">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寮などの設備環境が整えば良い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2</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65015950"/>
                  </a:ext>
                </a:extLst>
              </a:tr>
              <a:tr h="241854">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寮等の設備の関係で難しいと思う</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2</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404514168"/>
                  </a:ext>
                </a:extLst>
              </a:tr>
              <a:tr h="38610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どのような生徒が本校のどのような点を目指し入学するのか全然考え</a:t>
                      </a:r>
                      <a:r>
                        <a:rPr lang="en-US" altLang="ja-JP" sz="900" u="none" strike="noStrike" dirty="0">
                          <a:solidFill>
                            <a:schemeClr val="tx1"/>
                          </a:solidFill>
                          <a:effectLst/>
                          <a:latin typeface="Meiryo" panose="020B0604030504040204" pitchFamily="34" charset="-128"/>
                          <a:ea typeface="Meiryo" panose="020B0604030504040204" pitchFamily="34" charset="-128"/>
                        </a:rPr>
                        <a:t> </a:t>
                      </a: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られていない。人数集めではいけない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2</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267645536"/>
                  </a:ext>
                </a:extLst>
              </a:tr>
              <a:tr h="38610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高校に魅力を感じてもらえるように、わかりやすい特色・魅力を発信</a:t>
                      </a:r>
                      <a:endParaRPr lang="en-US" altLang="ja-JP" sz="9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することが必要</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927359975"/>
                  </a:ext>
                </a:extLst>
              </a:tr>
              <a:tr h="38610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良いことだと思うが、保護者のいない状態での対応（福祉面）を考え</a:t>
                      </a:r>
                      <a:r>
                        <a:rPr lang="en-US" altLang="ja-JP" sz="900" u="none" strike="noStrike" dirty="0">
                          <a:solidFill>
                            <a:schemeClr val="tx1"/>
                          </a:solidFill>
                          <a:effectLst/>
                          <a:latin typeface="Meiryo" panose="020B0604030504040204" pitchFamily="34" charset="-128"/>
                          <a:ea typeface="Meiryo" panose="020B0604030504040204" pitchFamily="34" charset="-128"/>
                        </a:rPr>
                        <a:t> </a:t>
                      </a: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る必要がある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560107543"/>
                  </a:ext>
                </a:extLst>
              </a:tr>
              <a:tr h="241854">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中高連携と並行して全国募集するならば、経営方針の変更が必要</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20705763"/>
                  </a:ext>
                </a:extLst>
              </a:tr>
              <a:tr h="241854">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総合の時間の方向性を変える必要がある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851538524"/>
                  </a:ext>
                </a:extLst>
              </a:tr>
              <a:tr h="38610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様々な生徒が入学するなかで、現在のような落ち着いた教育環境を保</a:t>
                      </a:r>
                      <a:endParaRPr lang="en-US" altLang="ja-JP" sz="9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てるか心配（生徒指導での教員負担増）</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353100577"/>
                  </a:ext>
                </a:extLst>
              </a:tr>
              <a:tr h="38610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目的を明確にしないと危険。町全体が受入体制に前向きであることが</a:t>
                      </a:r>
                      <a:r>
                        <a:rPr lang="en-US" altLang="ja-JP" sz="900" u="none" strike="noStrike" dirty="0">
                          <a:solidFill>
                            <a:schemeClr val="tx1"/>
                          </a:solidFill>
                          <a:effectLst/>
                          <a:latin typeface="Meiryo" panose="020B0604030504040204" pitchFamily="34" charset="-128"/>
                          <a:ea typeface="Meiryo" panose="020B0604030504040204" pitchFamily="34" charset="-128"/>
                        </a:rPr>
                        <a:t> </a:t>
                      </a: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大事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229787807"/>
                  </a:ext>
                </a:extLst>
              </a:tr>
              <a:tr h="38610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部活など強烈な特色がなければ全国から生徒は集まらない。もし来る</a:t>
                      </a:r>
                      <a:endParaRPr lang="en-US" altLang="ja-JP" sz="9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としたら、</a:t>
                      </a:r>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色々問題をもった生徒がくると思う</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01275225"/>
                  </a:ext>
                </a:extLst>
              </a:tr>
              <a:tr h="38610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保護者との連絡体制が重要。孤独感やなじめなさを感じる生徒にカウ</a:t>
                      </a:r>
                      <a:endParaRPr lang="en-US" altLang="ja-JP" sz="9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ンセリング</a:t>
                      </a:r>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等が不可欠</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361830082"/>
                  </a:ext>
                </a:extLst>
              </a:tr>
              <a:tr h="241854">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生活指導の難しさが懸念される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188942838"/>
                  </a:ext>
                </a:extLst>
              </a:tr>
            </a:tbl>
          </a:graphicData>
        </a:graphic>
      </p:graphicFrame>
      <p:sp>
        <p:nvSpPr>
          <p:cNvPr id="9" name="テキスト ボックス 8">
            <a:extLst>
              <a:ext uri="{FF2B5EF4-FFF2-40B4-BE49-F238E27FC236}">
                <a16:creationId xmlns:a16="http://schemas.microsoft.com/office/drawing/2014/main" xmlns="" id="{295B7A70-18B2-074E-86C3-9F85CBA76FDE}"/>
              </a:ext>
            </a:extLst>
          </p:cNvPr>
          <p:cNvSpPr txBox="1"/>
          <p:nvPr/>
        </p:nvSpPr>
        <p:spPr>
          <a:xfrm>
            <a:off x="4774158" y="583998"/>
            <a:ext cx="4019797" cy="400110"/>
          </a:xfrm>
          <a:prstGeom prst="rect">
            <a:avLst/>
          </a:prstGeom>
          <a:solidFill>
            <a:schemeClr val="bg1">
              <a:lumMod val="95000"/>
            </a:schemeClr>
          </a:solidFill>
        </p:spPr>
        <p:txBody>
          <a:bodyPr wrap="square" rtlCol="0">
            <a:spAutoFit/>
          </a:bodyPr>
          <a:lstStyle/>
          <a:p>
            <a:pPr algn="ctr"/>
            <a:r>
              <a:rPr kumimoji="1" lang="ja-JP" altLang="en-US" sz="1000" b="1">
                <a:latin typeface="Meiryo" panose="020B0604030504040204" pitchFamily="34" charset="-128"/>
                <a:ea typeface="Meiryo" panose="020B0604030504040204" pitchFamily="34" charset="-128"/>
              </a:rPr>
              <a:t>質問</a:t>
            </a:r>
            <a:r>
              <a:rPr kumimoji="1" lang="en-US" altLang="ja-JP" sz="1000" b="1" dirty="0">
                <a:latin typeface="Meiryo" panose="020B0604030504040204" pitchFamily="34" charset="-128"/>
                <a:ea typeface="Meiryo" panose="020B0604030504040204" pitchFamily="34" charset="-128"/>
              </a:rPr>
              <a:t>2  </a:t>
            </a:r>
            <a:r>
              <a:rPr kumimoji="1" lang="ja-JP" altLang="en-US" sz="1000" b="1">
                <a:latin typeface="Meiryo" panose="020B0604030504040204" pitchFamily="34" charset="-128"/>
                <a:ea typeface="Meiryo" panose="020B0604030504040204" pitchFamily="34" charset="-128"/>
              </a:rPr>
              <a:t>県外や全国から生徒が入学してくるようになった場合、</a:t>
            </a:r>
            <a:endParaRPr kumimoji="1" lang="en-US" altLang="ja-JP" sz="1000" b="1" dirty="0">
              <a:latin typeface="Meiryo" panose="020B0604030504040204" pitchFamily="34" charset="-128"/>
              <a:ea typeface="Meiryo" panose="020B0604030504040204" pitchFamily="34" charset="-128"/>
            </a:endParaRPr>
          </a:p>
          <a:p>
            <a:pPr algn="ctr"/>
            <a:r>
              <a:rPr kumimoji="1" lang="ja-JP" altLang="en-US" sz="1000" b="1">
                <a:latin typeface="Meiryo" panose="020B0604030504040204" pitchFamily="34" charset="-128"/>
                <a:ea typeface="Meiryo" panose="020B0604030504040204" pitchFamily="34" charset="-128"/>
              </a:rPr>
              <a:t>どのように思いますか</a:t>
            </a:r>
          </a:p>
        </p:txBody>
      </p:sp>
      <p:graphicFrame>
        <p:nvGraphicFramePr>
          <p:cNvPr id="10" name="表 9">
            <a:extLst>
              <a:ext uri="{FF2B5EF4-FFF2-40B4-BE49-F238E27FC236}">
                <a16:creationId xmlns:a16="http://schemas.microsoft.com/office/drawing/2014/main" xmlns="" id="{402B7928-4484-FC4F-AF9E-FD2C685FB3E1}"/>
              </a:ext>
            </a:extLst>
          </p:cNvPr>
          <p:cNvGraphicFramePr>
            <a:graphicFrameLocks noGrp="1"/>
          </p:cNvGraphicFramePr>
          <p:nvPr>
            <p:extLst>
              <p:ext uri="{D42A27DB-BD31-4B8C-83A1-F6EECF244321}">
                <p14:modId xmlns:p14="http://schemas.microsoft.com/office/powerpoint/2010/main" val="3733887101"/>
              </p:ext>
            </p:extLst>
          </p:nvPr>
        </p:nvGraphicFramePr>
        <p:xfrm>
          <a:off x="484963" y="3714161"/>
          <a:ext cx="4010369" cy="1962913"/>
        </p:xfrm>
        <a:graphic>
          <a:graphicData uri="http://schemas.openxmlformats.org/drawingml/2006/table">
            <a:tbl>
              <a:tblPr>
                <a:tableStyleId>{5C22544A-7EE6-4342-B048-85BDC9FD1C3A}</a:tableStyleId>
              </a:tblPr>
              <a:tblGrid>
                <a:gridCol w="3439334">
                  <a:extLst>
                    <a:ext uri="{9D8B030D-6E8A-4147-A177-3AD203B41FA5}">
                      <a16:colId xmlns:a16="http://schemas.microsoft.com/office/drawing/2014/main" xmlns="" val="2822650662"/>
                    </a:ext>
                  </a:extLst>
                </a:gridCol>
                <a:gridCol w="571035">
                  <a:extLst>
                    <a:ext uri="{9D8B030D-6E8A-4147-A177-3AD203B41FA5}">
                      <a16:colId xmlns:a16="http://schemas.microsoft.com/office/drawing/2014/main" xmlns="" val="3423824985"/>
                    </a:ext>
                  </a:extLst>
                </a:gridCol>
              </a:tblGrid>
              <a:tr h="185243">
                <a:tc>
                  <a:txBody>
                    <a:bodyPr/>
                    <a:lstStyle/>
                    <a:p>
                      <a:pPr algn="ctr" fontAlgn="b"/>
                      <a:r>
                        <a:rPr lang="ja-JP" altLang="en-US" sz="1000" u="none" strike="noStrike" dirty="0">
                          <a:solidFill>
                            <a:schemeClr val="tx1"/>
                          </a:solidFill>
                          <a:effectLst/>
                          <a:latin typeface="Meiryo" panose="020B0604030504040204" pitchFamily="34" charset="-128"/>
                          <a:ea typeface="Meiryo" panose="020B0604030504040204" pitchFamily="34" charset="-128"/>
                        </a:rPr>
                        <a:t>記述内容</a:t>
                      </a:r>
                      <a:endParaRPr lang="ja-JP" altLang="en-US"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人数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1247935382"/>
                  </a:ext>
                </a:extLst>
              </a:tr>
              <a:tr h="295726">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dirty="0">
                          <a:solidFill>
                            <a:schemeClr val="tx1"/>
                          </a:solidFill>
                          <a:effectLst/>
                          <a:latin typeface="Meiryo" panose="020B0604030504040204" pitchFamily="34" charset="-128"/>
                          <a:ea typeface="Meiryo" panose="020B0604030504040204" pitchFamily="34" charset="-128"/>
                        </a:rPr>
                        <a:t>少人数でひとりひとりに丁寧に指導でき、能力を引き出すことが</a:t>
                      </a:r>
                      <a:endParaRPr lang="en-US" altLang="ja-JP" sz="9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dirty="0">
                          <a:solidFill>
                            <a:schemeClr val="tx1"/>
                          </a:solidFill>
                          <a:effectLst/>
                          <a:latin typeface="Meiryo" panose="020B0604030504040204" pitchFamily="34" charset="-128"/>
                          <a:ea typeface="Meiryo" panose="020B0604030504040204" pitchFamily="34" charset="-128"/>
                        </a:rPr>
                        <a:t>出来る点が</a:t>
                      </a:r>
                      <a:r>
                        <a:rPr lang="ja-JP" altLang="en-US" sz="900" u="none" strike="noStrike" dirty="0" smtClean="0">
                          <a:solidFill>
                            <a:schemeClr val="tx1"/>
                          </a:solidFill>
                          <a:effectLst/>
                          <a:latin typeface="Meiryo" panose="020B0604030504040204" pitchFamily="34" charset="-128"/>
                          <a:ea typeface="Meiryo" panose="020B0604030504040204" pitchFamily="34" charset="-128"/>
                        </a:rPr>
                        <a:t>魅力・強み</a:t>
                      </a:r>
                      <a:endParaRPr lang="ja-JP" altLang="en-US"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9</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815218193"/>
                  </a:ext>
                </a:extLst>
              </a:tr>
              <a:tr h="18524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地域との連携、つながりの強さ</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5</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527955514"/>
                  </a:ext>
                </a:extLst>
              </a:tr>
              <a:tr h="18524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生徒が素直</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3</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902591721"/>
                  </a:ext>
                </a:extLst>
              </a:tr>
              <a:tr h="18524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商業、情報の教育を普通科でも受けることができる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2</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448247783"/>
                  </a:ext>
                </a:extLst>
              </a:tr>
              <a:tr h="18524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身だしなみが県内１番</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8014665"/>
                  </a:ext>
                </a:extLst>
              </a:tr>
              <a:tr h="18524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中高連携</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147025266"/>
                  </a:ext>
                </a:extLst>
              </a:tr>
              <a:tr h="18524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震災を経験した生徒達が素直にひたむきに活動する姿</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757452123"/>
                  </a:ext>
                </a:extLst>
              </a:tr>
              <a:tr h="18524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科目のスペシャリストの教師が多い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99264459"/>
                  </a:ext>
                </a:extLst>
              </a:tr>
              <a:tr h="18524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陸上部の活躍、モアイ化計画</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723047561"/>
                  </a:ext>
                </a:extLst>
              </a:tr>
            </a:tbl>
          </a:graphicData>
        </a:graphic>
      </p:graphicFrame>
      <p:sp>
        <p:nvSpPr>
          <p:cNvPr id="11" name="テキスト ボックス 10">
            <a:extLst>
              <a:ext uri="{FF2B5EF4-FFF2-40B4-BE49-F238E27FC236}">
                <a16:creationId xmlns:a16="http://schemas.microsoft.com/office/drawing/2014/main" xmlns="" id="{2A7ECC47-FD2F-3949-A0FC-0178A6E43A9C}"/>
              </a:ext>
            </a:extLst>
          </p:cNvPr>
          <p:cNvSpPr txBox="1"/>
          <p:nvPr/>
        </p:nvSpPr>
        <p:spPr>
          <a:xfrm>
            <a:off x="475535" y="3386150"/>
            <a:ext cx="4019797" cy="261610"/>
          </a:xfrm>
          <a:prstGeom prst="rect">
            <a:avLst/>
          </a:prstGeom>
          <a:solidFill>
            <a:schemeClr val="bg1">
              <a:lumMod val="95000"/>
            </a:schemeClr>
          </a:solidFill>
        </p:spPr>
        <p:txBody>
          <a:bodyPr wrap="square" rtlCol="0">
            <a:spAutoFit/>
          </a:bodyPr>
          <a:lstStyle/>
          <a:p>
            <a:pPr algn="ctr"/>
            <a:r>
              <a:rPr kumimoji="1" lang="ja-JP" altLang="en-US" sz="1100" b="1">
                <a:latin typeface="Meiryo" panose="020B0604030504040204" pitchFamily="34" charset="-128"/>
                <a:ea typeface="Meiryo" panose="020B0604030504040204" pitchFamily="34" charset="-128"/>
              </a:rPr>
              <a:t>質問</a:t>
            </a:r>
            <a:r>
              <a:rPr kumimoji="1" lang="en-US" altLang="ja-JP" sz="1100" b="1" dirty="0">
                <a:latin typeface="Meiryo" panose="020B0604030504040204" pitchFamily="34" charset="-128"/>
                <a:ea typeface="Meiryo" panose="020B0604030504040204" pitchFamily="34" charset="-128"/>
              </a:rPr>
              <a:t>3  </a:t>
            </a:r>
            <a:r>
              <a:rPr kumimoji="1" lang="ja-JP" altLang="en-US" sz="1100" b="1">
                <a:latin typeface="Meiryo" panose="020B0604030504040204" pitchFamily="34" charset="-128"/>
                <a:ea typeface="Meiryo" panose="020B0604030504040204" pitchFamily="34" charset="-128"/>
              </a:rPr>
              <a:t>今の志津川高校の魅力・強みを教えてください</a:t>
            </a:r>
          </a:p>
        </p:txBody>
      </p:sp>
      <p:sp>
        <p:nvSpPr>
          <p:cNvPr id="12" name="正方形/長方形 11">
            <a:extLst>
              <a:ext uri="{FF2B5EF4-FFF2-40B4-BE49-F238E27FC236}">
                <a16:creationId xmlns:a16="http://schemas.microsoft.com/office/drawing/2014/main" xmlns="" id="{CE6224A8-602F-FA45-A164-F762635D6BF6}"/>
              </a:ext>
            </a:extLst>
          </p:cNvPr>
          <p:cNvSpPr/>
          <p:nvPr/>
        </p:nvSpPr>
        <p:spPr>
          <a:xfrm>
            <a:off x="466106" y="5775637"/>
            <a:ext cx="8327849" cy="90819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テキスト ボックス 1"/>
          <p:cNvSpPr txBox="1"/>
          <p:nvPr/>
        </p:nvSpPr>
        <p:spPr>
          <a:xfrm>
            <a:off x="484964" y="5823814"/>
            <a:ext cx="8308992" cy="1015663"/>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・志翔学舎については「本当に助かっている」と肯定的な意見が最も多く、要望としては「学び直しの強化」を望む声　</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が多かった。</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・県外や全国からの生徒入学については、肯定的な意見と具体的な懸念事項等、慎重な意見が多い。</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・高校の魅力・強みについては「少人数だからこそ丁寧に指導できること」が最も多い</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36082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xmlns="" id="{2A91EEC7-8B2F-5E47-BABD-3090BA1714A0}"/>
              </a:ext>
            </a:extLst>
          </p:cNvPr>
          <p:cNvSpPr>
            <a:spLocks noGrp="1"/>
          </p:cNvSpPr>
          <p:nvPr>
            <p:ph type="sldNum" sz="quarter" idx="12"/>
          </p:nvPr>
        </p:nvSpPr>
        <p:spPr>
          <a:xfrm>
            <a:off x="7109428" y="6464634"/>
            <a:ext cx="2057400" cy="365125"/>
          </a:xfrm>
        </p:spPr>
        <p:txBody>
          <a:bodyPr/>
          <a:lstStyle/>
          <a:p>
            <a:fld id="{59E6D631-F4BF-E94A-A9EF-C02751B2E645}" type="slidenum">
              <a:rPr kumimoji="1" lang="ja-JP" altLang="en-US" smtClean="0"/>
              <a:t>10</a:t>
            </a:fld>
            <a:endParaRPr kumimoji="1" lang="ja-JP" altLang="en-US"/>
          </a:p>
        </p:txBody>
      </p:sp>
      <p:graphicFrame>
        <p:nvGraphicFramePr>
          <p:cNvPr id="10" name="表 9">
            <a:extLst>
              <a:ext uri="{FF2B5EF4-FFF2-40B4-BE49-F238E27FC236}">
                <a16:creationId xmlns:a16="http://schemas.microsoft.com/office/drawing/2014/main" xmlns="" id="{0A1ACC55-EBAA-A443-BED4-4888C48A5ED9}"/>
              </a:ext>
            </a:extLst>
          </p:cNvPr>
          <p:cNvGraphicFramePr>
            <a:graphicFrameLocks noGrp="1"/>
          </p:cNvGraphicFramePr>
          <p:nvPr>
            <p:extLst>
              <p:ext uri="{D42A27DB-BD31-4B8C-83A1-F6EECF244321}">
                <p14:modId xmlns:p14="http://schemas.microsoft.com/office/powerpoint/2010/main" val="96844687"/>
              </p:ext>
            </p:extLst>
          </p:nvPr>
        </p:nvGraphicFramePr>
        <p:xfrm>
          <a:off x="475535" y="1123604"/>
          <a:ext cx="4010370" cy="3491888"/>
        </p:xfrm>
        <a:graphic>
          <a:graphicData uri="http://schemas.openxmlformats.org/drawingml/2006/table">
            <a:tbl>
              <a:tblPr>
                <a:tableStyleId>{5C22544A-7EE6-4342-B048-85BDC9FD1C3A}</a:tableStyleId>
              </a:tblPr>
              <a:tblGrid>
                <a:gridCol w="698228">
                  <a:extLst>
                    <a:ext uri="{9D8B030D-6E8A-4147-A177-3AD203B41FA5}">
                      <a16:colId xmlns:a16="http://schemas.microsoft.com/office/drawing/2014/main" xmlns="" val="3659666946"/>
                    </a:ext>
                  </a:extLst>
                </a:gridCol>
                <a:gridCol w="3312142">
                  <a:extLst>
                    <a:ext uri="{9D8B030D-6E8A-4147-A177-3AD203B41FA5}">
                      <a16:colId xmlns:a16="http://schemas.microsoft.com/office/drawing/2014/main" xmlns="" val="1634013223"/>
                    </a:ext>
                  </a:extLst>
                </a:gridCol>
              </a:tblGrid>
              <a:tr h="212523">
                <a:tc>
                  <a:txBody>
                    <a:bodyPr/>
                    <a:lstStyle/>
                    <a:p>
                      <a:pPr algn="ctr" fontAlgn="b"/>
                      <a:r>
                        <a:rPr lang="ja-JP" altLang="en-US" sz="900" u="none" strike="noStrike">
                          <a:solidFill>
                            <a:schemeClr val="tx1"/>
                          </a:solidFill>
                          <a:effectLst/>
                          <a:latin typeface="Meiryo" panose="020B0604030504040204" pitchFamily="34" charset="-128"/>
                          <a:ea typeface="Meiryo" panose="020B0604030504040204" pitchFamily="34" charset="-128"/>
                        </a:rPr>
                        <a:t>項目</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900" u="none" strike="noStrike">
                          <a:solidFill>
                            <a:schemeClr val="tx1"/>
                          </a:solidFill>
                          <a:effectLst/>
                          <a:latin typeface="Meiryo" panose="020B0604030504040204" pitchFamily="34" charset="-128"/>
                          <a:ea typeface="Meiryo" panose="020B0604030504040204" pitchFamily="34" charset="-128"/>
                        </a:rPr>
                        <a:t>記述内容</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245193700"/>
                  </a:ext>
                </a:extLst>
              </a:tr>
              <a:tr h="212523">
                <a:tc rowSpan="2">
                  <a:txBody>
                    <a:bodyPr/>
                    <a:lstStyle/>
                    <a:p>
                      <a:pPr algn="ctr" fontAlgn="ctr"/>
                      <a:r>
                        <a:rPr lang="ja-JP" altLang="en-US" sz="800" u="none" strike="noStrike">
                          <a:solidFill>
                            <a:schemeClr val="tx1"/>
                          </a:solidFill>
                          <a:effectLst/>
                          <a:latin typeface="Meiryo" panose="020B0604030504040204" pitchFamily="34" charset="-128"/>
                          <a:ea typeface="Meiryo" panose="020B0604030504040204" pitchFamily="34" charset="-128"/>
                        </a:rPr>
                        <a:t>国際交流</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英語圏の生徒との交換留学等外国との交流</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61838797"/>
                  </a:ext>
                </a:extLst>
              </a:tr>
              <a:tr h="254832">
                <a:tc vMerge="1">
                  <a:txBody>
                    <a:bodyPr/>
                    <a:lstStyle/>
                    <a:p>
                      <a:endParaRPr kumimoji="1" lang="ja-JP" altLang="en-US"/>
                    </a:p>
                  </a:txBody>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町のバックアップで国際交流を本格的に取り入れるかどうか。</a:t>
                      </a:r>
                      <a:endParaRPr lang="en-US" altLang="ja-JP" sz="8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台湾の生徒と志高の生徒３人づつ１週間交換で短期交流等。</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027352433"/>
                  </a:ext>
                </a:extLst>
              </a:tr>
              <a:tr h="212523">
                <a:tc rowSpan="7">
                  <a:txBody>
                    <a:bodyPr/>
                    <a:lstStyle/>
                    <a:p>
                      <a:pPr algn="ctr" fontAlgn="ctr"/>
                      <a:r>
                        <a:rPr lang="ja-JP" altLang="en-US" sz="800" u="none" strike="noStrike">
                          <a:solidFill>
                            <a:schemeClr val="tx1"/>
                          </a:solidFill>
                          <a:effectLst/>
                          <a:latin typeface="Meiryo" panose="020B0604030504040204" pitchFamily="34" charset="-128"/>
                          <a:ea typeface="Meiryo" panose="020B0604030504040204" pitchFamily="34" charset="-128"/>
                        </a:rPr>
                        <a:t>特色ある</a:t>
                      </a:r>
                      <a:br>
                        <a:rPr lang="ja-JP" altLang="en-US" sz="800" u="none" strike="noStrike">
                          <a:solidFill>
                            <a:schemeClr val="tx1"/>
                          </a:solidFill>
                          <a:effectLst/>
                          <a:latin typeface="Meiryo" panose="020B0604030504040204" pitchFamily="34" charset="-128"/>
                          <a:ea typeface="Meiryo" panose="020B0604030504040204" pitchFamily="34" charset="-128"/>
                        </a:rPr>
                      </a:br>
                      <a:r>
                        <a:rPr lang="ja-JP" altLang="en-US" sz="800" u="none" strike="noStrike">
                          <a:solidFill>
                            <a:schemeClr val="tx1"/>
                          </a:solidFill>
                          <a:effectLst/>
                          <a:latin typeface="Meiryo" panose="020B0604030504040204" pitchFamily="34" charset="-128"/>
                          <a:ea typeface="Meiryo" panose="020B0604030504040204" pitchFamily="34" charset="-128"/>
                        </a:rPr>
                        <a:t>カリキュラム</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防災教育と商業科の活動を上手く組み合わせたカリキュラム</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770518092"/>
                  </a:ext>
                </a:extLst>
              </a:tr>
              <a:tr h="347330">
                <a:tc vMerge="1">
                  <a:txBody>
                    <a:bodyPr/>
                    <a:lstStyle/>
                    <a:p>
                      <a:endParaRPr kumimoji="1" lang="ja-JP" altLang="en-US"/>
                    </a:p>
                  </a:txBody>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700" u="none" strike="noStrike">
                          <a:solidFill>
                            <a:schemeClr val="tx1"/>
                          </a:solidFill>
                          <a:effectLst/>
                          <a:latin typeface="Meiryo" panose="020B0604030504040204" pitchFamily="34" charset="-128"/>
                          <a:ea typeface="Meiryo" panose="020B0604030504040204" pitchFamily="34" charset="-128"/>
                        </a:rPr>
                        <a:t>情ビ科では３年生の「総合実践」が１番のメイン科目。南三陸の環境や</a:t>
                      </a:r>
                      <a:r>
                        <a:rPr lang="en-US" altLang="ja-JP" sz="700" u="none" strike="noStrike" dirty="0">
                          <a:solidFill>
                            <a:schemeClr val="tx1"/>
                          </a:solidFill>
                          <a:effectLst/>
                          <a:latin typeface="Meiryo" panose="020B0604030504040204" pitchFamily="34" charset="-128"/>
                          <a:ea typeface="Meiryo" panose="020B0604030504040204" pitchFamily="34" charset="-128"/>
                        </a:rPr>
                        <a:t> </a:t>
                      </a:r>
                      <a:r>
                        <a:rPr lang="ja-JP" altLang="en-US" sz="700" u="none" strike="noStrike">
                          <a:solidFill>
                            <a:schemeClr val="tx1"/>
                          </a:solidFill>
                          <a:effectLst/>
                          <a:latin typeface="Meiryo" panose="020B0604030504040204" pitchFamily="34" charset="-128"/>
                          <a:ea typeface="Meiryo" panose="020B0604030504040204" pitchFamily="34" charset="-128"/>
                        </a:rPr>
                        <a:t>資源を生</a:t>
                      </a:r>
                      <a:r>
                        <a:rPr lang="en-US" altLang="ja-JP" sz="700" u="none" strike="noStrike" dirty="0">
                          <a:solidFill>
                            <a:schemeClr val="tx1"/>
                          </a:solidFill>
                          <a:effectLst/>
                          <a:latin typeface="Meiryo" panose="020B0604030504040204" pitchFamily="34" charset="-128"/>
                          <a:ea typeface="Meiryo" panose="020B0604030504040204" pitchFamily="34" charset="-128"/>
                        </a:rPr>
                        <a:t> </a:t>
                      </a:r>
                    </a:p>
                    <a:p>
                      <a:pPr algn="l" fontAlgn="b"/>
                      <a:r>
                        <a:rPr lang="en-US" altLang="ja-JP" sz="700" u="none" strike="noStrike" dirty="0">
                          <a:solidFill>
                            <a:schemeClr val="tx1"/>
                          </a:solidFill>
                          <a:effectLst/>
                          <a:latin typeface="Meiryo" panose="020B0604030504040204" pitchFamily="34" charset="-128"/>
                          <a:ea typeface="Meiryo" panose="020B0604030504040204" pitchFamily="34" charset="-128"/>
                        </a:rPr>
                        <a:t> </a:t>
                      </a:r>
                      <a:r>
                        <a:rPr lang="ja-JP" altLang="en-US" sz="700" u="none" strike="noStrike">
                          <a:solidFill>
                            <a:schemeClr val="tx1"/>
                          </a:solidFill>
                          <a:effectLst/>
                          <a:latin typeface="Meiryo" panose="020B0604030504040204" pitchFamily="34" charset="-128"/>
                          <a:ea typeface="Meiryo" panose="020B0604030504040204" pitchFamily="34" charset="-128"/>
                        </a:rPr>
                        <a:t>かして、町の課題を考え、ビジネスを考えて実行するのが理想。そのために１，</a:t>
                      </a:r>
                      <a:endParaRPr lang="en-US" altLang="ja-JP" sz="7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700" u="none" strike="noStrike" dirty="0">
                          <a:solidFill>
                            <a:schemeClr val="tx1"/>
                          </a:solidFill>
                          <a:effectLst/>
                          <a:latin typeface="Meiryo" panose="020B0604030504040204" pitchFamily="34" charset="-128"/>
                          <a:ea typeface="Meiryo" panose="020B0604030504040204" pitchFamily="34" charset="-128"/>
                        </a:rPr>
                        <a:t> </a:t>
                      </a:r>
                      <a:r>
                        <a:rPr lang="ja-JP" altLang="en-US" sz="700" u="none" strike="noStrike">
                          <a:solidFill>
                            <a:schemeClr val="tx1"/>
                          </a:solidFill>
                          <a:effectLst/>
                          <a:latin typeface="Meiryo" panose="020B0604030504040204" pitchFamily="34" charset="-128"/>
                          <a:ea typeface="Meiryo" panose="020B0604030504040204" pitchFamily="34" charset="-128"/>
                        </a:rPr>
                        <a:t>２年生の基礎学習を学ぶ、とすれば前向きに取り組める。</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52843966"/>
                  </a:ext>
                </a:extLst>
              </a:tr>
              <a:tr h="212523">
                <a:tc vMerge="1">
                  <a:txBody>
                    <a:bodyPr/>
                    <a:lstStyle/>
                    <a:p>
                      <a:endParaRPr kumimoji="1" lang="ja-JP" altLang="en-US"/>
                    </a:p>
                  </a:txBody>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情ビは地域と結びついた独自のカリキュラムの可能性がある。</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8520855"/>
                  </a:ext>
                </a:extLst>
              </a:tr>
              <a:tr h="212523">
                <a:tc vMerge="1">
                  <a:txBody>
                    <a:bodyPr/>
                    <a:lstStyle/>
                    <a:p>
                      <a:endParaRPr kumimoji="1" lang="ja-JP" altLang="en-US"/>
                    </a:p>
                  </a:txBody>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就職が決定した３年生がインターンシップを行う</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597474032"/>
                  </a:ext>
                </a:extLst>
              </a:tr>
              <a:tr h="212523">
                <a:tc vMerge="1">
                  <a:txBody>
                    <a:bodyPr/>
                    <a:lstStyle/>
                    <a:p>
                      <a:endParaRPr kumimoji="1" lang="ja-JP" altLang="en-US"/>
                    </a:p>
                  </a:txBody>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課題解決型の授業（これからの社会に求められる）</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589876105"/>
                  </a:ext>
                </a:extLst>
              </a:tr>
              <a:tr h="212523">
                <a:tc vMerge="1">
                  <a:txBody>
                    <a:bodyPr/>
                    <a:lstStyle/>
                    <a:p>
                      <a:endParaRPr kumimoji="1" lang="ja-JP" altLang="en-US"/>
                    </a:p>
                  </a:txBody>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南三陸町が目指すものに繋がるような科目の検討</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10608447"/>
                  </a:ext>
                </a:extLst>
              </a:tr>
              <a:tr h="212523">
                <a:tc vMerge="1">
                  <a:txBody>
                    <a:bodyPr/>
                    <a:lstStyle/>
                    <a:p>
                      <a:endParaRPr kumimoji="1" lang="ja-JP" altLang="en-US"/>
                    </a:p>
                  </a:txBody>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商店街での販売実習</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502842146"/>
                  </a:ext>
                </a:extLst>
              </a:tr>
              <a:tr h="254832">
                <a:tc rowSpan="3">
                  <a:txBody>
                    <a:bodyPr/>
                    <a:lstStyle/>
                    <a:p>
                      <a:pPr algn="ctr" fontAlgn="ctr"/>
                      <a:r>
                        <a:rPr lang="ja-JP" altLang="en-US" sz="800" u="none" strike="noStrike">
                          <a:solidFill>
                            <a:schemeClr val="tx1"/>
                          </a:solidFill>
                          <a:effectLst/>
                          <a:latin typeface="Meiryo" panose="020B0604030504040204" pitchFamily="34" charset="-128"/>
                          <a:ea typeface="Meiryo" panose="020B0604030504040204" pitchFamily="34" charset="-128"/>
                        </a:rPr>
                        <a:t>進学対策</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800" u="none" strike="noStrike">
                          <a:solidFill>
                            <a:schemeClr val="tx1"/>
                          </a:solidFill>
                          <a:effectLst/>
                          <a:latin typeface="Meiryo" panose="020B0604030504040204" pitchFamily="34" charset="-128"/>
                          <a:ea typeface="Meiryo" panose="020B0604030504040204" pitchFamily="34" charset="-128"/>
                        </a:rPr>
                        <a:t>「７時間授業」として学力を補強できる体制にすれば進路実現の枠がひ</a:t>
                      </a:r>
                      <a:endParaRPr lang="en-US" altLang="ja-JP" sz="8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ろがる</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763141126"/>
                  </a:ext>
                </a:extLst>
              </a:tr>
              <a:tr h="212523">
                <a:tc vMerge="1">
                  <a:txBody>
                    <a:bodyPr/>
                    <a:lstStyle/>
                    <a:p>
                      <a:endParaRPr kumimoji="1" lang="ja-JP" altLang="en-US"/>
                    </a:p>
                  </a:txBody>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進学に特化</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71022844"/>
                  </a:ext>
                </a:extLst>
              </a:tr>
              <a:tr h="254832">
                <a:tc vMerge="1">
                  <a:txBody>
                    <a:bodyPr/>
                    <a:lstStyle/>
                    <a:p>
                      <a:endParaRPr kumimoji="1" lang="ja-JP" altLang="en-US"/>
                    </a:p>
                  </a:txBody>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個に応じた自律を促す指導。課題や型（一斉授業や講義のみ）からの脱</a:t>
                      </a:r>
                      <a:endParaRPr lang="en-US" altLang="ja-JP" sz="8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却を進めたい</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406155104"/>
                  </a:ext>
                </a:extLst>
              </a:tr>
              <a:tr h="254832">
                <a:tc rowSpan="2">
                  <a:txBody>
                    <a:bodyPr/>
                    <a:lstStyle/>
                    <a:p>
                      <a:pPr algn="ctr" fontAlgn="ctr"/>
                      <a:r>
                        <a:rPr lang="ja-JP" altLang="en-US" sz="800" u="none" strike="noStrike">
                          <a:solidFill>
                            <a:schemeClr val="tx1"/>
                          </a:solidFill>
                          <a:effectLst/>
                          <a:latin typeface="Meiryo" panose="020B0604030504040204" pitchFamily="34" charset="-128"/>
                          <a:ea typeface="Meiryo" panose="020B0604030504040204" pitchFamily="34" charset="-128"/>
                        </a:rPr>
                        <a:t>その他</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高校で特化するのではなく、上級学校で特化していくので、そのベース</a:t>
                      </a:r>
                      <a:r>
                        <a:rPr lang="en-US" altLang="ja-JP" sz="800" u="none" strike="noStrike" dirty="0">
                          <a:solidFill>
                            <a:schemeClr val="tx1"/>
                          </a:solidFill>
                          <a:effectLst/>
                          <a:latin typeface="Meiryo" panose="020B0604030504040204" pitchFamily="34" charset="-128"/>
                          <a:ea typeface="Meiryo" panose="020B0604030504040204" pitchFamily="34" charset="-128"/>
                        </a:rPr>
                        <a:t> </a:t>
                      </a:r>
                    </a:p>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となる基本的カリキュラム。</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119367823"/>
                  </a:ext>
                </a:extLst>
              </a:tr>
              <a:tr h="212523">
                <a:tc vMerge="1">
                  <a:txBody>
                    <a:bodyPr/>
                    <a:lstStyle/>
                    <a:p>
                      <a:endParaRPr kumimoji="1" lang="ja-JP" altLang="en-US"/>
                    </a:p>
                  </a:txBody>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今のままで十分（現状のカリキュラムをしっかりとこなす）</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8078" marR="8078" marT="8078"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271586866"/>
                  </a:ext>
                </a:extLst>
              </a:tr>
            </a:tbl>
          </a:graphicData>
        </a:graphic>
      </p:graphicFrame>
      <p:sp>
        <p:nvSpPr>
          <p:cNvPr id="11" name="テキスト ボックス 10">
            <a:extLst>
              <a:ext uri="{FF2B5EF4-FFF2-40B4-BE49-F238E27FC236}">
                <a16:creationId xmlns:a16="http://schemas.microsoft.com/office/drawing/2014/main" xmlns="" id="{4A33237E-51CC-2A43-AAF7-4428726F1CFA}"/>
              </a:ext>
            </a:extLst>
          </p:cNvPr>
          <p:cNvSpPr txBox="1"/>
          <p:nvPr/>
        </p:nvSpPr>
        <p:spPr>
          <a:xfrm>
            <a:off x="466107" y="655122"/>
            <a:ext cx="4019797" cy="400110"/>
          </a:xfrm>
          <a:prstGeom prst="rect">
            <a:avLst/>
          </a:prstGeom>
          <a:solidFill>
            <a:schemeClr val="bg1">
              <a:lumMod val="95000"/>
            </a:schemeClr>
          </a:solidFill>
        </p:spPr>
        <p:txBody>
          <a:bodyPr wrap="square" rtlCol="0">
            <a:spAutoFit/>
          </a:bodyPr>
          <a:lstStyle/>
          <a:p>
            <a:pPr algn="ctr"/>
            <a:r>
              <a:rPr kumimoji="1" lang="ja-JP" altLang="en-US" sz="1000" b="1">
                <a:latin typeface="Meiryo" panose="020B0604030504040204" pitchFamily="34" charset="-128"/>
                <a:ea typeface="Meiryo" panose="020B0604030504040204" pitchFamily="34" charset="-128"/>
              </a:rPr>
              <a:t>質問</a:t>
            </a:r>
            <a:r>
              <a:rPr kumimoji="1" lang="en-US" altLang="ja-JP" sz="1000" b="1" dirty="0">
                <a:latin typeface="Meiryo" panose="020B0604030504040204" pitchFamily="34" charset="-128"/>
                <a:ea typeface="Meiryo" panose="020B0604030504040204" pitchFamily="34" charset="-128"/>
              </a:rPr>
              <a:t>4  </a:t>
            </a:r>
            <a:r>
              <a:rPr kumimoji="1" lang="ja-JP" altLang="en-US" sz="1000" b="1">
                <a:latin typeface="Meiryo" panose="020B0604030504040204" pitchFamily="34" charset="-128"/>
                <a:ea typeface="Meiryo" panose="020B0604030504040204" pitchFamily="34" charset="-128"/>
              </a:rPr>
              <a:t>こんなカリキュラムや学習内容があれば良いのではないか、というものがあれば教えてください</a:t>
            </a:r>
          </a:p>
        </p:txBody>
      </p:sp>
      <p:sp>
        <p:nvSpPr>
          <p:cNvPr id="12" name="テキスト ボックス 11">
            <a:extLst>
              <a:ext uri="{FF2B5EF4-FFF2-40B4-BE49-F238E27FC236}">
                <a16:creationId xmlns:a16="http://schemas.microsoft.com/office/drawing/2014/main" xmlns="" id="{21841D5F-D379-0049-A0E5-BEF306E38673}"/>
              </a:ext>
            </a:extLst>
          </p:cNvPr>
          <p:cNvSpPr txBox="1"/>
          <p:nvPr/>
        </p:nvSpPr>
        <p:spPr>
          <a:xfrm>
            <a:off x="0" y="201881"/>
            <a:ext cx="9144000" cy="461665"/>
          </a:xfrm>
          <a:prstGeom prst="rect">
            <a:avLst/>
          </a:prstGeom>
          <a:noFill/>
        </p:spPr>
        <p:txBody>
          <a:bodyPr wrap="square" rtlCol="0">
            <a:spAutoFit/>
          </a:bodyPr>
          <a:lstStyle/>
          <a:p>
            <a:r>
              <a:rPr kumimoji="1" lang="en-US" altLang="ja-JP" sz="2400" b="1" dirty="0">
                <a:latin typeface="Meiryo" panose="020B0604030504040204" pitchFamily="34" charset="-128"/>
                <a:ea typeface="Meiryo" panose="020B0604030504040204" pitchFamily="34" charset="-128"/>
              </a:rPr>
              <a:t>    </a:t>
            </a:r>
            <a:r>
              <a:rPr kumimoji="1" lang="ja-JP" altLang="en-US" sz="2400" b="1">
                <a:latin typeface="Meiryo" panose="020B0604030504040204" pitchFamily="34" charset="-128"/>
                <a:ea typeface="Meiryo" panose="020B0604030504040204" pitchFamily="34" charset="-128"/>
              </a:rPr>
              <a:t>教職員アンケート調査結果</a:t>
            </a:r>
            <a:r>
              <a:rPr kumimoji="1" lang="en-US" altLang="ja-JP" sz="2400" b="1" dirty="0">
                <a:latin typeface="Meiryo" panose="020B0604030504040204" pitchFamily="34" charset="-128"/>
                <a:ea typeface="Meiryo" panose="020B0604030504040204" pitchFamily="34" charset="-128"/>
              </a:rPr>
              <a:t> No.2</a:t>
            </a:r>
            <a:endParaRPr kumimoji="1" lang="ja-JP" altLang="en-US" sz="2400" b="1">
              <a:latin typeface="Meiryo" panose="020B0604030504040204" pitchFamily="34" charset="-128"/>
              <a:ea typeface="Meiryo" panose="020B0604030504040204" pitchFamily="34" charset="-128"/>
            </a:endParaRPr>
          </a:p>
        </p:txBody>
      </p:sp>
      <p:graphicFrame>
        <p:nvGraphicFramePr>
          <p:cNvPr id="13" name="表 12">
            <a:extLst>
              <a:ext uri="{FF2B5EF4-FFF2-40B4-BE49-F238E27FC236}">
                <a16:creationId xmlns:a16="http://schemas.microsoft.com/office/drawing/2014/main" xmlns="" id="{BBF76D8C-5385-2441-845E-C8BA8A6D5B77}"/>
              </a:ext>
            </a:extLst>
          </p:cNvPr>
          <p:cNvGraphicFramePr>
            <a:graphicFrameLocks noGrp="1"/>
          </p:cNvGraphicFramePr>
          <p:nvPr>
            <p:extLst>
              <p:ext uri="{D42A27DB-BD31-4B8C-83A1-F6EECF244321}">
                <p14:modId xmlns:p14="http://schemas.microsoft.com/office/powerpoint/2010/main" val="2822849088"/>
              </p:ext>
            </p:extLst>
          </p:nvPr>
        </p:nvGraphicFramePr>
        <p:xfrm>
          <a:off x="466107" y="5089164"/>
          <a:ext cx="4010369" cy="1612900"/>
        </p:xfrm>
        <a:graphic>
          <a:graphicData uri="http://schemas.openxmlformats.org/drawingml/2006/table">
            <a:tbl>
              <a:tblPr>
                <a:tableStyleId>{5C22544A-7EE6-4342-B048-85BDC9FD1C3A}</a:tableStyleId>
              </a:tblPr>
              <a:tblGrid>
                <a:gridCol w="3439334">
                  <a:extLst>
                    <a:ext uri="{9D8B030D-6E8A-4147-A177-3AD203B41FA5}">
                      <a16:colId xmlns:a16="http://schemas.microsoft.com/office/drawing/2014/main" xmlns="" val="767949792"/>
                    </a:ext>
                  </a:extLst>
                </a:gridCol>
                <a:gridCol w="571035">
                  <a:extLst>
                    <a:ext uri="{9D8B030D-6E8A-4147-A177-3AD203B41FA5}">
                      <a16:colId xmlns:a16="http://schemas.microsoft.com/office/drawing/2014/main" xmlns="" val="3298788736"/>
                    </a:ext>
                  </a:extLst>
                </a:gridCol>
              </a:tblGrid>
              <a:tr h="177800">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記述内容</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人数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654069162"/>
                  </a:ext>
                </a:extLst>
              </a:tr>
              <a:tr h="177800">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普通科と情報ビジネス科の充実が優先</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9</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886317561"/>
                  </a:ext>
                </a:extLst>
              </a:tr>
              <a:tr h="177800">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国際交流系の学科</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3</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306565380"/>
                  </a:ext>
                </a:extLst>
              </a:tr>
              <a:tr h="177800">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観光系の学科</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2</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254232309"/>
                  </a:ext>
                </a:extLst>
              </a:tr>
              <a:tr h="190500">
                <a:tc>
                  <a:txBody>
                    <a:bodyPr/>
                    <a:lstStyle/>
                    <a:p>
                      <a:pPr algn="l" fontAlgn="ctr"/>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南三陸でしかできない教育や、その情報発信をメインとした学科</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293965530"/>
                  </a:ext>
                </a:extLst>
              </a:tr>
              <a:tr h="177800">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水産加工系の学科・コース等</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1</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34081015"/>
                  </a:ext>
                </a:extLst>
              </a:tr>
              <a:tr h="177800">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体育学科</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294608639"/>
                  </a:ext>
                </a:extLst>
              </a:tr>
              <a:tr h="177800">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700" u="none" strike="noStrike">
                          <a:solidFill>
                            <a:schemeClr val="tx1"/>
                          </a:solidFill>
                          <a:effectLst/>
                          <a:latin typeface="Meiryo" panose="020B0604030504040204" pitchFamily="34" charset="-128"/>
                          <a:ea typeface="Meiryo" panose="020B0604030504040204" pitchFamily="34" charset="-128"/>
                        </a:rPr>
                        <a:t>情ビ科、普通科の垣根をなくし、防災や観光など選択教科を増やす</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859888573"/>
                  </a:ext>
                </a:extLst>
              </a:tr>
              <a:tr h="177800">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情報ビジネス科の名称変更。総合学科は避けたい。</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509146433"/>
                  </a:ext>
                </a:extLst>
              </a:tr>
            </a:tbl>
          </a:graphicData>
        </a:graphic>
      </p:graphicFrame>
      <p:graphicFrame>
        <p:nvGraphicFramePr>
          <p:cNvPr id="15" name="表 14">
            <a:extLst>
              <a:ext uri="{FF2B5EF4-FFF2-40B4-BE49-F238E27FC236}">
                <a16:creationId xmlns:a16="http://schemas.microsoft.com/office/drawing/2014/main" xmlns="" id="{18C80ABE-7D20-6044-82DA-5A2713C3D83E}"/>
              </a:ext>
            </a:extLst>
          </p:cNvPr>
          <p:cNvGraphicFramePr>
            <a:graphicFrameLocks noGrp="1"/>
          </p:cNvGraphicFramePr>
          <p:nvPr>
            <p:extLst>
              <p:ext uri="{D42A27DB-BD31-4B8C-83A1-F6EECF244321}">
                <p14:modId xmlns:p14="http://schemas.microsoft.com/office/powerpoint/2010/main" val="25862003"/>
              </p:ext>
            </p:extLst>
          </p:nvPr>
        </p:nvGraphicFramePr>
        <p:xfrm>
          <a:off x="4765502" y="1134113"/>
          <a:ext cx="4028454" cy="5567951"/>
        </p:xfrm>
        <a:graphic>
          <a:graphicData uri="http://schemas.openxmlformats.org/drawingml/2006/table">
            <a:tbl>
              <a:tblPr>
                <a:tableStyleId>{5C22544A-7EE6-4342-B048-85BDC9FD1C3A}</a:tableStyleId>
              </a:tblPr>
              <a:tblGrid>
                <a:gridCol w="3454844">
                  <a:extLst>
                    <a:ext uri="{9D8B030D-6E8A-4147-A177-3AD203B41FA5}">
                      <a16:colId xmlns:a16="http://schemas.microsoft.com/office/drawing/2014/main" xmlns="" val="3936199492"/>
                    </a:ext>
                  </a:extLst>
                </a:gridCol>
                <a:gridCol w="573610">
                  <a:extLst>
                    <a:ext uri="{9D8B030D-6E8A-4147-A177-3AD203B41FA5}">
                      <a16:colId xmlns:a16="http://schemas.microsoft.com/office/drawing/2014/main" xmlns="" val="4239030166"/>
                    </a:ext>
                  </a:extLst>
                </a:gridCol>
              </a:tblGrid>
              <a:tr h="180970">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記述内容</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人数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3309530101"/>
                  </a:ext>
                </a:extLst>
              </a:tr>
              <a:tr h="18884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町外からも多くの生徒が通う学校</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2</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18847365"/>
                  </a:ext>
                </a:extLst>
              </a:tr>
              <a:tr h="352497">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地元に残る、残らないに関わらず、南三陸町に貢献してくれる生</a:t>
                      </a:r>
                      <a:endParaRPr lang="en-US" altLang="ja-JP" sz="9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徒を育てる学校</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2</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020737238"/>
                  </a:ext>
                </a:extLst>
              </a:tr>
              <a:tr h="352497">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様々な困難にも自分の意思でチャレンジする生徒が増えてほしい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967489756"/>
                  </a:ext>
                </a:extLst>
              </a:tr>
              <a:tr h="69555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生徒が受身にならない様、総合の時間における探求活動を各教科</a:t>
                      </a:r>
                      <a:endParaRPr lang="en-US" altLang="ja-JP" sz="9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や中高で連携していくことで、生徒が主体的に学びに向かう環境</a:t>
                      </a:r>
                      <a:endParaRPr lang="en-US" altLang="ja-JP" sz="9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になればいい。そのためにカリキュラムマネジメントが必要</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827150784"/>
                  </a:ext>
                </a:extLst>
              </a:tr>
              <a:tr h="18884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dirty="0">
                          <a:solidFill>
                            <a:schemeClr val="tx1"/>
                          </a:solidFill>
                          <a:effectLst/>
                          <a:latin typeface="Meiryo" panose="020B0604030504040204" pitchFamily="34" charset="-128"/>
                          <a:ea typeface="Meiryo" panose="020B0604030504040204" pitchFamily="34" charset="-128"/>
                        </a:rPr>
                        <a:t>活気と魅力溢れる学校</a:t>
                      </a:r>
                      <a:endParaRPr lang="ja-JP" altLang="en-US" sz="9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82887747"/>
                  </a:ext>
                </a:extLst>
              </a:tr>
              <a:tr h="18884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検定や部活動でも活躍できる学校</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212504362"/>
                  </a:ext>
                </a:extLst>
              </a:tr>
              <a:tr h="18884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どんな生徒でも伸びることを「授業」で示せる学校</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636565152"/>
                  </a:ext>
                </a:extLst>
              </a:tr>
              <a:tr h="18884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地元の人達が誇れる学校</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257848276"/>
                  </a:ext>
                </a:extLst>
              </a:tr>
              <a:tr h="37769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生徒の自主性を尊重した、教員が導きすぎない学校。個性を尊重</a:t>
                      </a:r>
                      <a:endParaRPr lang="en-US" altLang="ja-JP" sz="9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した多様性のある学校</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267872388"/>
                  </a:ext>
                </a:extLst>
              </a:tr>
              <a:tr h="37769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生活習慣や人間関係をきちんと構築できる力を身につけ、勉学や</a:t>
                      </a:r>
                      <a:endParaRPr lang="en-US" altLang="ja-JP" sz="900" u="none" strike="noStrike" dirty="0">
                        <a:solidFill>
                          <a:schemeClr val="tx1"/>
                        </a:solidFill>
                        <a:effectLst/>
                        <a:latin typeface="Meiryo" panose="020B0604030504040204" pitchFamily="34" charset="-128"/>
                        <a:ea typeface="Meiryo" panose="020B0604030504040204" pitchFamily="34" charset="-128"/>
                      </a:endParaRP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部活に打ち込む生徒が増えるとよい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041034853"/>
                  </a:ext>
                </a:extLst>
              </a:tr>
              <a:tr h="18884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多様な進路希望に応えられる学校</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122886383"/>
                  </a:ext>
                </a:extLst>
              </a:tr>
              <a:tr h="352497">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一般入試で上級学校に進学する。学習や部活に積極的に取り組む</a:t>
                      </a:r>
                      <a:r>
                        <a:rPr lang="en-US" altLang="ja-JP" sz="900" u="none" strike="noStrike" dirty="0">
                          <a:solidFill>
                            <a:schemeClr val="tx1"/>
                          </a:solidFill>
                          <a:effectLst/>
                          <a:latin typeface="Meiryo" panose="020B0604030504040204" pitchFamily="34" charset="-128"/>
                          <a:ea typeface="Meiryo" panose="020B0604030504040204" pitchFamily="34" charset="-128"/>
                        </a:rPr>
                        <a:t> </a:t>
                      </a: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学校</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889825638"/>
                  </a:ext>
                </a:extLst>
              </a:tr>
              <a:tr h="18884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生徒が志高でよかったと思える自己実現できる学校</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560413932"/>
                  </a:ext>
                </a:extLst>
              </a:tr>
              <a:tr h="18884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卒業生が自由に来られる場所（無料会議室の設置等）</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83745505"/>
                  </a:ext>
                </a:extLst>
              </a:tr>
              <a:tr h="37769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南三陸町立の中学校から多くの生徒が入学し小→中→高→が一環</a:t>
                      </a:r>
                      <a:r>
                        <a:rPr lang="en-US" altLang="ja-JP" sz="900" u="none" strike="noStrike" dirty="0">
                          <a:solidFill>
                            <a:schemeClr val="tx1"/>
                          </a:solidFill>
                          <a:effectLst/>
                          <a:latin typeface="Meiryo" panose="020B0604030504040204" pitchFamily="34" charset="-128"/>
                          <a:ea typeface="Meiryo" panose="020B0604030504040204" pitchFamily="34" charset="-128"/>
                        </a:rPr>
                        <a:t> </a:t>
                      </a: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した指導ができるとよい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808269196"/>
                  </a:ext>
                </a:extLst>
              </a:tr>
              <a:tr h="188848">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中高の連携精度を高める。現在はまだまだ。</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961923368"/>
                  </a:ext>
                </a:extLst>
              </a:tr>
              <a:tr h="423513">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dirty="0">
                          <a:solidFill>
                            <a:schemeClr val="tx1"/>
                          </a:solidFill>
                          <a:effectLst/>
                          <a:latin typeface="Meiryo" panose="020B0604030504040204" pitchFamily="34" charset="-128"/>
                          <a:ea typeface="Meiryo" panose="020B0604030504040204" pitchFamily="34" charset="-128"/>
                        </a:rPr>
                        <a:t>全校</a:t>
                      </a:r>
                      <a:r>
                        <a:rPr lang="en-US" altLang="ja-JP" sz="900" u="none" strike="noStrike" dirty="0">
                          <a:solidFill>
                            <a:schemeClr val="tx1"/>
                          </a:solidFill>
                          <a:effectLst/>
                          <a:latin typeface="Meiryo" panose="020B0604030504040204" pitchFamily="34" charset="-128"/>
                          <a:ea typeface="Meiryo" panose="020B0604030504040204" pitchFamily="34" charset="-128"/>
                        </a:rPr>
                        <a:t>100</a:t>
                      </a:r>
                      <a:r>
                        <a:rPr lang="ja-JP" altLang="en-US" sz="900" u="none" strike="noStrike" dirty="0">
                          <a:solidFill>
                            <a:schemeClr val="tx1"/>
                          </a:solidFill>
                          <a:effectLst/>
                          <a:latin typeface="Meiryo" panose="020B0604030504040204" pitchFamily="34" charset="-128"/>
                          <a:ea typeface="Meiryo" panose="020B0604030504040204" pitchFamily="34" charset="-128"/>
                        </a:rPr>
                        <a:t>名程度の高校</a:t>
                      </a:r>
                      <a:r>
                        <a:rPr lang="ja-JP" altLang="en-US" sz="900" u="none" strike="noStrike" dirty="0" smtClean="0">
                          <a:solidFill>
                            <a:schemeClr val="tx1"/>
                          </a:solidFill>
                          <a:effectLst/>
                          <a:latin typeface="Meiryo" panose="020B0604030504040204" pitchFamily="34" charset="-128"/>
                          <a:ea typeface="Meiryo" panose="020B0604030504040204" pitchFamily="34" charset="-128"/>
                        </a:rPr>
                        <a:t>でも</a:t>
                      </a:r>
                      <a:r>
                        <a:rPr lang="ja-JP" altLang="en-US" sz="900" u="none" strike="noStrike" dirty="0">
                          <a:solidFill>
                            <a:schemeClr val="tx1"/>
                          </a:solidFill>
                          <a:effectLst/>
                          <a:latin typeface="Meiryo" panose="020B0604030504040204" pitchFamily="34" charset="-128"/>
                          <a:ea typeface="Meiryo" panose="020B0604030504040204" pitchFamily="34" charset="-128"/>
                        </a:rPr>
                        <a:t>一</a:t>
                      </a:r>
                      <a:r>
                        <a:rPr lang="ja-JP" altLang="en-US" sz="900" u="none" strike="noStrike" dirty="0" smtClean="0">
                          <a:solidFill>
                            <a:schemeClr val="tx1"/>
                          </a:solidFill>
                          <a:effectLst/>
                          <a:latin typeface="Meiryo" panose="020B0604030504040204" pitchFamily="34" charset="-128"/>
                          <a:ea typeface="Meiryo" panose="020B0604030504040204" pitchFamily="34" charset="-128"/>
                        </a:rPr>
                        <a:t>人ひとりエネルギッシュ</a:t>
                      </a:r>
                      <a:r>
                        <a:rPr lang="ja-JP" altLang="en-US" sz="900" u="none" strike="noStrike" dirty="0">
                          <a:solidFill>
                            <a:schemeClr val="tx1"/>
                          </a:solidFill>
                          <a:effectLst/>
                          <a:latin typeface="Meiryo" panose="020B0604030504040204" pitchFamily="34" charset="-128"/>
                          <a:ea typeface="Meiryo" panose="020B0604030504040204" pitchFamily="34" charset="-128"/>
                        </a:rPr>
                        <a:t>に活動して</a:t>
                      </a:r>
                      <a:r>
                        <a:rPr lang="ja-JP" altLang="en-US" sz="900" u="none" strike="noStrike" dirty="0" err="1" smtClean="0">
                          <a:solidFill>
                            <a:schemeClr val="tx1"/>
                          </a:solidFill>
                          <a:effectLst/>
                          <a:latin typeface="Meiryo" panose="020B0604030504040204" pitchFamily="34" charset="-128"/>
                          <a:ea typeface="Meiryo" panose="020B0604030504040204" pitchFamily="34" charset="-128"/>
                        </a:rPr>
                        <a:t>い</a:t>
                      </a:r>
                      <a:r>
                        <a:rPr lang="en-US" altLang="ja-JP" sz="900" u="none" strike="noStrike" dirty="0" smtClean="0">
                          <a:solidFill>
                            <a:schemeClr val="tx1"/>
                          </a:solidFill>
                          <a:effectLst/>
                          <a:latin typeface="Meiryo" panose="020B0604030504040204" pitchFamily="34" charset="-128"/>
                          <a:ea typeface="Meiryo" panose="020B0604030504040204" pitchFamily="34" charset="-128"/>
                        </a:rPr>
                        <a:t> </a:t>
                      </a:r>
                      <a:r>
                        <a:rPr lang="ja-JP" altLang="en-US" sz="900" u="none" strike="noStrike" dirty="0">
                          <a:solidFill>
                            <a:schemeClr val="tx1"/>
                          </a:solidFill>
                          <a:effectLst/>
                          <a:latin typeface="Meiryo" panose="020B0604030504040204" pitchFamily="34" charset="-128"/>
                          <a:ea typeface="Meiryo" panose="020B0604030504040204" pitchFamily="34" charset="-128"/>
                        </a:rPr>
                        <a:t>る高校が</a:t>
                      </a:r>
                      <a:r>
                        <a:rPr lang="ja-JP" altLang="en-US" sz="900" u="none" strike="noStrike" dirty="0" smtClean="0">
                          <a:solidFill>
                            <a:schemeClr val="tx1"/>
                          </a:solidFill>
                          <a:effectLst/>
                          <a:latin typeface="Meiryo" panose="020B0604030504040204" pitchFamily="34" charset="-128"/>
                          <a:ea typeface="Meiryo" panose="020B0604030504040204" pitchFamily="34" charset="-128"/>
                        </a:rPr>
                        <a:t>他県でも</a:t>
                      </a:r>
                      <a:r>
                        <a:rPr lang="ja-JP" altLang="en-US" sz="900" u="none" strike="noStrike" dirty="0">
                          <a:solidFill>
                            <a:schemeClr val="tx1"/>
                          </a:solidFill>
                          <a:effectLst/>
                          <a:latin typeface="Meiryo" panose="020B0604030504040204" pitchFamily="34" charset="-128"/>
                          <a:ea typeface="Meiryo" panose="020B0604030504040204" pitchFamily="34" charset="-128"/>
                        </a:rPr>
                        <a:t>存在する。地元の生徒主体でたくましく。</a:t>
                      </a:r>
                      <a:endParaRPr lang="ja-JP" altLang="en-US" sz="9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856504027"/>
                  </a:ext>
                </a:extLst>
              </a:tr>
              <a:tr h="377698">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地域の特性を汲みながら国際交流を将来の進路に結びつくようなグローバル化を目指すのも大切</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8389" marR="8389" marT="8389"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516606333"/>
                  </a:ext>
                </a:extLst>
              </a:tr>
            </a:tbl>
          </a:graphicData>
        </a:graphic>
      </p:graphicFrame>
      <p:sp>
        <p:nvSpPr>
          <p:cNvPr id="16" name="テキスト ボックス 15">
            <a:extLst>
              <a:ext uri="{FF2B5EF4-FFF2-40B4-BE49-F238E27FC236}">
                <a16:creationId xmlns:a16="http://schemas.microsoft.com/office/drawing/2014/main" xmlns="" id="{1CF39C09-90E7-7748-9386-8DB0722C5263}"/>
              </a:ext>
            </a:extLst>
          </p:cNvPr>
          <p:cNvSpPr txBox="1"/>
          <p:nvPr/>
        </p:nvSpPr>
        <p:spPr>
          <a:xfrm>
            <a:off x="456679" y="4667662"/>
            <a:ext cx="4019797" cy="369332"/>
          </a:xfrm>
          <a:prstGeom prst="rect">
            <a:avLst/>
          </a:prstGeom>
          <a:solidFill>
            <a:schemeClr val="bg1">
              <a:lumMod val="95000"/>
            </a:schemeClr>
          </a:solidFill>
        </p:spPr>
        <p:txBody>
          <a:bodyPr wrap="square" rtlCol="0">
            <a:spAutoFit/>
          </a:bodyPr>
          <a:lstStyle/>
          <a:p>
            <a:pPr algn="ctr"/>
            <a:r>
              <a:rPr kumimoji="1" lang="ja-JP" altLang="en-US" sz="900" b="1">
                <a:latin typeface="Meiryo" panose="020B0604030504040204" pitchFamily="34" charset="-128"/>
                <a:ea typeface="Meiryo" panose="020B0604030504040204" pitchFamily="34" charset="-128"/>
              </a:rPr>
              <a:t>質問</a:t>
            </a:r>
            <a:r>
              <a:rPr kumimoji="1" lang="en-US" altLang="ja-JP" sz="900" b="1" dirty="0">
                <a:latin typeface="Meiryo" panose="020B0604030504040204" pitchFamily="34" charset="-128"/>
                <a:ea typeface="Meiryo" panose="020B0604030504040204" pitchFamily="34" charset="-128"/>
              </a:rPr>
              <a:t>5  </a:t>
            </a:r>
            <a:r>
              <a:rPr kumimoji="1" lang="ja-JP" altLang="en-US" sz="900" b="1">
                <a:latin typeface="Meiryo" panose="020B0604030504040204" pitchFamily="34" charset="-128"/>
                <a:ea typeface="Meiryo" panose="020B0604030504040204" pitchFamily="34" charset="-128"/>
              </a:rPr>
              <a:t>こんな学科やコースがあれば良いのではないか、</a:t>
            </a:r>
          </a:p>
          <a:p>
            <a:pPr algn="ctr"/>
            <a:r>
              <a:rPr kumimoji="1" lang="ja-JP" altLang="en-US" sz="900" b="1">
                <a:latin typeface="Meiryo" panose="020B0604030504040204" pitchFamily="34" charset="-128"/>
                <a:ea typeface="Meiryo" panose="020B0604030504040204" pitchFamily="34" charset="-128"/>
              </a:rPr>
              <a:t>というものがあれば教えてください</a:t>
            </a:r>
          </a:p>
        </p:txBody>
      </p:sp>
      <p:sp>
        <p:nvSpPr>
          <p:cNvPr id="17" name="テキスト ボックス 16">
            <a:extLst>
              <a:ext uri="{FF2B5EF4-FFF2-40B4-BE49-F238E27FC236}">
                <a16:creationId xmlns:a16="http://schemas.microsoft.com/office/drawing/2014/main" xmlns="" id="{207AFDCB-B719-1A44-B657-E60C18FFCC7A}"/>
              </a:ext>
            </a:extLst>
          </p:cNvPr>
          <p:cNvSpPr txBox="1"/>
          <p:nvPr/>
        </p:nvSpPr>
        <p:spPr>
          <a:xfrm>
            <a:off x="4765502" y="665632"/>
            <a:ext cx="4019797" cy="400110"/>
          </a:xfrm>
          <a:prstGeom prst="rect">
            <a:avLst/>
          </a:prstGeom>
          <a:solidFill>
            <a:schemeClr val="bg1">
              <a:lumMod val="95000"/>
            </a:schemeClr>
          </a:solidFill>
        </p:spPr>
        <p:txBody>
          <a:bodyPr wrap="square" rtlCol="0">
            <a:spAutoFit/>
          </a:bodyPr>
          <a:lstStyle/>
          <a:p>
            <a:pPr algn="ctr"/>
            <a:r>
              <a:rPr kumimoji="1" lang="ja-JP" altLang="en-US" sz="1000" b="1">
                <a:latin typeface="Meiryo" panose="020B0604030504040204" pitchFamily="34" charset="-128"/>
                <a:ea typeface="Meiryo" panose="020B0604030504040204" pitchFamily="34" charset="-128"/>
              </a:rPr>
              <a:t>質問</a:t>
            </a:r>
            <a:r>
              <a:rPr kumimoji="1" lang="en-US" altLang="ja-JP" sz="1000" b="1" dirty="0">
                <a:latin typeface="Meiryo" panose="020B0604030504040204" pitchFamily="34" charset="-128"/>
                <a:ea typeface="Meiryo" panose="020B0604030504040204" pitchFamily="34" charset="-128"/>
              </a:rPr>
              <a:t>6  </a:t>
            </a:r>
            <a:r>
              <a:rPr kumimoji="1" lang="ja-JP" altLang="en-US" sz="1000" b="1">
                <a:latin typeface="Meiryo" panose="020B0604030504040204" pitchFamily="34" charset="-128"/>
                <a:ea typeface="Meiryo" panose="020B0604030504040204" pitchFamily="34" charset="-128"/>
              </a:rPr>
              <a:t>今後、志津川高校がどんな学校に</a:t>
            </a:r>
            <a:endParaRPr kumimoji="1" lang="en-US" altLang="ja-JP" sz="1000" b="1" dirty="0">
              <a:latin typeface="Meiryo" panose="020B0604030504040204" pitchFamily="34" charset="-128"/>
              <a:ea typeface="Meiryo" panose="020B0604030504040204" pitchFamily="34" charset="-128"/>
            </a:endParaRPr>
          </a:p>
          <a:p>
            <a:pPr algn="ctr"/>
            <a:r>
              <a:rPr kumimoji="1" lang="ja-JP" altLang="en-US" sz="1000" b="1">
                <a:latin typeface="Meiryo" panose="020B0604030504040204" pitchFamily="34" charset="-128"/>
                <a:ea typeface="Meiryo" panose="020B0604030504040204" pitchFamily="34" charset="-128"/>
              </a:rPr>
              <a:t>なったら良いと思いますか</a:t>
            </a:r>
          </a:p>
        </p:txBody>
      </p:sp>
    </p:spTree>
    <p:extLst>
      <p:ext uri="{BB962C8B-B14F-4D97-AF65-F5344CB8AC3E}">
        <p14:creationId xmlns:p14="http://schemas.microsoft.com/office/powerpoint/2010/main" val="477888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xmlns="" id="{4D7333F4-F757-A64B-83AB-D4F7E896EDEC}"/>
              </a:ext>
            </a:extLst>
          </p:cNvPr>
          <p:cNvSpPr txBox="1"/>
          <p:nvPr/>
        </p:nvSpPr>
        <p:spPr>
          <a:xfrm>
            <a:off x="0" y="201881"/>
            <a:ext cx="9144000" cy="461665"/>
          </a:xfrm>
          <a:prstGeom prst="rect">
            <a:avLst/>
          </a:prstGeom>
          <a:noFill/>
        </p:spPr>
        <p:txBody>
          <a:bodyPr wrap="square" rtlCol="0">
            <a:spAutoFit/>
          </a:bodyPr>
          <a:lstStyle/>
          <a:p>
            <a:r>
              <a:rPr kumimoji="1" lang="en-US" altLang="ja-JP" sz="2400" b="1" dirty="0">
                <a:latin typeface="Meiryo" panose="020B0604030504040204" pitchFamily="34" charset="-128"/>
                <a:ea typeface="Meiryo" panose="020B0604030504040204" pitchFamily="34" charset="-128"/>
              </a:rPr>
              <a:t>    </a:t>
            </a:r>
            <a:r>
              <a:rPr kumimoji="1" lang="ja-JP" altLang="en-US" sz="2400" b="1">
                <a:latin typeface="Meiryo" panose="020B0604030504040204" pitchFamily="34" charset="-128"/>
                <a:ea typeface="Meiryo" panose="020B0604030504040204" pitchFamily="34" charset="-128"/>
              </a:rPr>
              <a:t>生徒アンケート調査結果</a:t>
            </a:r>
            <a:r>
              <a:rPr kumimoji="1" lang="en-US" altLang="ja-JP" sz="2400" b="1" dirty="0">
                <a:latin typeface="Meiryo" panose="020B0604030504040204" pitchFamily="34" charset="-128"/>
                <a:ea typeface="Meiryo" panose="020B0604030504040204" pitchFamily="34" charset="-128"/>
              </a:rPr>
              <a:t> No.1</a:t>
            </a:r>
            <a:endParaRPr kumimoji="1" lang="ja-JP" altLang="en-US" sz="2400" b="1">
              <a:latin typeface="Meiryo" panose="020B0604030504040204" pitchFamily="34" charset="-128"/>
              <a:ea typeface="Meiryo" panose="020B0604030504040204" pitchFamily="34" charset="-128"/>
            </a:endParaRPr>
          </a:p>
        </p:txBody>
      </p:sp>
      <p:graphicFrame>
        <p:nvGraphicFramePr>
          <p:cNvPr id="7" name="グラフ 6">
            <a:extLst>
              <a:ext uri="{FF2B5EF4-FFF2-40B4-BE49-F238E27FC236}">
                <a16:creationId xmlns:a16="http://schemas.microsoft.com/office/drawing/2014/main" xmlns="" id="{1922420D-2D60-F24B-8B41-1799D29B7BFA}"/>
              </a:ext>
            </a:extLst>
          </p:cNvPr>
          <p:cNvGraphicFramePr>
            <a:graphicFrameLocks/>
          </p:cNvGraphicFramePr>
          <p:nvPr>
            <p:extLst>
              <p:ext uri="{D42A27DB-BD31-4B8C-83A1-F6EECF244321}">
                <p14:modId xmlns:p14="http://schemas.microsoft.com/office/powerpoint/2010/main" val="1243308575"/>
              </p:ext>
            </p:extLst>
          </p:nvPr>
        </p:nvGraphicFramePr>
        <p:xfrm>
          <a:off x="466106" y="1126820"/>
          <a:ext cx="8300852" cy="2039291"/>
        </p:xfrm>
        <a:graphic>
          <a:graphicData uri="http://schemas.openxmlformats.org/drawingml/2006/chart">
            <c:chart xmlns:c="http://schemas.openxmlformats.org/drawingml/2006/chart" xmlns:r="http://schemas.openxmlformats.org/officeDocument/2006/relationships" r:id="rId2"/>
          </a:graphicData>
        </a:graphic>
      </p:graphicFrame>
      <p:sp>
        <p:nvSpPr>
          <p:cNvPr id="9" name="テキスト ボックス 8">
            <a:extLst>
              <a:ext uri="{FF2B5EF4-FFF2-40B4-BE49-F238E27FC236}">
                <a16:creationId xmlns:a16="http://schemas.microsoft.com/office/drawing/2014/main" xmlns="" id="{CEE50F10-FF93-B348-AB67-47B1CC4DF8CC}"/>
              </a:ext>
            </a:extLst>
          </p:cNvPr>
          <p:cNvSpPr txBox="1"/>
          <p:nvPr/>
        </p:nvSpPr>
        <p:spPr>
          <a:xfrm>
            <a:off x="466106" y="810287"/>
            <a:ext cx="821178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志津川高校に入学した理由を教えてください。（２つまで）</a:t>
            </a:r>
          </a:p>
        </p:txBody>
      </p:sp>
      <p:sp>
        <p:nvSpPr>
          <p:cNvPr id="10" name="テキスト ボックス 9">
            <a:extLst>
              <a:ext uri="{FF2B5EF4-FFF2-40B4-BE49-F238E27FC236}">
                <a16:creationId xmlns:a16="http://schemas.microsoft.com/office/drawing/2014/main" xmlns="" id="{5C64D280-A924-FA42-A778-DC5808408523}"/>
              </a:ext>
            </a:extLst>
          </p:cNvPr>
          <p:cNvSpPr txBox="1"/>
          <p:nvPr/>
        </p:nvSpPr>
        <p:spPr>
          <a:xfrm>
            <a:off x="466106" y="3205156"/>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1  </a:t>
            </a:r>
            <a:r>
              <a:rPr kumimoji="1" lang="ja-JP" altLang="en-US" sz="1200" b="1">
                <a:latin typeface="Meiryo" panose="020B0604030504040204" pitchFamily="34" charset="-128"/>
                <a:ea typeface="Meiryo" panose="020B0604030504040204" pitchFamily="34" charset="-128"/>
              </a:rPr>
              <a:t>今の学校生活について（部活動以外）</a:t>
            </a:r>
          </a:p>
        </p:txBody>
      </p:sp>
      <p:sp>
        <p:nvSpPr>
          <p:cNvPr id="11" name="テキスト ボックス 10">
            <a:extLst>
              <a:ext uri="{FF2B5EF4-FFF2-40B4-BE49-F238E27FC236}">
                <a16:creationId xmlns:a16="http://schemas.microsoft.com/office/drawing/2014/main" xmlns="" id="{6734B6D0-2272-7043-9422-43B93D66A033}"/>
              </a:ext>
            </a:extLst>
          </p:cNvPr>
          <p:cNvSpPr txBox="1"/>
          <p:nvPr/>
        </p:nvSpPr>
        <p:spPr>
          <a:xfrm>
            <a:off x="4658096" y="3205155"/>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2  </a:t>
            </a:r>
            <a:r>
              <a:rPr kumimoji="1" lang="ja-JP" altLang="en-US" sz="1200" b="1">
                <a:latin typeface="Meiryo" panose="020B0604030504040204" pitchFamily="34" charset="-128"/>
                <a:ea typeface="Meiryo" panose="020B0604030504040204" pitchFamily="34" charset="-128"/>
              </a:rPr>
              <a:t>高校卒業後の進路希望について</a:t>
            </a:r>
          </a:p>
        </p:txBody>
      </p:sp>
      <p:graphicFrame>
        <p:nvGraphicFramePr>
          <p:cNvPr id="12" name="グラフ 11">
            <a:extLst>
              <a:ext uri="{FF2B5EF4-FFF2-40B4-BE49-F238E27FC236}">
                <a16:creationId xmlns:a16="http://schemas.microsoft.com/office/drawing/2014/main" xmlns="" id="{E4A9DE1B-B166-0141-84D7-BEF672CCAB74}"/>
              </a:ext>
            </a:extLst>
          </p:cNvPr>
          <p:cNvGraphicFramePr>
            <a:graphicFrameLocks/>
          </p:cNvGraphicFramePr>
          <p:nvPr>
            <p:extLst>
              <p:ext uri="{D42A27DB-BD31-4B8C-83A1-F6EECF244321}">
                <p14:modId xmlns:p14="http://schemas.microsoft.com/office/powerpoint/2010/main" val="767923234"/>
              </p:ext>
            </p:extLst>
          </p:nvPr>
        </p:nvGraphicFramePr>
        <p:xfrm>
          <a:off x="466106" y="3521200"/>
          <a:ext cx="4019797" cy="205426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グラフ 13">
            <a:extLst>
              <a:ext uri="{FF2B5EF4-FFF2-40B4-BE49-F238E27FC236}">
                <a16:creationId xmlns:a16="http://schemas.microsoft.com/office/drawing/2014/main" xmlns="" id="{1A1A1531-3CF7-1C46-AC64-E969795907E4}"/>
              </a:ext>
            </a:extLst>
          </p:cNvPr>
          <p:cNvGraphicFramePr>
            <a:graphicFrameLocks/>
          </p:cNvGraphicFramePr>
          <p:nvPr>
            <p:extLst>
              <p:ext uri="{D42A27DB-BD31-4B8C-83A1-F6EECF244321}">
                <p14:modId xmlns:p14="http://schemas.microsoft.com/office/powerpoint/2010/main" val="1092127819"/>
              </p:ext>
            </p:extLst>
          </p:nvPr>
        </p:nvGraphicFramePr>
        <p:xfrm>
          <a:off x="4658096" y="3482154"/>
          <a:ext cx="4019797" cy="1927056"/>
        </p:xfrm>
        <a:graphic>
          <a:graphicData uri="http://schemas.openxmlformats.org/drawingml/2006/chart">
            <c:chart xmlns:c="http://schemas.openxmlformats.org/drawingml/2006/chart" xmlns:r="http://schemas.openxmlformats.org/officeDocument/2006/relationships" r:id="rId4"/>
          </a:graphicData>
        </a:graphic>
      </p:graphicFrame>
      <p:sp>
        <p:nvSpPr>
          <p:cNvPr id="23" name="正方形/長方形 22">
            <a:extLst>
              <a:ext uri="{FF2B5EF4-FFF2-40B4-BE49-F238E27FC236}">
                <a16:creationId xmlns:a16="http://schemas.microsoft.com/office/drawing/2014/main" xmlns="" id="{D78CF90F-C92C-954F-A51C-4E9DE15E0488}"/>
              </a:ext>
            </a:extLst>
          </p:cNvPr>
          <p:cNvSpPr/>
          <p:nvPr/>
        </p:nvSpPr>
        <p:spPr>
          <a:xfrm>
            <a:off x="466106" y="5603176"/>
            <a:ext cx="8096003" cy="10806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dirty="0" smtClean="0"/>
              <a:t>い</a:t>
            </a:r>
            <a:endParaRPr kumimoji="1" lang="ja-JP" altLang="en-US" dirty="0"/>
          </a:p>
        </p:txBody>
      </p:sp>
      <p:sp>
        <p:nvSpPr>
          <p:cNvPr id="2" name="スライド番号プレースホルダー 1">
            <a:extLst>
              <a:ext uri="{FF2B5EF4-FFF2-40B4-BE49-F238E27FC236}">
                <a16:creationId xmlns:a16="http://schemas.microsoft.com/office/drawing/2014/main" xmlns="" id="{BA44F7DF-05B2-CC47-9203-62096A092C28}"/>
              </a:ext>
            </a:extLst>
          </p:cNvPr>
          <p:cNvSpPr>
            <a:spLocks noGrp="1"/>
          </p:cNvSpPr>
          <p:nvPr>
            <p:ph type="sldNum" sz="quarter" idx="12"/>
          </p:nvPr>
        </p:nvSpPr>
        <p:spPr/>
        <p:txBody>
          <a:bodyPr/>
          <a:lstStyle/>
          <a:p>
            <a:fld id="{59E6D631-F4BF-E94A-A9EF-C02751B2E645}" type="slidenum">
              <a:rPr kumimoji="1" lang="ja-JP" altLang="en-US" smtClean="0"/>
              <a:t>1</a:t>
            </a:fld>
            <a:endParaRPr kumimoji="1" lang="ja-JP" altLang="en-US"/>
          </a:p>
        </p:txBody>
      </p:sp>
      <p:sp>
        <p:nvSpPr>
          <p:cNvPr id="3" name="テキスト ボックス 2"/>
          <p:cNvSpPr txBox="1"/>
          <p:nvPr/>
        </p:nvSpPr>
        <p:spPr>
          <a:xfrm>
            <a:off x="466106" y="5603175"/>
            <a:ext cx="8096003" cy="1107996"/>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・入学理由は全学年①自宅が近いため、②連携入試で受験できるから。</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・学校生活については大半が満足しているという結果。学年が上がるにつれて満足して</a:t>
            </a:r>
            <a:r>
              <a:rPr kumimoji="1" lang="ja-JP" altLang="en-US" sz="1200" dirty="0" err="1" smtClean="0">
                <a:latin typeface="メイリオ" panose="020B0604030504040204" pitchFamily="50" charset="-128"/>
                <a:ea typeface="メイリオ" panose="020B0604030504040204" pitchFamily="50" charset="-128"/>
                <a:cs typeface="メイリオ" panose="020B0604030504040204" pitchFamily="50" charset="-128"/>
              </a:rPr>
              <a:t>いないの</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割合</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が増加。</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・進路希望については学年が進むにつ</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れ</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４年生大学を希望する生徒が増える傾向。</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47126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xmlns="" id="{4D7333F4-F757-A64B-83AB-D4F7E896EDEC}"/>
              </a:ext>
            </a:extLst>
          </p:cNvPr>
          <p:cNvSpPr txBox="1"/>
          <p:nvPr/>
        </p:nvSpPr>
        <p:spPr>
          <a:xfrm>
            <a:off x="0" y="201881"/>
            <a:ext cx="9144000" cy="461665"/>
          </a:xfrm>
          <a:prstGeom prst="rect">
            <a:avLst/>
          </a:prstGeom>
          <a:noFill/>
        </p:spPr>
        <p:txBody>
          <a:bodyPr wrap="square" rtlCol="0">
            <a:spAutoFit/>
          </a:bodyPr>
          <a:lstStyle/>
          <a:p>
            <a:r>
              <a:rPr kumimoji="1" lang="en-US" altLang="ja-JP" sz="2400" b="1" dirty="0">
                <a:latin typeface="Meiryo" panose="020B0604030504040204" pitchFamily="34" charset="-128"/>
                <a:ea typeface="Meiryo" panose="020B0604030504040204" pitchFamily="34" charset="-128"/>
              </a:rPr>
              <a:t>    </a:t>
            </a:r>
            <a:r>
              <a:rPr kumimoji="1" lang="ja-JP" altLang="en-US" sz="2400" b="1">
                <a:latin typeface="Meiryo" panose="020B0604030504040204" pitchFamily="34" charset="-128"/>
                <a:ea typeface="Meiryo" panose="020B0604030504040204" pitchFamily="34" charset="-128"/>
              </a:rPr>
              <a:t>生徒アンケート調査結果</a:t>
            </a:r>
            <a:r>
              <a:rPr kumimoji="1" lang="en-US" altLang="ja-JP" sz="2400" b="1" dirty="0">
                <a:latin typeface="Meiryo" panose="020B0604030504040204" pitchFamily="34" charset="-128"/>
                <a:ea typeface="Meiryo" panose="020B0604030504040204" pitchFamily="34" charset="-128"/>
              </a:rPr>
              <a:t> No.2</a:t>
            </a:r>
            <a:endParaRPr kumimoji="1" lang="ja-JP" altLang="en-US" sz="2400" b="1">
              <a:latin typeface="Meiryo" panose="020B0604030504040204" pitchFamily="34" charset="-128"/>
              <a:ea typeface="Meiryo" panose="020B0604030504040204" pitchFamily="34" charset="-128"/>
            </a:endParaRPr>
          </a:p>
        </p:txBody>
      </p:sp>
      <p:sp>
        <p:nvSpPr>
          <p:cNvPr id="20" name="テキスト ボックス 19">
            <a:extLst>
              <a:ext uri="{FF2B5EF4-FFF2-40B4-BE49-F238E27FC236}">
                <a16:creationId xmlns:a16="http://schemas.microsoft.com/office/drawing/2014/main" xmlns="" id="{1DBFC149-1FA9-AC43-B715-461C3AC44087}"/>
              </a:ext>
            </a:extLst>
          </p:cNvPr>
          <p:cNvSpPr txBox="1"/>
          <p:nvPr/>
        </p:nvSpPr>
        <p:spPr>
          <a:xfrm>
            <a:off x="466107" y="3173779"/>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5  </a:t>
            </a:r>
            <a:r>
              <a:rPr kumimoji="1" lang="ja-JP" altLang="en-US" sz="1200" b="1">
                <a:latin typeface="Meiryo" panose="020B0604030504040204" pitchFamily="34" charset="-128"/>
                <a:ea typeface="Meiryo" panose="020B0604030504040204" pitchFamily="34" charset="-128"/>
              </a:rPr>
              <a:t>部活動について</a:t>
            </a:r>
          </a:p>
        </p:txBody>
      </p:sp>
      <p:sp>
        <p:nvSpPr>
          <p:cNvPr id="21" name="テキスト ボックス 20">
            <a:extLst>
              <a:ext uri="{FF2B5EF4-FFF2-40B4-BE49-F238E27FC236}">
                <a16:creationId xmlns:a16="http://schemas.microsoft.com/office/drawing/2014/main" xmlns="" id="{CAC16DA1-44A8-9043-B271-649B8D786E5D}"/>
              </a:ext>
            </a:extLst>
          </p:cNvPr>
          <p:cNvSpPr txBox="1"/>
          <p:nvPr/>
        </p:nvSpPr>
        <p:spPr>
          <a:xfrm>
            <a:off x="4658097" y="3173778"/>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6  </a:t>
            </a:r>
            <a:r>
              <a:rPr kumimoji="1" lang="ja-JP" altLang="en-US" sz="1200" b="1">
                <a:latin typeface="Meiryo" panose="020B0604030504040204" pitchFamily="34" charset="-128"/>
                <a:ea typeface="Meiryo" panose="020B0604030504040204" pitchFamily="34" charset="-128"/>
              </a:rPr>
              <a:t>志翔学舎の利用頻度について</a:t>
            </a:r>
          </a:p>
        </p:txBody>
      </p:sp>
      <p:sp>
        <p:nvSpPr>
          <p:cNvPr id="22" name="テキスト ボックス 21">
            <a:extLst>
              <a:ext uri="{FF2B5EF4-FFF2-40B4-BE49-F238E27FC236}">
                <a16:creationId xmlns:a16="http://schemas.microsoft.com/office/drawing/2014/main" xmlns="" id="{9613AE5F-1BD5-C246-897D-2ECF35A537C9}"/>
              </a:ext>
            </a:extLst>
          </p:cNvPr>
          <p:cNvSpPr txBox="1"/>
          <p:nvPr/>
        </p:nvSpPr>
        <p:spPr>
          <a:xfrm>
            <a:off x="466107" y="810288"/>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3  </a:t>
            </a:r>
            <a:r>
              <a:rPr kumimoji="1" lang="ja-JP" altLang="en-US" sz="1200" b="1">
                <a:latin typeface="Meiryo" panose="020B0604030504040204" pitchFamily="34" charset="-128"/>
                <a:ea typeface="Meiryo" panose="020B0604030504040204" pitchFamily="34" charset="-128"/>
              </a:rPr>
              <a:t>通学について（通学時間・通学方法）</a:t>
            </a:r>
          </a:p>
        </p:txBody>
      </p:sp>
      <p:sp>
        <p:nvSpPr>
          <p:cNvPr id="23" name="テキスト ボックス 22">
            <a:extLst>
              <a:ext uri="{FF2B5EF4-FFF2-40B4-BE49-F238E27FC236}">
                <a16:creationId xmlns:a16="http://schemas.microsoft.com/office/drawing/2014/main" xmlns="" id="{6053C16E-CAA3-2E48-980E-6168F882C83B}"/>
              </a:ext>
            </a:extLst>
          </p:cNvPr>
          <p:cNvSpPr txBox="1"/>
          <p:nvPr/>
        </p:nvSpPr>
        <p:spPr>
          <a:xfrm>
            <a:off x="4658097" y="810287"/>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4  </a:t>
            </a:r>
            <a:r>
              <a:rPr kumimoji="1" lang="ja-JP" altLang="en-US" sz="1200" b="1">
                <a:latin typeface="Meiryo" panose="020B0604030504040204" pitchFamily="34" charset="-128"/>
                <a:ea typeface="Meiryo" panose="020B0604030504040204" pitchFamily="34" charset="-128"/>
              </a:rPr>
              <a:t>現在の制服について</a:t>
            </a:r>
          </a:p>
        </p:txBody>
      </p:sp>
      <p:graphicFrame>
        <p:nvGraphicFramePr>
          <p:cNvPr id="24" name="グラフ 23">
            <a:extLst>
              <a:ext uri="{FF2B5EF4-FFF2-40B4-BE49-F238E27FC236}">
                <a16:creationId xmlns:a16="http://schemas.microsoft.com/office/drawing/2014/main" xmlns="" id="{795B5537-3CD5-AD47-84AF-BB531411DCFA}"/>
              </a:ext>
            </a:extLst>
          </p:cNvPr>
          <p:cNvGraphicFramePr>
            <a:graphicFrameLocks/>
          </p:cNvGraphicFramePr>
          <p:nvPr>
            <p:extLst>
              <p:ext uri="{D42A27DB-BD31-4B8C-83A1-F6EECF244321}">
                <p14:modId xmlns:p14="http://schemas.microsoft.com/office/powerpoint/2010/main" val="1160133432"/>
              </p:ext>
            </p:extLst>
          </p:nvPr>
        </p:nvGraphicFramePr>
        <p:xfrm>
          <a:off x="466106" y="1087286"/>
          <a:ext cx="4019797" cy="204744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グラフ 24">
            <a:extLst>
              <a:ext uri="{FF2B5EF4-FFF2-40B4-BE49-F238E27FC236}">
                <a16:creationId xmlns:a16="http://schemas.microsoft.com/office/drawing/2014/main" xmlns="" id="{1444934C-36E8-0045-81E6-EFDB1D7B2A96}"/>
              </a:ext>
            </a:extLst>
          </p:cNvPr>
          <p:cNvGraphicFramePr>
            <a:graphicFrameLocks/>
          </p:cNvGraphicFramePr>
          <p:nvPr>
            <p:extLst>
              <p:ext uri="{D42A27DB-BD31-4B8C-83A1-F6EECF244321}">
                <p14:modId xmlns:p14="http://schemas.microsoft.com/office/powerpoint/2010/main" val="1657361174"/>
              </p:ext>
            </p:extLst>
          </p:nvPr>
        </p:nvGraphicFramePr>
        <p:xfrm>
          <a:off x="4658096" y="1106808"/>
          <a:ext cx="4019797" cy="222847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6" name="グラフ 25">
            <a:extLst>
              <a:ext uri="{FF2B5EF4-FFF2-40B4-BE49-F238E27FC236}">
                <a16:creationId xmlns:a16="http://schemas.microsoft.com/office/drawing/2014/main" xmlns="" id="{B990CB6A-C7AD-2044-87F1-9E321E3CE6DB}"/>
              </a:ext>
            </a:extLst>
          </p:cNvPr>
          <p:cNvGraphicFramePr>
            <a:graphicFrameLocks/>
          </p:cNvGraphicFramePr>
          <p:nvPr>
            <p:extLst>
              <p:ext uri="{D42A27DB-BD31-4B8C-83A1-F6EECF244321}">
                <p14:modId xmlns:p14="http://schemas.microsoft.com/office/powerpoint/2010/main" val="1734489804"/>
              </p:ext>
            </p:extLst>
          </p:nvPr>
        </p:nvGraphicFramePr>
        <p:xfrm>
          <a:off x="466106" y="3489822"/>
          <a:ext cx="4019797" cy="204744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7" name="グラフ 26">
            <a:extLst>
              <a:ext uri="{FF2B5EF4-FFF2-40B4-BE49-F238E27FC236}">
                <a16:creationId xmlns:a16="http://schemas.microsoft.com/office/drawing/2014/main" xmlns="" id="{2880446A-2F42-8E42-AE38-9630E392E0EA}"/>
              </a:ext>
            </a:extLst>
          </p:cNvPr>
          <p:cNvGraphicFramePr>
            <a:graphicFrameLocks/>
          </p:cNvGraphicFramePr>
          <p:nvPr>
            <p:extLst>
              <p:ext uri="{D42A27DB-BD31-4B8C-83A1-F6EECF244321}">
                <p14:modId xmlns:p14="http://schemas.microsoft.com/office/powerpoint/2010/main" val="1328328346"/>
              </p:ext>
            </p:extLst>
          </p:nvPr>
        </p:nvGraphicFramePr>
        <p:xfrm>
          <a:off x="4658096" y="3489820"/>
          <a:ext cx="4019797" cy="2168153"/>
        </p:xfrm>
        <a:graphic>
          <a:graphicData uri="http://schemas.openxmlformats.org/drawingml/2006/chart">
            <c:chart xmlns:c="http://schemas.openxmlformats.org/drawingml/2006/chart" xmlns:r="http://schemas.openxmlformats.org/officeDocument/2006/relationships" r:id="rId5"/>
          </a:graphicData>
        </a:graphic>
      </p:graphicFrame>
      <p:sp>
        <p:nvSpPr>
          <p:cNvPr id="34" name="正方形/長方形 33">
            <a:extLst>
              <a:ext uri="{FF2B5EF4-FFF2-40B4-BE49-F238E27FC236}">
                <a16:creationId xmlns:a16="http://schemas.microsoft.com/office/drawing/2014/main" xmlns="" id="{1A6B1A3E-CE11-F24A-9FDF-072F6B5B71B3}"/>
              </a:ext>
            </a:extLst>
          </p:cNvPr>
          <p:cNvSpPr/>
          <p:nvPr/>
        </p:nvSpPr>
        <p:spPr>
          <a:xfrm>
            <a:off x="466106" y="5603176"/>
            <a:ext cx="8096003" cy="10806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xmlns="" id="{982DA784-A0B8-E24C-BA06-848BEA95C7E8}"/>
              </a:ext>
            </a:extLst>
          </p:cNvPr>
          <p:cNvSpPr>
            <a:spLocks noGrp="1"/>
          </p:cNvSpPr>
          <p:nvPr>
            <p:ph type="sldNum" sz="quarter" idx="12"/>
          </p:nvPr>
        </p:nvSpPr>
        <p:spPr/>
        <p:txBody>
          <a:bodyPr/>
          <a:lstStyle/>
          <a:p>
            <a:fld id="{59E6D631-F4BF-E94A-A9EF-C02751B2E645}" type="slidenum">
              <a:rPr kumimoji="1" lang="ja-JP" altLang="en-US" smtClean="0"/>
              <a:t>2</a:t>
            </a:fld>
            <a:endParaRPr kumimoji="1" lang="ja-JP" altLang="en-US"/>
          </a:p>
        </p:txBody>
      </p:sp>
      <p:sp>
        <p:nvSpPr>
          <p:cNvPr id="3" name="テキスト ボックス 2"/>
          <p:cNvSpPr txBox="1"/>
          <p:nvPr/>
        </p:nvSpPr>
        <p:spPr>
          <a:xfrm>
            <a:off x="466107" y="5631533"/>
            <a:ext cx="8096002" cy="1015663"/>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・通学については大半が不便とは思っていないが、学年が上がるにつれて不便の割合が増加。</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・制服については学年が上がるにつれて気に入って</a:t>
            </a:r>
            <a:r>
              <a:rPr kumimoji="1" lang="ja-JP" altLang="en-US" sz="1200" dirty="0" err="1" smtClean="0">
                <a:latin typeface="メイリオ" panose="020B0604030504040204" pitchFamily="50" charset="-128"/>
                <a:ea typeface="メイリオ" panose="020B0604030504040204" pitchFamily="50" charset="-128"/>
                <a:cs typeface="メイリオ" panose="020B0604030504040204" pitchFamily="50" charset="-128"/>
              </a:rPr>
              <a:t>いないの</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割合が増加。３年生は気に入っている、気に入ってい　　　</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err="1" smtClean="0">
                <a:latin typeface="メイリオ" panose="020B0604030504040204" pitchFamily="50" charset="-128"/>
                <a:ea typeface="メイリオ" panose="020B0604030504040204" pitchFamily="50" charset="-128"/>
                <a:cs typeface="メイリオ" panose="020B0604030504040204" pitchFamily="50" charset="-128"/>
              </a:rPr>
              <a:t>ないの</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割合が同程度。</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・部活についてはおおむね満足しており、学年別の割合も同程度。</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・志翔学舎は生徒の約７割がほとんど利用していない。</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225197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xmlns="" id="{4D7333F4-F757-A64B-83AB-D4F7E896EDEC}"/>
              </a:ext>
            </a:extLst>
          </p:cNvPr>
          <p:cNvSpPr txBox="1"/>
          <p:nvPr/>
        </p:nvSpPr>
        <p:spPr>
          <a:xfrm>
            <a:off x="0" y="201881"/>
            <a:ext cx="9144000" cy="461665"/>
          </a:xfrm>
          <a:prstGeom prst="rect">
            <a:avLst/>
          </a:prstGeom>
          <a:noFill/>
        </p:spPr>
        <p:txBody>
          <a:bodyPr wrap="square" rtlCol="0">
            <a:spAutoFit/>
          </a:bodyPr>
          <a:lstStyle/>
          <a:p>
            <a:r>
              <a:rPr kumimoji="1" lang="en-US" altLang="ja-JP" sz="2400" b="1" dirty="0">
                <a:latin typeface="Meiryo" panose="020B0604030504040204" pitchFamily="34" charset="-128"/>
                <a:ea typeface="Meiryo" panose="020B0604030504040204" pitchFamily="34" charset="-128"/>
              </a:rPr>
              <a:t>    </a:t>
            </a:r>
            <a:r>
              <a:rPr kumimoji="1" lang="ja-JP" altLang="en-US" sz="2400" b="1">
                <a:latin typeface="Meiryo" panose="020B0604030504040204" pitchFamily="34" charset="-128"/>
                <a:ea typeface="Meiryo" panose="020B0604030504040204" pitchFamily="34" charset="-128"/>
              </a:rPr>
              <a:t>生徒アンケート調査結果</a:t>
            </a:r>
            <a:r>
              <a:rPr kumimoji="1" lang="en-US" altLang="ja-JP" sz="2400" b="1" dirty="0">
                <a:latin typeface="Meiryo" panose="020B0604030504040204" pitchFamily="34" charset="-128"/>
                <a:ea typeface="Meiryo" panose="020B0604030504040204" pitchFamily="34" charset="-128"/>
              </a:rPr>
              <a:t> No.3</a:t>
            </a:r>
            <a:endParaRPr kumimoji="1" lang="ja-JP" altLang="en-US" sz="2400" b="1">
              <a:latin typeface="Meiryo" panose="020B0604030504040204" pitchFamily="34" charset="-128"/>
              <a:ea typeface="Meiryo" panose="020B0604030504040204" pitchFamily="34" charset="-128"/>
            </a:endParaRPr>
          </a:p>
        </p:txBody>
      </p:sp>
      <p:graphicFrame>
        <p:nvGraphicFramePr>
          <p:cNvPr id="22" name="グラフ 21">
            <a:extLst>
              <a:ext uri="{FF2B5EF4-FFF2-40B4-BE49-F238E27FC236}">
                <a16:creationId xmlns:a16="http://schemas.microsoft.com/office/drawing/2014/main" xmlns="" id="{67951D03-1B89-2F4B-A893-067944C20C20}"/>
              </a:ext>
            </a:extLst>
          </p:cNvPr>
          <p:cNvGraphicFramePr>
            <a:graphicFrameLocks/>
          </p:cNvGraphicFramePr>
          <p:nvPr>
            <p:extLst>
              <p:ext uri="{D42A27DB-BD31-4B8C-83A1-F6EECF244321}">
                <p14:modId xmlns:p14="http://schemas.microsoft.com/office/powerpoint/2010/main" val="1387211869"/>
              </p:ext>
            </p:extLst>
          </p:nvPr>
        </p:nvGraphicFramePr>
        <p:xfrm>
          <a:off x="466106" y="3489820"/>
          <a:ext cx="4019797" cy="2047448"/>
        </p:xfrm>
        <a:graphic>
          <a:graphicData uri="http://schemas.openxmlformats.org/drawingml/2006/chart">
            <c:chart xmlns:c="http://schemas.openxmlformats.org/drawingml/2006/chart" xmlns:r="http://schemas.openxmlformats.org/officeDocument/2006/relationships" r:id="rId2"/>
          </a:graphicData>
        </a:graphic>
      </p:graphicFrame>
      <p:sp>
        <p:nvSpPr>
          <p:cNvPr id="23" name="テキスト ボックス 22">
            <a:extLst>
              <a:ext uri="{FF2B5EF4-FFF2-40B4-BE49-F238E27FC236}">
                <a16:creationId xmlns:a16="http://schemas.microsoft.com/office/drawing/2014/main" xmlns="" id="{79591934-9D50-1542-80FD-28F86634AE71}"/>
              </a:ext>
            </a:extLst>
          </p:cNvPr>
          <p:cNvSpPr txBox="1"/>
          <p:nvPr/>
        </p:nvSpPr>
        <p:spPr>
          <a:xfrm>
            <a:off x="466107" y="3173778"/>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9  </a:t>
            </a:r>
            <a:r>
              <a:rPr kumimoji="1" lang="ja-JP" altLang="en-US" sz="1200" b="1">
                <a:latin typeface="Meiryo" panose="020B0604030504040204" pitchFamily="34" charset="-128"/>
                <a:ea typeface="Meiryo" panose="020B0604030504040204" pitchFamily="34" charset="-128"/>
              </a:rPr>
              <a:t>将来、南三陸町に戻ってきたいと思う</a:t>
            </a:r>
          </a:p>
        </p:txBody>
      </p:sp>
      <p:sp>
        <p:nvSpPr>
          <p:cNvPr id="24" name="テキスト ボックス 23">
            <a:extLst>
              <a:ext uri="{FF2B5EF4-FFF2-40B4-BE49-F238E27FC236}">
                <a16:creationId xmlns:a16="http://schemas.microsoft.com/office/drawing/2014/main" xmlns="" id="{13953486-7A91-9749-9FE1-79A1C09F0418}"/>
              </a:ext>
            </a:extLst>
          </p:cNvPr>
          <p:cNvSpPr txBox="1"/>
          <p:nvPr/>
        </p:nvSpPr>
        <p:spPr>
          <a:xfrm>
            <a:off x="466107" y="810287"/>
            <a:ext cx="4019797" cy="261610"/>
          </a:xfrm>
          <a:prstGeom prst="rect">
            <a:avLst/>
          </a:prstGeom>
          <a:solidFill>
            <a:schemeClr val="bg1">
              <a:lumMod val="95000"/>
            </a:schemeClr>
          </a:solidFill>
        </p:spPr>
        <p:txBody>
          <a:bodyPr wrap="square" rtlCol="0">
            <a:spAutoFit/>
          </a:bodyPr>
          <a:lstStyle/>
          <a:p>
            <a:pPr algn="ctr"/>
            <a:r>
              <a:rPr kumimoji="1" lang="ja-JP" altLang="en-US" sz="1100" b="1">
                <a:latin typeface="Meiryo" panose="020B0604030504040204" pitchFamily="34" charset="-128"/>
                <a:ea typeface="Meiryo" panose="020B0604030504040204" pitchFamily="34" charset="-128"/>
              </a:rPr>
              <a:t>質問</a:t>
            </a:r>
            <a:r>
              <a:rPr kumimoji="1" lang="en-US" altLang="ja-JP" sz="1100" b="1" dirty="0">
                <a:latin typeface="Meiryo" panose="020B0604030504040204" pitchFamily="34" charset="-128"/>
                <a:ea typeface="Meiryo" panose="020B0604030504040204" pitchFamily="34" charset="-128"/>
              </a:rPr>
              <a:t>7  </a:t>
            </a:r>
            <a:r>
              <a:rPr kumimoji="1" lang="ja-JP" altLang="en-US" sz="1100" b="1">
                <a:latin typeface="Meiryo" panose="020B0604030504040204" pitchFamily="34" charset="-128"/>
                <a:ea typeface="Meiryo" panose="020B0604030504040204" pitchFamily="34" charset="-128"/>
              </a:rPr>
              <a:t>県外や全国から生徒が入学してくるようになったら？</a:t>
            </a:r>
          </a:p>
        </p:txBody>
      </p:sp>
      <p:sp>
        <p:nvSpPr>
          <p:cNvPr id="25" name="テキスト ボックス 24">
            <a:extLst>
              <a:ext uri="{FF2B5EF4-FFF2-40B4-BE49-F238E27FC236}">
                <a16:creationId xmlns:a16="http://schemas.microsoft.com/office/drawing/2014/main" xmlns="" id="{4DDA021C-EE00-4A4F-BA03-DB5EA262EF9D}"/>
              </a:ext>
            </a:extLst>
          </p:cNvPr>
          <p:cNvSpPr txBox="1"/>
          <p:nvPr/>
        </p:nvSpPr>
        <p:spPr>
          <a:xfrm>
            <a:off x="4658097" y="810286"/>
            <a:ext cx="4019797" cy="253916"/>
          </a:xfrm>
          <a:prstGeom prst="rect">
            <a:avLst/>
          </a:prstGeom>
          <a:solidFill>
            <a:schemeClr val="bg1">
              <a:lumMod val="95000"/>
            </a:schemeClr>
          </a:solidFill>
        </p:spPr>
        <p:txBody>
          <a:bodyPr wrap="square" rtlCol="0">
            <a:spAutoFit/>
          </a:bodyPr>
          <a:lstStyle/>
          <a:p>
            <a:pPr algn="ctr"/>
            <a:r>
              <a:rPr kumimoji="1" lang="ja-JP" altLang="en-US" sz="1050" b="1">
                <a:latin typeface="Meiryo" panose="020B0604030504040204" pitchFamily="34" charset="-128"/>
                <a:ea typeface="Meiryo" panose="020B0604030504040204" pitchFamily="34" charset="-128"/>
              </a:rPr>
              <a:t>質問</a:t>
            </a:r>
            <a:r>
              <a:rPr kumimoji="1" lang="en-US" altLang="ja-JP" sz="1050" b="1" dirty="0">
                <a:latin typeface="Meiryo" panose="020B0604030504040204" pitchFamily="34" charset="-128"/>
                <a:ea typeface="Meiryo" panose="020B0604030504040204" pitchFamily="34" charset="-128"/>
              </a:rPr>
              <a:t>8  </a:t>
            </a:r>
            <a:r>
              <a:rPr kumimoji="1" lang="ja-JP" altLang="en-US" sz="1050" b="1">
                <a:latin typeface="Meiryo" panose="020B0604030504040204" pitchFamily="34" charset="-128"/>
                <a:ea typeface="Meiryo" panose="020B0604030504040204" pitchFamily="34" charset="-128"/>
              </a:rPr>
              <a:t>高校生の間に海外留学をしてみたい（期間は問わない）</a:t>
            </a:r>
          </a:p>
        </p:txBody>
      </p:sp>
      <p:graphicFrame>
        <p:nvGraphicFramePr>
          <p:cNvPr id="26" name="グラフ 25">
            <a:extLst>
              <a:ext uri="{FF2B5EF4-FFF2-40B4-BE49-F238E27FC236}">
                <a16:creationId xmlns:a16="http://schemas.microsoft.com/office/drawing/2014/main" xmlns="" id="{A4786752-ABD7-AA42-809F-2B6E73EF2DE9}"/>
              </a:ext>
            </a:extLst>
          </p:cNvPr>
          <p:cNvGraphicFramePr>
            <a:graphicFrameLocks/>
          </p:cNvGraphicFramePr>
          <p:nvPr>
            <p:extLst>
              <p:ext uri="{D42A27DB-BD31-4B8C-83A1-F6EECF244321}">
                <p14:modId xmlns:p14="http://schemas.microsoft.com/office/powerpoint/2010/main" val="3641011556"/>
              </p:ext>
            </p:extLst>
          </p:nvPr>
        </p:nvGraphicFramePr>
        <p:xfrm>
          <a:off x="466105" y="1091420"/>
          <a:ext cx="4019797" cy="208649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7" name="グラフ 26">
            <a:extLst>
              <a:ext uri="{FF2B5EF4-FFF2-40B4-BE49-F238E27FC236}">
                <a16:creationId xmlns:a16="http://schemas.microsoft.com/office/drawing/2014/main" xmlns="" id="{310A20B9-2F8F-E949-B302-45A47BD57719}"/>
              </a:ext>
            </a:extLst>
          </p:cNvPr>
          <p:cNvGraphicFramePr>
            <a:graphicFrameLocks/>
          </p:cNvGraphicFramePr>
          <p:nvPr>
            <p:extLst>
              <p:ext uri="{D42A27DB-BD31-4B8C-83A1-F6EECF244321}">
                <p14:modId xmlns:p14="http://schemas.microsoft.com/office/powerpoint/2010/main" val="3680887179"/>
              </p:ext>
            </p:extLst>
          </p:nvPr>
        </p:nvGraphicFramePr>
        <p:xfrm>
          <a:off x="4658096" y="1091420"/>
          <a:ext cx="4019797" cy="2055796"/>
        </p:xfrm>
        <a:graphic>
          <a:graphicData uri="http://schemas.openxmlformats.org/drawingml/2006/chart">
            <c:chart xmlns:c="http://schemas.openxmlformats.org/drawingml/2006/chart" xmlns:r="http://schemas.openxmlformats.org/officeDocument/2006/relationships" r:id="rId4"/>
          </a:graphicData>
        </a:graphic>
      </p:graphicFrame>
      <p:sp>
        <p:nvSpPr>
          <p:cNvPr id="28" name="正方形/長方形 27">
            <a:extLst>
              <a:ext uri="{FF2B5EF4-FFF2-40B4-BE49-F238E27FC236}">
                <a16:creationId xmlns:a16="http://schemas.microsoft.com/office/drawing/2014/main" xmlns="" id="{68DDF0F8-43BC-D94A-B4BB-7D50B5B13921}"/>
              </a:ext>
            </a:extLst>
          </p:cNvPr>
          <p:cNvSpPr/>
          <p:nvPr/>
        </p:nvSpPr>
        <p:spPr>
          <a:xfrm>
            <a:off x="466105" y="5603176"/>
            <a:ext cx="8096004" cy="10806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7" name="表 6">
            <a:extLst>
              <a:ext uri="{FF2B5EF4-FFF2-40B4-BE49-F238E27FC236}">
                <a16:creationId xmlns:a16="http://schemas.microsoft.com/office/drawing/2014/main" xmlns="" id="{E86A3BC0-01D8-CF41-B779-C70CF6B6CDD0}"/>
              </a:ext>
            </a:extLst>
          </p:cNvPr>
          <p:cNvGraphicFramePr>
            <a:graphicFrameLocks noGrp="1"/>
          </p:cNvGraphicFramePr>
          <p:nvPr>
            <p:extLst>
              <p:ext uri="{D42A27DB-BD31-4B8C-83A1-F6EECF244321}">
                <p14:modId xmlns:p14="http://schemas.microsoft.com/office/powerpoint/2010/main" val="1645476127"/>
              </p:ext>
            </p:extLst>
          </p:nvPr>
        </p:nvGraphicFramePr>
        <p:xfrm>
          <a:off x="4693521" y="3576607"/>
          <a:ext cx="3963351" cy="1778000"/>
        </p:xfrm>
        <a:graphic>
          <a:graphicData uri="http://schemas.openxmlformats.org/drawingml/2006/table">
            <a:tbl>
              <a:tblPr>
                <a:tableStyleId>{5C22544A-7EE6-4342-B048-85BDC9FD1C3A}</a:tableStyleId>
              </a:tblPr>
              <a:tblGrid>
                <a:gridCol w="1558768">
                  <a:extLst>
                    <a:ext uri="{9D8B030D-6E8A-4147-A177-3AD203B41FA5}">
                      <a16:colId xmlns:a16="http://schemas.microsoft.com/office/drawing/2014/main" xmlns="" val="2493355512"/>
                    </a:ext>
                  </a:extLst>
                </a:gridCol>
                <a:gridCol w="424076">
                  <a:extLst>
                    <a:ext uri="{9D8B030D-6E8A-4147-A177-3AD203B41FA5}">
                      <a16:colId xmlns:a16="http://schemas.microsoft.com/office/drawing/2014/main" xmlns="" val="2546123870"/>
                    </a:ext>
                  </a:extLst>
                </a:gridCol>
                <a:gridCol w="1544324">
                  <a:extLst>
                    <a:ext uri="{9D8B030D-6E8A-4147-A177-3AD203B41FA5}">
                      <a16:colId xmlns:a16="http://schemas.microsoft.com/office/drawing/2014/main" xmlns="" val="465156728"/>
                    </a:ext>
                  </a:extLst>
                </a:gridCol>
                <a:gridCol w="436183">
                  <a:extLst>
                    <a:ext uri="{9D8B030D-6E8A-4147-A177-3AD203B41FA5}">
                      <a16:colId xmlns:a16="http://schemas.microsoft.com/office/drawing/2014/main" xmlns="" val="1089746830"/>
                    </a:ext>
                  </a:extLst>
                </a:gridCol>
              </a:tblGrid>
              <a:tr h="177800">
                <a:tc>
                  <a:txBody>
                    <a:bodyPr/>
                    <a:lstStyle/>
                    <a:p>
                      <a:pPr algn="ctr" fontAlgn="b"/>
                      <a:r>
                        <a:rPr lang="ja-JP" altLang="en-US" sz="900" u="none" strike="noStrike">
                          <a:solidFill>
                            <a:schemeClr val="tx1"/>
                          </a:solidFill>
                          <a:effectLst/>
                          <a:latin typeface="Meiryo" panose="020B0604030504040204" pitchFamily="34" charset="-128"/>
                          <a:ea typeface="Meiryo" panose="020B0604030504040204" pitchFamily="34" charset="-128"/>
                        </a:rPr>
                        <a:t>記載内容</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900" u="none" strike="noStrike">
                          <a:solidFill>
                            <a:schemeClr val="tx1"/>
                          </a:solidFill>
                          <a:effectLst/>
                          <a:latin typeface="Meiryo" panose="020B0604030504040204" pitchFamily="34" charset="-128"/>
                          <a:ea typeface="Meiryo" panose="020B0604030504040204" pitchFamily="34" charset="-128"/>
                        </a:rPr>
                        <a:t>人数</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900" u="none" strike="noStrike">
                          <a:solidFill>
                            <a:schemeClr val="tx1"/>
                          </a:solidFill>
                          <a:effectLst/>
                          <a:latin typeface="Meiryo" panose="020B0604030504040204" pitchFamily="34" charset="-128"/>
                          <a:ea typeface="Meiryo" panose="020B0604030504040204" pitchFamily="34" charset="-128"/>
                        </a:rPr>
                        <a:t>記載内容</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900" u="none" strike="noStrike">
                          <a:solidFill>
                            <a:schemeClr val="tx1"/>
                          </a:solidFill>
                          <a:effectLst/>
                          <a:latin typeface="Meiryo" panose="020B0604030504040204" pitchFamily="34" charset="-128"/>
                          <a:ea typeface="Meiryo" panose="020B0604030504040204" pitchFamily="34" charset="-128"/>
                        </a:rPr>
                        <a:t>人数</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1018750941"/>
                  </a:ext>
                </a:extLst>
              </a:tr>
              <a:tr h="177800">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生徒が明るい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24</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陸上部が強い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4</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8352743"/>
                  </a:ext>
                </a:extLst>
              </a:tr>
              <a:tr h="177800">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志翔学舎がある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17</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情報ビジネス科</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4</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57633289"/>
                  </a:ext>
                </a:extLst>
              </a:tr>
              <a:tr h="177800">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地域との交流</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11</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先生が熱心</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4</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352672523"/>
                  </a:ext>
                </a:extLst>
              </a:tr>
              <a:tr h="177800">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学校行事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9</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上下関係がないところ</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3</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274982784"/>
                  </a:ext>
                </a:extLst>
              </a:tr>
              <a:tr h="177800">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人間関係</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7</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進路に応じたくクラス</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3</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564446591"/>
                  </a:ext>
                </a:extLst>
              </a:tr>
              <a:tr h="177800">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学習内容・カリキュラム</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4</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伝統がある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2</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592427154"/>
                  </a:ext>
                </a:extLst>
              </a:tr>
              <a:tr h="177800">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国際交流</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4</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en-US" altLang="ja-JP" sz="800" u="none" strike="noStrike" dirty="0">
                          <a:solidFill>
                            <a:schemeClr val="tx1"/>
                          </a:solidFill>
                          <a:effectLst/>
                          <a:latin typeface="Meiryo" panose="020B0604030504040204" pitchFamily="34" charset="-128"/>
                          <a:ea typeface="Meiryo" panose="020B0604030504040204" pitchFamily="34" charset="-128"/>
                        </a:rPr>
                        <a:t> </a:t>
                      </a:r>
                      <a:r>
                        <a:rPr lang="ja-JP" altLang="en-US" sz="800" u="none" strike="noStrike">
                          <a:solidFill>
                            <a:schemeClr val="tx1"/>
                          </a:solidFill>
                          <a:effectLst/>
                          <a:latin typeface="Meiryo" panose="020B0604030504040204" pitchFamily="34" charset="-128"/>
                          <a:ea typeface="Meiryo" panose="020B0604030504040204" pitchFamily="34" charset="-128"/>
                        </a:rPr>
                        <a:t>復興に向けて取り組んでいる</a:t>
                      </a:r>
                      <a:endParaRPr lang="ja-JP" altLang="en-US" sz="8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2</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198007455"/>
                  </a:ext>
                </a:extLst>
              </a:tr>
              <a:tr h="177800">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他校との交流</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4</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震災資料室</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1</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295180023"/>
                  </a:ext>
                </a:extLst>
              </a:tr>
              <a:tr h="177800">
                <a:tc>
                  <a:txBody>
                    <a:bodyPr/>
                    <a:lstStyle/>
                    <a:p>
                      <a:pPr algn="l" fontAlgn="b"/>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特になし</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16</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b">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857163026"/>
                  </a:ext>
                </a:extLst>
              </a:tr>
            </a:tbl>
          </a:graphicData>
        </a:graphic>
      </p:graphicFrame>
      <p:sp>
        <p:nvSpPr>
          <p:cNvPr id="30" name="テキスト ボックス 29">
            <a:extLst>
              <a:ext uri="{FF2B5EF4-FFF2-40B4-BE49-F238E27FC236}">
                <a16:creationId xmlns:a16="http://schemas.microsoft.com/office/drawing/2014/main" xmlns="" id="{C56D8474-F05C-8844-B323-D58FBC209EED}"/>
              </a:ext>
            </a:extLst>
          </p:cNvPr>
          <p:cNvSpPr txBox="1"/>
          <p:nvPr/>
        </p:nvSpPr>
        <p:spPr>
          <a:xfrm>
            <a:off x="4658095" y="3173778"/>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10  </a:t>
            </a:r>
            <a:r>
              <a:rPr kumimoji="1" lang="ja-JP" altLang="en-US" sz="1200" b="1">
                <a:latin typeface="Meiryo" panose="020B0604030504040204" pitchFamily="34" charset="-128"/>
                <a:ea typeface="Meiryo" panose="020B0604030504040204" pitchFamily="34" charset="-128"/>
              </a:rPr>
              <a:t>志津川高校の魅力を教えてください</a:t>
            </a:r>
            <a:r>
              <a:rPr kumimoji="1" lang="ja-JP" altLang="en-US" sz="1000" b="1">
                <a:latin typeface="Meiryo" panose="020B0604030504040204" pitchFamily="34" charset="-128"/>
                <a:ea typeface="Meiryo" panose="020B0604030504040204" pitchFamily="34" charset="-128"/>
              </a:rPr>
              <a:t>（自由記述）</a:t>
            </a:r>
            <a:endParaRPr kumimoji="1" lang="ja-JP" altLang="en-US" sz="1200" b="1">
              <a:latin typeface="Meiryo" panose="020B0604030504040204" pitchFamily="34" charset="-128"/>
              <a:ea typeface="Meiryo" panose="020B0604030504040204" pitchFamily="34" charset="-128"/>
            </a:endParaRPr>
          </a:p>
        </p:txBody>
      </p:sp>
      <p:sp>
        <p:nvSpPr>
          <p:cNvPr id="2" name="スライド番号プレースホルダー 1">
            <a:extLst>
              <a:ext uri="{FF2B5EF4-FFF2-40B4-BE49-F238E27FC236}">
                <a16:creationId xmlns:a16="http://schemas.microsoft.com/office/drawing/2014/main" xmlns="" id="{F641F3CA-0AA9-6D44-B55F-981239F7CB7F}"/>
              </a:ext>
            </a:extLst>
          </p:cNvPr>
          <p:cNvSpPr>
            <a:spLocks noGrp="1"/>
          </p:cNvSpPr>
          <p:nvPr>
            <p:ph type="sldNum" sz="quarter" idx="12"/>
          </p:nvPr>
        </p:nvSpPr>
        <p:spPr/>
        <p:txBody>
          <a:bodyPr/>
          <a:lstStyle/>
          <a:p>
            <a:fld id="{59E6D631-F4BF-E94A-A9EF-C02751B2E645}" type="slidenum">
              <a:rPr kumimoji="1" lang="ja-JP" altLang="en-US" smtClean="0"/>
              <a:t>3</a:t>
            </a:fld>
            <a:endParaRPr kumimoji="1" lang="ja-JP" altLang="en-US"/>
          </a:p>
        </p:txBody>
      </p:sp>
      <p:sp>
        <p:nvSpPr>
          <p:cNvPr id="3" name="テキスト ボックス 2"/>
          <p:cNvSpPr txBox="1"/>
          <p:nvPr/>
        </p:nvSpPr>
        <p:spPr>
          <a:xfrm>
            <a:off x="466107" y="5642195"/>
            <a:ext cx="8096001" cy="1015663"/>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・県外や全国からの生徒入学に関してはほとんどが嬉しいと好印象。</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・海外留学については「してみたい」と「してみたくない」が半々。</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・将来、南三陸に戻ってきたいと思うかについては、「戻って来たくない」が約４割。</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・志津川高校の魅力については、質問６で７割の生徒が志翔学舎を利用していないと答えたが、志翔学舎を</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高校の魅力と感じている生徒は多い。</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7605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xmlns="" id="{0C74A6CE-866A-7042-9F31-487C20AB1F88}"/>
              </a:ext>
            </a:extLst>
          </p:cNvPr>
          <p:cNvSpPr txBox="1"/>
          <p:nvPr/>
        </p:nvSpPr>
        <p:spPr>
          <a:xfrm>
            <a:off x="0" y="201881"/>
            <a:ext cx="9144000" cy="461665"/>
          </a:xfrm>
          <a:prstGeom prst="rect">
            <a:avLst/>
          </a:prstGeom>
          <a:noFill/>
        </p:spPr>
        <p:txBody>
          <a:bodyPr wrap="square" rtlCol="0">
            <a:spAutoFit/>
          </a:bodyPr>
          <a:lstStyle/>
          <a:p>
            <a:r>
              <a:rPr kumimoji="1" lang="en-US" altLang="ja-JP" sz="2400" b="1" dirty="0">
                <a:latin typeface="Meiryo" panose="020B0604030504040204" pitchFamily="34" charset="-128"/>
                <a:ea typeface="Meiryo" panose="020B0604030504040204" pitchFamily="34" charset="-128"/>
              </a:rPr>
              <a:t>    </a:t>
            </a:r>
            <a:r>
              <a:rPr kumimoji="1" lang="ja-JP" altLang="en-US" sz="2400" b="1">
                <a:latin typeface="Meiryo" panose="020B0604030504040204" pitchFamily="34" charset="-128"/>
                <a:ea typeface="Meiryo" panose="020B0604030504040204" pitchFamily="34" charset="-128"/>
              </a:rPr>
              <a:t>生徒アンケート調査結果</a:t>
            </a:r>
            <a:r>
              <a:rPr kumimoji="1" lang="en-US" altLang="ja-JP" sz="2400" b="1" dirty="0">
                <a:latin typeface="Meiryo" panose="020B0604030504040204" pitchFamily="34" charset="-128"/>
                <a:ea typeface="Meiryo" panose="020B0604030504040204" pitchFamily="34" charset="-128"/>
              </a:rPr>
              <a:t> No.3</a:t>
            </a:r>
            <a:endParaRPr kumimoji="1" lang="ja-JP" altLang="en-US" sz="2400" b="1">
              <a:latin typeface="Meiryo" panose="020B0604030504040204" pitchFamily="34" charset="-128"/>
              <a:ea typeface="Meiryo" panose="020B0604030504040204" pitchFamily="34" charset="-128"/>
            </a:endParaRPr>
          </a:p>
        </p:txBody>
      </p:sp>
      <p:sp>
        <p:nvSpPr>
          <p:cNvPr id="5" name="テキスト ボックス 4">
            <a:extLst>
              <a:ext uri="{FF2B5EF4-FFF2-40B4-BE49-F238E27FC236}">
                <a16:creationId xmlns:a16="http://schemas.microsoft.com/office/drawing/2014/main" xmlns="" id="{D61FA166-90D3-6549-B2CE-33771CCD0836}"/>
              </a:ext>
            </a:extLst>
          </p:cNvPr>
          <p:cNvSpPr txBox="1"/>
          <p:nvPr/>
        </p:nvSpPr>
        <p:spPr>
          <a:xfrm>
            <a:off x="466107" y="3173778"/>
            <a:ext cx="4019797" cy="261610"/>
          </a:xfrm>
          <a:prstGeom prst="rect">
            <a:avLst/>
          </a:prstGeom>
          <a:solidFill>
            <a:schemeClr val="bg1">
              <a:lumMod val="95000"/>
            </a:schemeClr>
          </a:solidFill>
        </p:spPr>
        <p:txBody>
          <a:bodyPr wrap="square" rtlCol="0">
            <a:spAutoFit/>
          </a:bodyPr>
          <a:lstStyle/>
          <a:p>
            <a:pPr algn="ctr"/>
            <a:r>
              <a:rPr kumimoji="1" lang="ja-JP" altLang="en-US" sz="1100" b="1">
                <a:latin typeface="Meiryo" panose="020B0604030504040204" pitchFamily="34" charset="-128"/>
                <a:ea typeface="Meiryo" panose="020B0604030504040204" pitchFamily="34" charset="-128"/>
              </a:rPr>
              <a:t>質問</a:t>
            </a:r>
            <a:r>
              <a:rPr kumimoji="1" lang="en-US" altLang="ja-JP" sz="1100" b="1" dirty="0">
                <a:latin typeface="Meiryo" panose="020B0604030504040204" pitchFamily="34" charset="-128"/>
                <a:ea typeface="Meiryo" panose="020B0604030504040204" pitchFamily="34" charset="-128"/>
              </a:rPr>
              <a:t>13  </a:t>
            </a:r>
            <a:r>
              <a:rPr kumimoji="1" lang="ja-JP" altLang="en-US" sz="1100" b="1">
                <a:latin typeface="Meiryo" panose="020B0604030504040204" pitchFamily="34" charset="-128"/>
                <a:ea typeface="Meiryo" panose="020B0604030504040204" pitchFamily="34" charset="-128"/>
              </a:rPr>
              <a:t>学科・コースについての希望</a:t>
            </a:r>
          </a:p>
        </p:txBody>
      </p:sp>
      <p:sp>
        <p:nvSpPr>
          <p:cNvPr id="6" name="テキスト ボックス 5">
            <a:extLst>
              <a:ext uri="{FF2B5EF4-FFF2-40B4-BE49-F238E27FC236}">
                <a16:creationId xmlns:a16="http://schemas.microsoft.com/office/drawing/2014/main" xmlns="" id="{75C51BD1-FB04-CE44-9F9E-FB9D7B9C7C7C}"/>
              </a:ext>
            </a:extLst>
          </p:cNvPr>
          <p:cNvSpPr txBox="1"/>
          <p:nvPr/>
        </p:nvSpPr>
        <p:spPr>
          <a:xfrm>
            <a:off x="466107" y="810287"/>
            <a:ext cx="4019797" cy="261610"/>
          </a:xfrm>
          <a:prstGeom prst="rect">
            <a:avLst/>
          </a:prstGeom>
          <a:solidFill>
            <a:schemeClr val="bg1">
              <a:lumMod val="95000"/>
            </a:schemeClr>
          </a:solidFill>
        </p:spPr>
        <p:txBody>
          <a:bodyPr wrap="square" rtlCol="0">
            <a:spAutoFit/>
          </a:bodyPr>
          <a:lstStyle/>
          <a:p>
            <a:pPr algn="ctr"/>
            <a:r>
              <a:rPr kumimoji="1" lang="ja-JP" altLang="en-US" sz="1100" b="1">
                <a:latin typeface="Meiryo" panose="020B0604030504040204" pitchFamily="34" charset="-128"/>
                <a:ea typeface="Meiryo" panose="020B0604030504040204" pitchFamily="34" charset="-128"/>
              </a:rPr>
              <a:t>質問</a:t>
            </a:r>
            <a:r>
              <a:rPr kumimoji="1" lang="en-US" altLang="ja-JP" sz="1100" b="1" dirty="0">
                <a:latin typeface="Meiryo" panose="020B0604030504040204" pitchFamily="34" charset="-128"/>
                <a:ea typeface="Meiryo" panose="020B0604030504040204" pitchFamily="34" charset="-128"/>
              </a:rPr>
              <a:t>11  </a:t>
            </a:r>
            <a:r>
              <a:rPr kumimoji="1" lang="ja-JP" altLang="en-US" sz="1100" b="1">
                <a:latin typeface="Meiryo" panose="020B0604030504040204" pitchFamily="34" charset="-128"/>
                <a:ea typeface="Meiryo" panose="020B0604030504040204" pitchFamily="34" charset="-128"/>
              </a:rPr>
              <a:t>南三陸町の魅力・強みを教えてください</a:t>
            </a:r>
            <a:r>
              <a:rPr kumimoji="1" lang="ja-JP" altLang="en-US" sz="900" b="1">
                <a:latin typeface="Meiryo" panose="020B0604030504040204" pitchFamily="34" charset="-128"/>
                <a:ea typeface="Meiryo" panose="020B0604030504040204" pitchFamily="34" charset="-128"/>
              </a:rPr>
              <a:t>（自由記述）</a:t>
            </a:r>
            <a:endParaRPr kumimoji="1" lang="ja-JP" altLang="en-US" sz="1100" b="1">
              <a:latin typeface="Meiryo" panose="020B0604030504040204" pitchFamily="34" charset="-128"/>
              <a:ea typeface="Meiryo" panose="020B0604030504040204" pitchFamily="34" charset="-128"/>
            </a:endParaRPr>
          </a:p>
        </p:txBody>
      </p:sp>
      <p:sp>
        <p:nvSpPr>
          <p:cNvPr id="7" name="テキスト ボックス 6">
            <a:extLst>
              <a:ext uri="{FF2B5EF4-FFF2-40B4-BE49-F238E27FC236}">
                <a16:creationId xmlns:a16="http://schemas.microsoft.com/office/drawing/2014/main" xmlns="" id="{D0C33873-64E7-AE44-988F-217A4BA7D664}"/>
              </a:ext>
            </a:extLst>
          </p:cNvPr>
          <p:cNvSpPr txBox="1"/>
          <p:nvPr/>
        </p:nvSpPr>
        <p:spPr>
          <a:xfrm>
            <a:off x="4658097" y="810286"/>
            <a:ext cx="4019797" cy="253916"/>
          </a:xfrm>
          <a:prstGeom prst="rect">
            <a:avLst/>
          </a:prstGeom>
          <a:solidFill>
            <a:schemeClr val="bg1">
              <a:lumMod val="95000"/>
            </a:schemeClr>
          </a:solidFill>
        </p:spPr>
        <p:txBody>
          <a:bodyPr wrap="square" rtlCol="0">
            <a:spAutoFit/>
          </a:bodyPr>
          <a:lstStyle/>
          <a:p>
            <a:pPr algn="ctr"/>
            <a:r>
              <a:rPr kumimoji="1" lang="ja-JP" altLang="en-US" sz="1050" b="1">
                <a:latin typeface="Meiryo" panose="020B0604030504040204" pitchFamily="34" charset="-128"/>
                <a:ea typeface="Meiryo" panose="020B0604030504040204" pitchFamily="34" charset="-128"/>
              </a:rPr>
              <a:t>質問</a:t>
            </a:r>
            <a:r>
              <a:rPr kumimoji="1" lang="en-US" altLang="ja-JP" sz="1050" b="1" dirty="0">
                <a:latin typeface="Meiryo" panose="020B0604030504040204" pitchFamily="34" charset="-128"/>
                <a:ea typeface="Meiryo" panose="020B0604030504040204" pitchFamily="34" charset="-128"/>
              </a:rPr>
              <a:t>12  </a:t>
            </a:r>
            <a:r>
              <a:rPr kumimoji="1" lang="ja-JP" altLang="en-US" sz="1050" b="1">
                <a:latin typeface="Meiryo" panose="020B0604030504040204" pitchFamily="34" charset="-128"/>
                <a:ea typeface="Meiryo" panose="020B0604030504040204" pitchFamily="34" charset="-128"/>
              </a:rPr>
              <a:t>カリキュラムや学習内容の希望</a:t>
            </a:r>
          </a:p>
        </p:txBody>
      </p:sp>
      <p:sp>
        <p:nvSpPr>
          <p:cNvPr id="8" name="正方形/長方形 7">
            <a:extLst>
              <a:ext uri="{FF2B5EF4-FFF2-40B4-BE49-F238E27FC236}">
                <a16:creationId xmlns:a16="http://schemas.microsoft.com/office/drawing/2014/main" xmlns="" id="{826018BD-4EDD-6846-A76B-94F7E007DBE3}"/>
              </a:ext>
            </a:extLst>
          </p:cNvPr>
          <p:cNvSpPr/>
          <p:nvPr/>
        </p:nvSpPr>
        <p:spPr>
          <a:xfrm>
            <a:off x="466107" y="5455707"/>
            <a:ext cx="8211788" cy="137405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xmlns="" id="{21F5F879-EB12-4241-BEF5-6DBF6BF14CD5}"/>
              </a:ext>
            </a:extLst>
          </p:cNvPr>
          <p:cNvSpPr txBox="1"/>
          <p:nvPr/>
        </p:nvSpPr>
        <p:spPr>
          <a:xfrm>
            <a:off x="4658095" y="3173778"/>
            <a:ext cx="4019797" cy="261610"/>
          </a:xfrm>
          <a:prstGeom prst="rect">
            <a:avLst/>
          </a:prstGeom>
          <a:solidFill>
            <a:schemeClr val="bg1">
              <a:lumMod val="95000"/>
            </a:schemeClr>
          </a:solidFill>
        </p:spPr>
        <p:txBody>
          <a:bodyPr wrap="square" rtlCol="0">
            <a:spAutoFit/>
          </a:bodyPr>
          <a:lstStyle/>
          <a:p>
            <a:pPr algn="ctr"/>
            <a:r>
              <a:rPr kumimoji="1" lang="ja-JP" altLang="en-US" sz="1100" b="1">
                <a:latin typeface="Meiryo" panose="020B0604030504040204" pitchFamily="34" charset="-128"/>
                <a:ea typeface="Meiryo" panose="020B0604030504040204" pitchFamily="34" charset="-128"/>
              </a:rPr>
              <a:t>質問</a:t>
            </a:r>
            <a:r>
              <a:rPr kumimoji="1" lang="en-US" altLang="ja-JP" sz="1100" b="1" dirty="0">
                <a:latin typeface="Meiryo" panose="020B0604030504040204" pitchFamily="34" charset="-128"/>
                <a:ea typeface="Meiryo" panose="020B0604030504040204" pitchFamily="34" charset="-128"/>
              </a:rPr>
              <a:t>14  </a:t>
            </a:r>
            <a:r>
              <a:rPr kumimoji="1" lang="ja-JP" altLang="en-US" sz="1100" b="1">
                <a:latin typeface="Meiryo" panose="020B0604030504040204" pitchFamily="34" charset="-128"/>
                <a:ea typeface="Meiryo" panose="020B0604030504040204" pitchFamily="34" charset="-128"/>
              </a:rPr>
              <a:t>どんな学校になったら嬉しいか</a:t>
            </a:r>
          </a:p>
        </p:txBody>
      </p:sp>
      <p:graphicFrame>
        <p:nvGraphicFramePr>
          <p:cNvPr id="3" name="表 2">
            <a:extLst>
              <a:ext uri="{FF2B5EF4-FFF2-40B4-BE49-F238E27FC236}">
                <a16:creationId xmlns:a16="http://schemas.microsoft.com/office/drawing/2014/main" xmlns="" id="{6671A80D-3952-3248-BA57-ADD069A55299}"/>
              </a:ext>
            </a:extLst>
          </p:cNvPr>
          <p:cNvGraphicFramePr>
            <a:graphicFrameLocks noGrp="1"/>
          </p:cNvGraphicFramePr>
          <p:nvPr>
            <p:extLst>
              <p:ext uri="{D42A27DB-BD31-4B8C-83A1-F6EECF244321}">
                <p14:modId xmlns:p14="http://schemas.microsoft.com/office/powerpoint/2010/main" val="4088003236"/>
              </p:ext>
            </p:extLst>
          </p:nvPr>
        </p:nvGraphicFramePr>
        <p:xfrm>
          <a:off x="466106" y="1288010"/>
          <a:ext cx="4019795" cy="1597754"/>
        </p:xfrm>
        <a:graphic>
          <a:graphicData uri="http://schemas.openxmlformats.org/drawingml/2006/table">
            <a:tbl>
              <a:tblPr>
                <a:tableStyleId>{5C22544A-7EE6-4342-B048-85BDC9FD1C3A}</a:tableStyleId>
              </a:tblPr>
              <a:tblGrid>
                <a:gridCol w="1596233">
                  <a:extLst>
                    <a:ext uri="{9D8B030D-6E8A-4147-A177-3AD203B41FA5}">
                      <a16:colId xmlns:a16="http://schemas.microsoft.com/office/drawing/2014/main" xmlns="" val="1630741439"/>
                    </a:ext>
                  </a:extLst>
                </a:gridCol>
                <a:gridCol w="521294">
                  <a:extLst>
                    <a:ext uri="{9D8B030D-6E8A-4147-A177-3AD203B41FA5}">
                      <a16:colId xmlns:a16="http://schemas.microsoft.com/office/drawing/2014/main" xmlns="" val="677212413"/>
                    </a:ext>
                  </a:extLst>
                </a:gridCol>
                <a:gridCol w="1421711">
                  <a:extLst>
                    <a:ext uri="{9D8B030D-6E8A-4147-A177-3AD203B41FA5}">
                      <a16:colId xmlns:a16="http://schemas.microsoft.com/office/drawing/2014/main" xmlns="" val="2611439663"/>
                    </a:ext>
                  </a:extLst>
                </a:gridCol>
                <a:gridCol w="480557">
                  <a:extLst>
                    <a:ext uri="{9D8B030D-6E8A-4147-A177-3AD203B41FA5}">
                      <a16:colId xmlns:a16="http://schemas.microsoft.com/office/drawing/2014/main" xmlns="" val="2396863438"/>
                    </a:ext>
                  </a:extLst>
                </a:gridCol>
              </a:tblGrid>
              <a:tr h="263249">
                <a:tc>
                  <a:txBody>
                    <a:bodyPr/>
                    <a:lstStyle/>
                    <a:p>
                      <a:pPr algn="ctr" fontAlgn="b"/>
                      <a:r>
                        <a:rPr lang="ja-JP" altLang="en-US" sz="1000" u="none" strike="noStrike">
                          <a:effectLst/>
                          <a:latin typeface="Meiryo" panose="020B0604030504040204" pitchFamily="34" charset="-128"/>
                          <a:ea typeface="Meiryo" panose="020B0604030504040204" pitchFamily="34" charset="-128"/>
                        </a:rPr>
                        <a:t>記述内容</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人数</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記述内容</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人数</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1259611031"/>
                  </a:ext>
                </a:extLst>
              </a:tr>
              <a:tr h="281509">
                <a:tc>
                  <a:txBody>
                    <a:bodyPr/>
                    <a:lstStyle/>
                    <a:p>
                      <a:pPr algn="l" fontAlgn="b"/>
                      <a:r>
                        <a:rPr lang="ja-JP" altLang="en-US" sz="1000" u="none" strike="noStrike">
                          <a:effectLst/>
                          <a:latin typeface="Meiryo" panose="020B0604030504040204" pitchFamily="34" charset="-128"/>
                          <a:ea typeface="Meiryo" panose="020B0604030504040204" pitchFamily="34" charset="-128"/>
                        </a:rPr>
                        <a:t>　自然が豊か</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82</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a:t>
                      </a:r>
                      <a:r>
                        <a:rPr lang="en" sz="1000" u="none" strike="noStrike" dirty="0">
                          <a:effectLst/>
                          <a:latin typeface="Meiryo" panose="020B0604030504040204" pitchFamily="34" charset="-128"/>
                          <a:ea typeface="Meiryo" panose="020B0604030504040204" pitchFamily="34" charset="-128"/>
                        </a:rPr>
                        <a:t>FSC</a:t>
                      </a:r>
                      <a:r>
                        <a:rPr lang="ja-JP" altLang="en-US" sz="1000" u="none" strike="noStrike">
                          <a:effectLst/>
                          <a:latin typeface="Meiryo" panose="020B0604030504040204" pitchFamily="34" charset="-128"/>
                          <a:ea typeface="Meiryo" panose="020B0604030504040204" pitchFamily="34" charset="-128"/>
                        </a:rPr>
                        <a:t>などのブランド</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2</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760375541"/>
                  </a:ext>
                </a:extLst>
              </a:tr>
              <a:tr h="263249">
                <a:tc>
                  <a:txBody>
                    <a:bodyPr/>
                    <a:lstStyle/>
                    <a:p>
                      <a:pPr algn="l" fontAlgn="b"/>
                      <a:r>
                        <a:rPr lang="ja-JP" altLang="en-US" sz="1000" u="none" strike="noStrike">
                          <a:effectLst/>
                          <a:latin typeface="Meiryo" panose="020B0604030504040204" pitchFamily="34" charset="-128"/>
                          <a:ea typeface="Meiryo" panose="020B0604030504040204" pitchFamily="34" charset="-128"/>
                        </a:rPr>
                        <a:t>　海産物が美味しい</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17</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観光客が多い</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2</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407823587"/>
                  </a:ext>
                </a:extLst>
              </a:tr>
              <a:tr h="263249">
                <a:tc>
                  <a:txBody>
                    <a:bodyPr/>
                    <a:lstStyle/>
                    <a:p>
                      <a:pPr algn="l" fontAlgn="b"/>
                      <a:r>
                        <a:rPr lang="ja-JP" altLang="en-US" sz="1000" u="none" strike="noStrike">
                          <a:effectLst/>
                          <a:latin typeface="Meiryo" panose="020B0604030504040204" pitchFamily="34" charset="-128"/>
                          <a:ea typeface="Meiryo" panose="020B0604030504040204" pitchFamily="34" charset="-128"/>
                        </a:rPr>
                        <a:t>　魅力的な人</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13</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イベントが多い</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1</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549235815"/>
                  </a:ext>
                </a:extLst>
              </a:tr>
              <a:tr h="263249">
                <a:tc>
                  <a:txBody>
                    <a:bodyPr/>
                    <a:lstStyle/>
                    <a:p>
                      <a:pPr algn="l" fontAlgn="b"/>
                      <a:r>
                        <a:rPr lang="ja-JP" altLang="en-US" sz="1000" u="none" strike="noStrike">
                          <a:effectLst/>
                          <a:latin typeface="Meiryo" panose="020B0604030504040204" pitchFamily="34" charset="-128"/>
                          <a:ea typeface="Meiryo" panose="020B0604030504040204" pitchFamily="34" charset="-128"/>
                        </a:rPr>
                        <a:t>　さんさん商店街がある</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4</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特産品が多い</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1</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918093686"/>
                  </a:ext>
                </a:extLst>
              </a:tr>
              <a:tr h="263249">
                <a:tc>
                  <a:txBody>
                    <a:bodyPr/>
                    <a:lstStyle/>
                    <a:p>
                      <a:pPr algn="l" fontAlgn="b"/>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特になし</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23</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219547976"/>
                  </a:ext>
                </a:extLst>
              </a:tr>
            </a:tbl>
          </a:graphicData>
        </a:graphic>
      </p:graphicFrame>
      <p:graphicFrame>
        <p:nvGraphicFramePr>
          <p:cNvPr id="11" name="表 10">
            <a:extLst>
              <a:ext uri="{FF2B5EF4-FFF2-40B4-BE49-F238E27FC236}">
                <a16:creationId xmlns:a16="http://schemas.microsoft.com/office/drawing/2014/main" xmlns="" id="{C5F49436-7253-8D4C-9DE2-85460F3B6A46}"/>
              </a:ext>
            </a:extLst>
          </p:cNvPr>
          <p:cNvGraphicFramePr>
            <a:graphicFrameLocks noGrp="1"/>
          </p:cNvGraphicFramePr>
          <p:nvPr>
            <p:extLst>
              <p:ext uri="{D42A27DB-BD31-4B8C-83A1-F6EECF244321}">
                <p14:modId xmlns:p14="http://schemas.microsoft.com/office/powerpoint/2010/main" val="4273453129"/>
              </p:ext>
            </p:extLst>
          </p:nvPr>
        </p:nvGraphicFramePr>
        <p:xfrm>
          <a:off x="4658094" y="1288011"/>
          <a:ext cx="4019795" cy="1597754"/>
        </p:xfrm>
        <a:graphic>
          <a:graphicData uri="http://schemas.openxmlformats.org/drawingml/2006/table">
            <a:tbl>
              <a:tblPr>
                <a:tableStyleId>{5C22544A-7EE6-4342-B048-85BDC9FD1C3A}</a:tableStyleId>
              </a:tblPr>
              <a:tblGrid>
                <a:gridCol w="1548634">
                  <a:extLst>
                    <a:ext uri="{9D8B030D-6E8A-4147-A177-3AD203B41FA5}">
                      <a16:colId xmlns:a16="http://schemas.microsoft.com/office/drawing/2014/main" xmlns="" val="1868731487"/>
                    </a:ext>
                  </a:extLst>
                </a:gridCol>
                <a:gridCol w="456240">
                  <a:extLst>
                    <a:ext uri="{9D8B030D-6E8A-4147-A177-3AD203B41FA5}">
                      <a16:colId xmlns:a16="http://schemas.microsoft.com/office/drawing/2014/main" xmlns="" val="2047954370"/>
                    </a:ext>
                  </a:extLst>
                </a:gridCol>
                <a:gridCol w="1577026">
                  <a:extLst>
                    <a:ext uri="{9D8B030D-6E8A-4147-A177-3AD203B41FA5}">
                      <a16:colId xmlns:a16="http://schemas.microsoft.com/office/drawing/2014/main" xmlns="" val="3528767918"/>
                    </a:ext>
                  </a:extLst>
                </a:gridCol>
                <a:gridCol w="437895">
                  <a:extLst>
                    <a:ext uri="{9D8B030D-6E8A-4147-A177-3AD203B41FA5}">
                      <a16:colId xmlns:a16="http://schemas.microsoft.com/office/drawing/2014/main" xmlns="" val="726852115"/>
                    </a:ext>
                  </a:extLst>
                </a:gridCol>
              </a:tblGrid>
              <a:tr h="252020">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記載内容</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人数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記載内容</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人数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2735768090"/>
                  </a:ext>
                </a:extLst>
              </a:tr>
              <a:tr h="330590">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受験、検定試験等に特化し</a:t>
                      </a:r>
                      <a:r>
                        <a:rPr lang="en-US" altLang="ja-JP" sz="900" u="none" strike="noStrike" dirty="0">
                          <a:solidFill>
                            <a:schemeClr val="tx1"/>
                          </a:solidFill>
                          <a:effectLst/>
                          <a:latin typeface="Meiryo" panose="020B0604030504040204" pitchFamily="34" charset="-128"/>
                          <a:ea typeface="Meiryo" panose="020B0604030504040204" pitchFamily="34" charset="-128"/>
                        </a:rPr>
                        <a:t> </a:t>
                      </a:r>
                    </a:p>
                    <a:p>
                      <a:pPr algn="l" fontAlgn="b"/>
                      <a:r>
                        <a:rPr lang="en-US" altLang="ja-JP" sz="900" u="none" strike="noStrike" dirty="0">
                          <a:solidFill>
                            <a:schemeClr val="tx1"/>
                          </a:solidFill>
                          <a:effectLst/>
                          <a:latin typeface="Meiryo" panose="020B0604030504040204" pitchFamily="34" charset="-128"/>
                          <a:ea typeface="Meiryo" panose="020B0604030504040204" pitchFamily="34" charset="-128"/>
                        </a:rPr>
                        <a:t> </a:t>
                      </a:r>
                      <a:r>
                        <a:rPr lang="ja-JP" altLang="en-US" sz="900" u="none" strike="noStrike">
                          <a:solidFill>
                            <a:schemeClr val="tx1"/>
                          </a:solidFill>
                          <a:effectLst/>
                          <a:latin typeface="Meiryo" panose="020B0604030504040204" pitchFamily="34" charset="-128"/>
                          <a:ea typeface="Meiryo" panose="020B0604030504040204" pitchFamily="34" charset="-128"/>
                        </a:rPr>
                        <a:t>たカリキュラム</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4</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福祉系の学習</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879425617"/>
                  </a:ext>
                </a:extLst>
              </a:tr>
              <a:tr h="253786">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英語に特化した内容</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4</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スポーツ系の学習</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147823076"/>
                  </a:ext>
                </a:extLst>
              </a:tr>
              <a:tr h="253786">
                <a:tc>
                  <a:txBody>
                    <a:bodyPr/>
                    <a:lstStyle/>
                    <a:p>
                      <a:pPr algn="l" fontAlgn="b"/>
                      <a:r>
                        <a:rPr lang="en" sz="1000" u="none" strike="noStrike" dirty="0">
                          <a:solidFill>
                            <a:schemeClr val="tx1"/>
                          </a:solidFill>
                          <a:effectLst/>
                          <a:latin typeface="Meiryo" panose="020B0604030504040204" pitchFamily="34" charset="-128"/>
                          <a:ea typeface="Meiryo" panose="020B0604030504040204" pitchFamily="34" charset="-128"/>
                        </a:rPr>
                        <a:t> ICT</a:t>
                      </a:r>
                      <a:r>
                        <a:rPr lang="ja-JP" altLang="en-US" sz="1000" u="none" strike="noStrike">
                          <a:solidFill>
                            <a:schemeClr val="tx1"/>
                          </a:solidFill>
                          <a:effectLst/>
                          <a:latin typeface="Meiryo" panose="020B0604030504040204" pitchFamily="34" charset="-128"/>
                          <a:ea typeface="Meiryo" panose="020B0604030504040204" pitchFamily="34" charset="-128"/>
                        </a:rPr>
                        <a:t>を活用した学習３</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3</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南三陸町の食材を調理</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938834196"/>
                  </a:ext>
                </a:extLst>
              </a:tr>
              <a:tr h="253786">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海外研修</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2</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勉強法を指導してくれる</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352354635"/>
                  </a:ext>
                </a:extLst>
              </a:tr>
              <a:tr h="253786">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公務員対策の授業</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まちづくり系の学習</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183417087"/>
                  </a:ext>
                </a:extLst>
              </a:tr>
            </a:tbl>
          </a:graphicData>
        </a:graphic>
      </p:graphicFrame>
      <p:graphicFrame>
        <p:nvGraphicFramePr>
          <p:cNvPr id="12" name="表 11">
            <a:extLst>
              <a:ext uri="{FF2B5EF4-FFF2-40B4-BE49-F238E27FC236}">
                <a16:creationId xmlns:a16="http://schemas.microsoft.com/office/drawing/2014/main" xmlns="" id="{7C418F66-4FB1-F540-A9F8-EBB98EE797D0}"/>
              </a:ext>
            </a:extLst>
          </p:cNvPr>
          <p:cNvGraphicFramePr>
            <a:graphicFrameLocks noGrp="1"/>
          </p:cNvGraphicFramePr>
          <p:nvPr>
            <p:extLst>
              <p:ext uri="{D42A27DB-BD31-4B8C-83A1-F6EECF244321}">
                <p14:modId xmlns:p14="http://schemas.microsoft.com/office/powerpoint/2010/main" val="697516613"/>
              </p:ext>
            </p:extLst>
          </p:nvPr>
        </p:nvGraphicFramePr>
        <p:xfrm>
          <a:off x="466106" y="3597070"/>
          <a:ext cx="4019795" cy="1534895"/>
        </p:xfrm>
        <a:graphic>
          <a:graphicData uri="http://schemas.openxmlformats.org/drawingml/2006/table">
            <a:tbl>
              <a:tblPr>
                <a:tableStyleId>{5C22544A-7EE6-4342-B048-85BDC9FD1C3A}</a:tableStyleId>
              </a:tblPr>
              <a:tblGrid>
                <a:gridCol w="1610671">
                  <a:extLst>
                    <a:ext uri="{9D8B030D-6E8A-4147-A177-3AD203B41FA5}">
                      <a16:colId xmlns:a16="http://schemas.microsoft.com/office/drawing/2014/main" xmlns="" val="4020464341"/>
                    </a:ext>
                  </a:extLst>
                </a:gridCol>
                <a:gridCol w="424076">
                  <a:extLst>
                    <a:ext uri="{9D8B030D-6E8A-4147-A177-3AD203B41FA5}">
                      <a16:colId xmlns:a16="http://schemas.microsoft.com/office/drawing/2014/main" xmlns="" val="4179170101"/>
                    </a:ext>
                  </a:extLst>
                </a:gridCol>
                <a:gridCol w="1563226">
                  <a:extLst>
                    <a:ext uri="{9D8B030D-6E8A-4147-A177-3AD203B41FA5}">
                      <a16:colId xmlns:a16="http://schemas.microsoft.com/office/drawing/2014/main" xmlns="" val="2762571984"/>
                    </a:ext>
                  </a:extLst>
                </a:gridCol>
                <a:gridCol w="421822">
                  <a:extLst>
                    <a:ext uri="{9D8B030D-6E8A-4147-A177-3AD203B41FA5}">
                      <a16:colId xmlns:a16="http://schemas.microsoft.com/office/drawing/2014/main" xmlns="" val="3780300576"/>
                    </a:ext>
                  </a:extLst>
                </a:gridCol>
              </a:tblGrid>
              <a:tr h="250535">
                <a:tc>
                  <a:txBody>
                    <a:bodyPr/>
                    <a:lstStyle/>
                    <a:p>
                      <a:pPr algn="ctr" fontAlgn="b"/>
                      <a:r>
                        <a:rPr lang="ja-JP" altLang="en-US" sz="1000" u="none" strike="noStrike" dirty="0">
                          <a:solidFill>
                            <a:schemeClr val="tx1"/>
                          </a:solidFill>
                          <a:effectLst/>
                          <a:latin typeface="Meiryo" panose="020B0604030504040204" pitchFamily="34" charset="-128"/>
                          <a:ea typeface="Meiryo" panose="020B0604030504040204" pitchFamily="34" charset="-128"/>
                        </a:rPr>
                        <a:t>記載内容</a:t>
                      </a:r>
                      <a:endParaRPr lang="ja-JP" altLang="en-US"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人数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記載内容</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人数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4046043205"/>
                  </a:ext>
                </a:extLst>
              </a:tr>
              <a:tr h="321090">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外国語系の学科</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7</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スポーツ系</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2</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773051493"/>
                  </a:ext>
                </a:extLst>
              </a:tr>
              <a:tr h="321090">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進学に特化した学科</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6</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プログラミング系</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2</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051710187"/>
                  </a:ext>
                </a:extLst>
              </a:tr>
              <a:tr h="321090">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福祉系</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4</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工業系</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791476514"/>
                  </a:ext>
                </a:extLst>
              </a:tr>
              <a:tr h="321090">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調理系</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3</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農業系</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283210264"/>
                  </a:ext>
                </a:extLst>
              </a:tr>
            </a:tbl>
          </a:graphicData>
        </a:graphic>
      </p:graphicFrame>
      <p:graphicFrame>
        <p:nvGraphicFramePr>
          <p:cNvPr id="13" name="表 12">
            <a:extLst>
              <a:ext uri="{FF2B5EF4-FFF2-40B4-BE49-F238E27FC236}">
                <a16:creationId xmlns:a16="http://schemas.microsoft.com/office/drawing/2014/main" xmlns="" id="{E791793A-9EC4-3A49-A690-DB7B54B3182B}"/>
              </a:ext>
            </a:extLst>
          </p:cNvPr>
          <p:cNvGraphicFramePr>
            <a:graphicFrameLocks noGrp="1"/>
          </p:cNvGraphicFramePr>
          <p:nvPr>
            <p:extLst>
              <p:ext uri="{D42A27DB-BD31-4B8C-83A1-F6EECF244321}">
                <p14:modId xmlns:p14="http://schemas.microsoft.com/office/powerpoint/2010/main" val="2132241674"/>
              </p:ext>
            </p:extLst>
          </p:nvPr>
        </p:nvGraphicFramePr>
        <p:xfrm>
          <a:off x="4658096" y="3597070"/>
          <a:ext cx="4019796" cy="1534895"/>
        </p:xfrm>
        <a:graphic>
          <a:graphicData uri="http://schemas.openxmlformats.org/drawingml/2006/table">
            <a:tbl>
              <a:tblPr>
                <a:tableStyleId>{5C22544A-7EE6-4342-B048-85BDC9FD1C3A}</a:tableStyleId>
              </a:tblPr>
              <a:tblGrid>
                <a:gridCol w="1565145">
                  <a:extLst>
                    <a:ext uri="{9D8B030D-6E8A-4147-A177-3AD203B41FA5}">
                      <a16:colId xmlns:a16="http://schemas.microsoft.com/office/drawing/2014/main" xmlns="" val="665745496"/>
                    </a:ext>
                  </a:extLst>
                </a:gridCol>
                <a:gridCol w="425811">
                  <a:extLst>
                    <a:ext uri="{9D8B030D-6E8A-4147-A177-3AD203B41FA5}">
                      <a16:colId xmlns:a16="http://schemas.microsoft.com/office/drawing/2014/main" xmlns="" val="739418102"/>
                    </a:ext>
                  </a:extLst>
                </a:gridCol>
                <a:gridCol w="1604248">
                  <a:extLst>
                    <a:ext uri="{9D8B030D-6E8A-4147-A177-3AD203B41FA5}">
                      <a16:colId xmlns:a16="http://schemas.microsoft.com/office/drawing/2014/main" xmlns="" val="1414976875"/>
                    </a:ext>
                  </a:extLst>
                </a:gridCol>
                <a:gridCol w="424592">
                  <a:extLst>
                    <a:ext uri="{9D8B030D-6E8A-4147-A177-3AD203B41FA5}">
                      <a16:colId xmlns:a16="http://schemas.microsoft.com/office/drawing/2014/main" xmlns="" val="3807474599"/>
                    </a:ext>
                  </a:extLst>
                </a:gridCol>
              </a:tblGrid>
              <a:tr h="246259">
                <a:tc>
                  <a:txBody>
                    <a:bodyPr/>
                    <a:lstStyle/>
                    <a:p>
                      <a:pPr algn="ctr" fontAlgn="b"/>
                      <a:r>
                        <a:rPr lang="ja-JP" altLang="en-US" sz="1000" u="none" strike="noStrike">
                          <a:effectLst/>
                          <a:latin typeface="Meiryo" panose="020B0604030504040204" pitchFamily="34" charset="-128"/>
                          <a:ea typeface="Meiryo" panose="020B0604030504040204" pitchFamily="34" charset="-128"/>
                        </a:rPr>
                        <a:t>記載内容</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人数</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記載内容</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人数</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3934301738"/>
                  </a:ext>
                </a:extLst>
              </a:tr>
              <a:tr h="277071">
                <a:tc>
                  <a:txBody>
                    <a:bodyPr/>
                    <a:lstStyle/>
                    <a:p>
                      <a:pPr algn="l" fontAlgn="b"/>
                      <a:r>
                        <a:rPr lang="ja-JP" altLang="en-US" sz="1000" u="none" strike="noStrike">
                          <a:effectLst/>
                          <a:latin typeface="Meiryo" panose="020B0604030504040204" pitchFamily="34" charset="-128"/>
                          <a:ea typeface="Meiryo" panose="020B0604030504040204" pitchFamily="34" charset="-128"/>
                        </a:rPr>
                        <a:t> 活気のある学校</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38</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新しいことにチャレンジ</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5</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14859732"/>
                  </a:ext>
                </a:extLst>
              </a:tr>
              <a:tr h="246259">
                <a:tc>
                  <a:txBody>
                    <a:bodyPr/>
                    <a:lstStyle/>
                    <a:p>
                      <a:pPr algn="l" fontAlgn="b"/>
                      <a:r>
                        <a:rPr lang="ja-JP" altLang="en-US" sz="1000" u="none" strike="noStrike">
                          <a:effectLst/>
                          <a:latin typeface="Meiryo" panose="020B0604030504040204" pitchFamily="34" charset="-128"/>
                          <a:ea typeface="Meiryo" panose="020B0604030504040204" pitchFamily="34" charset="-128"/>
                        </a:rPr>
                        <a:t> 生徒の人が増える</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17</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進学に力をいれる</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3</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607983793"/>
                  </a:ext>
                </a:extLst>
              </a:tr>
              <a:tr h="257755">
                <a:tc>
                  <a:txBody>
                    <a:bodyPr/>
                    <a:lstStyle/>
                    <a:p>
                      <a:pPr algn="l" fontAlgn="b"/>
                      <a:r>
                        <a:rPr lang="ja-JP" altLang="en-US" sz="1000" u="none" strike="noStrike">
                          <a:effectLst/>
                          <a:latin typeface="Meiryo" panose="020B0604030504040204" pitchFamily="34" charset="-128"/>
                          <a:ea typeface="Meiryo" panose="020B0604030504040204" pitchFamily="34" charset="-128"/>
                        </a:rPr>
                        <a:t> 施設整備</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10</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他地域から生徒が集まる</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2</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999832745"/>
                  </a:ext>
                </a:extLst>
              </a:tr>
              <a:tr h="246259">
                <a:tc>
                  <a:txBody>
                    <a:bodyPr/>
                    <a:lstStyle/>
                    <a:p>
                      <a:pPr algn="l" fontAlgn="b"/>
                      <a:r>
                        <a:rPr lang="ja-JP" altLang="en-US" sz="1000" u="none" strike="noStrike">
                          <a:effectLst/>
                          <a:latin typeface="Meiryo" panose="020B0604030504040204" pitchFamily="34" charset="-128"/>
                          <a:ea typeface="Meiryo" panose="020B0604030504040204" pitchFamily="34" charset="-128"/>
                        </a:rPr>
                        <a:t> 部活動が活躍する</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7</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国際的な学校</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1</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95466025"/>
                  </a:ext>
                </a:extLst>
              </a:tr>
              <a:tr h="261292">
                <a:tc>
                  <a:txBody>
                    <a:bodyPr/>
                    <a:lstStyle/>
                    <a:p>
                      <a:pPr algn="l" fontAlgn="b"/>
                      <a:r>
                        <a:rPr lang="ja-JP" altLang="en-US" sz="1000" u="none" strike="noStrike">
                          <a:effectLst/>
                          <a:latin typeface="Meiryo" panose="020B0604030504040204" pitchFamily="34" charset="-128"/>
                          <a:ea typeface="Meiryo" panose="020B0604030504040204" pitchFamily="34" charset="-128"/>
                        </a:rPr>
                        <a:t> 学校行事に活気</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5</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a:t>
                      </a:r>
                      <a:r>
                        <a:rPr lang="ja-JP" altLang="en-US" sz="900" u="none" strike="noStrike">
                          <a:effectLst/>
                          <a:latin typeface="Meiryo" panose="020B0604030504040204" pitchFamily="34" charset="-128"/>
                          <a:ea typeface="Meiryo" panose="020B0604030504040204" pitchFamily="34" charset="-128"/>
                        </a:rPr>
                        <a:t>部活動の強制入部をやめる</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1</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833406028"/>
                  </a:ext>
                </a:extLst>
              </a:tr>
            </a:tbl>
          </a:graphicData>
        </a:graphic>
      </p:graphicFrame>
      <p:sp>
        <p:nvSpPr>
          <p:cNvPr id="14" name="スライド番号プレースホルダー 13">
            <a:extLst>
              <a:ext uri="{FF2B5EF4-FFF2-40B4-BE49-F238E27FC236}">
                <a16:creationId xmlns:a16="http://schemas.microsoft.com/office/drawing/2014/main" xmlns="" id="{BD86A7EE-1954-414A-AADF-5DB9BA3D7FD8}"/>
              </a:ext>
            </a:extLst>
          </p:cNvPr>
          <p:cNvSpPr>
            <a:spLocks noGrp="1"/>
          </p:cNvSpPr>
          <p:nvPr>
            <p:ph type="sldNum" sz="quarter" idx="12"/>
          </p:nvPr>
        </p:nvSpPr>
        <p:spPr/>
        <p:txBody>
          <a:bodyPr/>
          <a:lstStyle/>
          <a:p>
            <a:fld id="{59E6D631-F4BF-E94A-A9EF-C02751B2E645}" type="slidenum">
              <a:rPr kumimoji="1" lang="ja-JP" altLang="en-US" smtClean="0"/>
              <a:t>4</a:t>
            </a:fld>
            <a:endParaRPr kumimoji="1" lang="ja-JP" altLang="en-US"/>
          </a:p>
        </p:txBody>
      </p:sp>
      <p:sp>
        <p:nvSpPr>
          <p:cNvPr id="2" name="テキスト ボックス 1"/>
          <p:cNvSpPr txBox="1"/>
          <p:nvPr/>
        </p:nvSpPr>
        <p:spPr>
          <a:xfrm>
            <a:off x="552200" y="5475932"/>
            <a:ext cx="8211787" cy="1384995"/>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・南三陸町の魅力・強みについては、大多数の生徒が南三陸町の自然を魅力・強みと感じている。</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・希望するカリキュラム・学習内容については「受験」「検定試験」「英語」に特化したカリキュラム。ＩＣＴを活　　</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err="1" smtClean="0">
                <a:latin typeface="メイリオ" panose="020B0604030504040204" pitchFamily="50" charset="-128"/>
                <a:ea typeface="メイリオ" panose="020B0604030504040204" pitchFamily="50" charset="-128"/>
                <a:cs typeface="メイリオ" panose="020B0604030504040204" pitchFamily="50" charset="-128"/>
              </a:rPr>
              <a:t>用した</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学習を希望する生徒が複数名いる。</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・学科、コースについては「外国語系の学科」「進学に特化した学科」と質問１２に関連した学科、コースを</a:t>
            </a:r>
            <a:r>
              <a:rPr kumimoji="1" lang="ja-JP" altLang="en-US" sz="1200" dirty="0" err="1" smtClean="0">
                <a:latin typeface="メイリオ" panose="020B0604030504040204" pitchFamily="50" charset="-128"/>
                <a:ea typeface="メイリオ" panose="020B0604030504040204" pitchFamily="50" charset="-128"/>
                <a:cs typeface="メイリオ" panose="020B0604030504040204" pitchFamily="50" charset="-128"/>
              </a:rPr>
              <a:t>希望す</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err="1" smtClean="0">
                <a:latin typeface="メイリオ" panose="020B0604030504040204" pitchFamily="50" charset="-128"/>
                <a:ea typeface="メイリオ" panose="020B0604030504040204" pitchFamily="50" charset="-128"/>
                <a:cs typeface="メイリオ" panose="020B0604030504040204" pitchFamily="50" charset="-128"/>
              </a:rPr>
              <a:t>る</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生徒が多い。</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・どんな学校になったら</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嬉</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しいかについては生徒数が増えることで、活気のある学校になることを望んでいる</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生徒</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が</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大多数。</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9372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xmlns="" id="{AF682295-213F-164C-8A06-10E9B863D014}"/>
              </a:ext>
            </a:extLst>
          </p:cNvPr>
          <p:cNvSpPr>
            <a:spLocks noGrp="1"/>
          </p:cNvSpPr>
          <p:nvPr>
            <p:ph type="sldNum" sz="quarter" idx="12"/>
          </p:nvPr>
        </p:nvSpPr>
        <p:spPr/>
        <p:txBody>
          <a:bodyPr/>
          <a:lstStyle/>
          <a:p>
            <a:fld id="{59E6D631-F4BF-E94A-A9EF-C02751B2E645}" type="slidenum">
              <a:rPr kumimoji="1" lang="ja-JP" altLang="en-US" smtClean="0"/>
              <a:t>5</a:t>
            </a:fld>
            <a:endParaRPr kumimoji="1" lang="ja-JP" altLang="en-US"/>
          </a:p>
        </p:txBody>
      </p:sp>
      <p:sp>
        <p:nvSpPr>
          <p:cNvPr id="5" name="テキスト ボックス 4">
            <a:extLst>
              <a:ext uri="{FF2B5EF4-FFF2-40B4-BE49-F238E27FC236}">
                <a16:creationId xmlns:a16="http://schemas.microsoft.com/office/drawing/2014/main" xmlns="" id="{3C190008-A4B2-274A-8F3E-61AB2DB73BCE}"/>
              </a:ext>
            </a:extLst>
          </p:cNvPr>
          <p:cNvSpPr txBox="1"/>
          <p:nvPr/>
        </p:nvSpPr>
        <p:spPr>
          <a:xfrm>
            <a:off x="0" y="201881"/>
            <a:ext cx="9144000" cy="461665"/>
          </a:xfrm>
          <a:prstGeom prst="rect">
            <a:avLst/>
          </a:prstGeom>
          <a:noFill/>
        </p:spPr>
        <p:txBody>
          <a:bodyPr wrap="square" rtlCol="0">
            <a:spAutoFit/>
          </a:bodyPr>
          <a:lstStyle/>
          <a:p>
            <a:r>
              <a:rPr kumimoji="1" lang="en-US" altLang="ja-JP" sz="2400" b="1" dirty="0">
                <a:latin typeface="Meiryo" panose="020B0604030504040204" pitchFamily="34" charset="-128"/>
                <a:ea typeface="Meiryo" panose="020B0604030504040204" pitchFamily="34" charset="-128"/>
              </a:rPr>
              <a:t>    </a:t>
            </a:r>
            <a:r>
              <a:rPr kumimoji="1" lang="ja-JP" altLang="en-US" sz="2400" b="1">
                <a:latin typeface="Meiryo" panose="020B0604030504040204" pitchFamily="34" charset="-128"/>
                <a:ea typeface="Meiryo" panose="020B0604030504040204" pitchFamily="34" charset="-128"/>
              </a:rPr>
              <a:t>保護者アンケート調査結果</a:t>
            </a:r>
            <a:r>
              <a:rPr kumimoji="1" lang="en-US" altLang="ja-JP" sz="2400" b="1" dirty="0">
                <a:latin typeface="Meiryo" panose="020B0604030504040204" pitchFamily="34" charset="-128"/>
                <a:ea typeface="Meiryo" panose="020B0604030504040204" pitchFamily="34" charset="-128"/>
              </a:rPr>
              <a:t> No.1</a:t>
            </a:r>
            <a:endParaRPr kumimoji="1" lang="ja-JP" altLang="en-US" sz="2400" b="1">
              <a:latin typeface="Meiryo" panose="020B0604030504040204" pitchFamily="34" charset="-128"/>
              <a:ea typeface="Meiryo" panose="020B0604030504040204" pitchFamily="34" charset="-128"/>
            </a:endParaRPr>
          </a:p>
        </p:txBody>
      </p:sp>
      <p:sp>
        <p:nvSpPr>
          <p:cNvPr id="6" name="テキスト ボックス 5">
            <a:extLst>
              <a:ext uri="{FF2B5EF4-FFF2-40B4-BE49-F238E27FC236}">
                <a16:creationId xmlns:a16="http://schemas.microsoft.com/office/drawing/2014/main" xmlns="" id="{AF03FDB9-2349-014D-9604-9F10069AA398}"/>
              </a:ext>
            </a:extLst>
          </p:cNvPr>
          <p:cNvSpPr txBox="1"/>
          <p:nvPr/>
        </p:nvSpPr>
        <p:spPr>
          <a:xfrm>
            <a:off x="466106" y="810287"/>
            <a:ext cx="821178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志津川高校に入学した理由を教えてください。（２つまで）</a:t>
            </a:r>
          </a:p>
        </p:txBody>
      </p:sp>
      <p:sp>
        <p:nvSpPr>
          <p:cNvPr id="7" name="テキスト ボックス 6">
            <a:extLst>
              <a:ext uri="{FF2B5EF4-FFF2-40B4-BE49-F238E27FC236}">
                <a16:creationId xmlns:a16="http://schemas.microsoft.com/office/drawing/2014/main" xmlns="" id="{43B84FAA-D2D5-1942-89B3-47491AF54B89}"/>
              </a:ext>
            </a:extLst>
          </p:cNvPr>
          <p:cNvSpPr txBox="1"/>
          <p:nvPr/>
        </p:nvSpPr>
        <p:spPr>
          <a:xfrm>
            <a:off x="466106" y="3205156"/>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1  </a:t>
            </a:r>
            <a:r>
              <a:rPr kumimoji="1" lang="ja-JP" altLang="en-US" sz="1200" b="1">
                <a:latin typeface="Meiryo" panose="020B0604030504040204" pitchFamily="34" charset="-128"/>
                <a:ea typeface="Meiryo" panose="020B0604030504040204" pitchFamily="34" charset="-128"/>
              </a:rPr>
              <a:t>お子様の今の学校生活について（部活動以外）</a:t>
            </a:r>
          </a:p>
        </p:txBody>
      </p:sp>
      <p:sp>
        <p:nvSpPr>
          <p:cNvPr id="8" name="テキスト ボックス 7">
            <a:extLst>
              <a:ext uri="{FF2B5EF4-FFF2-40B4-BE49-F238E27FC236}">
                <a16:creationId xmlns:a16="http://schemas.microsoft.com/office/drawing/2014/main" xmlns="" id="{A911997B-8833-2E48-AE2C-537EE6B4B1B0}"/>
              </a:ext>
            </a:extLst>
          </p:cNvPr>
          <p:cNvSpPr txBox="1"/>
          <p:nvPr/>
        </p:nvSpPr>
        <p:spPr>
          <a:xfrm>
            <a:off x="4658096" y="3205155"/>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2  </a:t>
            </a:r>
            <a:r>
              <a:rPr kumimoji="1" lang="ja-JP" altLang="en-US" sz="1200" b="1">
                <a:latin typeface="Meiryo" panose="020B0604030504040204" pitchFamily="34" charset="-128"/>
                <a:ea typeface="Meiryo" panose="020B0604030504040204" pitchFamily="34" charset="-128"/>
              </a:rPr>
              <a:t>お子さまの高校卒業後の進路希望について</a:t>
            </a:r>
          </a:p>
        </p:txBody>
      </p:sp>
      <p:sp>
        <p:nvSpPr>
          <p:cNvPr id="9" name="正方形/長方形 8">
            <a:extLst>
              <a:ext uri="{FF2B5EF4-FFF2-40B4-BE49-F238E27FC236}">
                <a16:creationId xmlns:a16="http://schemas.microsoft.com/office/drawing/2014/main" xmlns="" id="{275C72C3-38D6-3146-8BAE-F4BACD342767}"/>
              </a:ext>
            </a:extLst>
          </p:cNvPr>
          <p:cNvSpPr/>
          <p:nvPr/>
        </p:nvSpPr>
        <p:spPr>
          <a:xfrm>
            <a:off x="466106" y="5603176"/>
            <a:ext cx="8096003" cy="10806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0" name="グラフ 9">
            <a:extLst>
              <a:ext uri="{FF2B5EF4-FFF2-40B4-BE49-F238E27FC236}">
                <a16:creationId xmlns:a16="http://schemas.microsoft.com/office/drawing/2014/main" xmlns="" id="{6B43B2BC-649C-7749-BD75-99959B60F82A}"/>
              </a:ext>
            </a:extLst>
          </p:cNvPr>
          <p:cNvGraphicFramePr>
            <a:graphicFrameLocks/>
          </p:cNvGraphicFramePr>
          <p:nvPr>
            <p:extLst>
              <p:ext uri="{D42A27DB-BD31-4B8C-83A1-F6EECF244321}">
                <p14:modId xmlns:p14="http://schemas.microsoft.com/office/powerpoint/2010/main" val="1547898905"/>
              </p:ext>
            </p:extLst>
          </p:nvPr>
        </p:nvGraphicFramePr>
        <p:xfrm>
          <a:off x="466105" y="1087286"/>
          <a:ext cx="8211787" cy="208649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グラフ 10">
            <a:extLst>
              <a:ext uri="{FF2B5EF4-FFF2-40B4-BE49-F238E27FC236}">
                <a16:creationId xmlns:a16="http://schemas.microsoft.com/office/drawing/2014/main" xmlns="" id="{7EB30369-5AF7-4443-9668-AB1C9764CBCB}"/>
              </a:ext>
            </a:extLst>
          </p:cNvPr>
          <p:cNvGraphicFramePr>
            <a:graphicFrameLocks/>
          </p:cNvGraphicFramePr>
          <p:nvPr>
            <p:extLst>
              <p:ext uri="{D42A27DB-BD31-4B8C-83A1-F6EECF244321}">
                <p14:modId xmlns:p14="http://schemas.microsoft.com/office/powerpoint/2010/main" val="2014106491"/>
              </p:ext>
            </p:extLst>
          </p:nvPr>
        </p:nvGraphicFramePr>
        <p:xfrm>
          <a:off x="466105" y="3450777"/>
          <a:ext cx="4019797" cy="23199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グラフ 11">
            <a:extLst>
              <a:ext uri="{FF2B5EF4-FFF2-40B4-BE49-F238E27FC236}">
                <a16:creationId xmlns:a16="http://schemas.microsoft.com/office/drawing/2014/main" xmlns="" id="{AD7C9BCF-0CF7-3743-AA5D-F8C141CD47F0}"/>
              </a:ext>
            </a:extLst>
          </p:cNvPr>
          <p:cNvGraphicFramePr>
            <a:graphicFrameLocks/>
          </p:cNvGraphicFramePr>
          <p:nvPr>
            <p:extLst>
              <p:ext uri="{D42A27DB-BD31-4B8C-83A1-F6EECF244321}">
                <p14:modId xmlns:p14="http://schemas.microsoft.com/office/powerpoint/2010/main" val="40646550"/>
              </p:ext>
            </p:extLst>
          </p:nvPr>
        </p:nvGraphicFramePr>
        <p:xfrm>
          <a:off x="4658095" y="3483316"/>
          <a:ext cx="4019797" cy="2121022"/>
        </p:xfrm>
        <a:graphic>
          <a:graphicData uri="http://schemas.openxmlformats.org/drawingml/2006/chart">
            <c:chart xmlns:c="http://schemas.openxmlformats.org/drawingml/2006/chart" xmlns:r="http://schemas.openxmlformats.org/officeDocument/2006/relationships" r:id="rId4"/>
          </a:graphicData>
        </a:graphic>
      </p:graphicFrame>
      <p:sp>
        <p:nvSpPr>
          <p:cNvPr id="2" name="テキスト ボックス 1"/>
          <p:cNvSpPr txBox="1"/>
          <p:nvPr/>
        </p:nvSpPr>
        <p:spPr>
          <a:xfrm>
            <a:off x="466106" y="5673273"/>
            <a:ext cx="8096003" cy="646331"/>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・入学理由は全学年とも①自宅が近いため、②本人希望。</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・学校生活については生徒と同様にほとんどが満足しているという結果。</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・進路希望については学年が進むにつれ４年生大学が増加。</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186694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xmlns="" id="{4D7333F4-F757-A64B-83AB-D4F7E896EDEC}"/>
              </a:ext>
            </a:extLst>
          </p:cNvPr>
          <p:cNvSpPr txBox="1"/>
          <p:nvPr/>
        </p:nvSpPr>
        <p:spPr>
          <a:xfrm>
            <a:off x="0" y="201881"/>
            <a:ext cx="9144000" cy="461665"/>
          </a:xfrm>
          <a:prstGeom prst="rect">
            <a:avLst/>
          </a:prstGeom>
          <a:noFill/>
        </p:spPr>
        <p:txBody>
          <a:bodyPr wrap="square" rtlCol="0">
            <a:spAutoFit/>
          </a:bodyPr>
          <a:lstStyle/>
          <a:p>
            <a:r>
              <a:rPr kumimoji="1" lang="en-US" altLang="ja-JP" sz="2400" b="1" dirty="0">
                <a:latin typeface="Meiryo" panose="020B0604030504040204" pitchFamily="34" charset="-128"/>
                <a:ea typeface="Meiryo" panose="020B0604030504040204" pitchFamily="34" charset="-128"/>
              </a:rPr>
              <a:t>    </a:t>
            </a:r>
            <a:r>
              <a:rPr kumimoji="1" lang="ja-JP" altLang="en-US" sz="2400" b="1">
                <a:latin typeface="Meiryo" panose="020B0604030504040204" pitchFamily="34" charset="-128"/>
                <a:ea typeface="Meiryo" panose="020B0604030504040204" pitchFamily="34" charset="-128"/>
              </a:rPr>
              <a:t>保護者アンケート調査結果</a:t>
            </a:r>
            <a:r>
              <a:rPr kumimoji="1" lang="en-US" altLang="ja-JP" sz="2400" b="1" dirty="0">
                <a:latin typeface="Meiryo" panose="020B0604030504040204" pitchFamily="34" charset="-128"/>
                <a:ea typeface="Meiryo" panose="020B0604030504040204" pitchFamily="34" charset="-128"/>
              </a:rPr>
              <a:t> No.2</a:t>
            </a:r>
            <a:endParaRPr kumimoji="1" lang="ja-JP" altLang="en-US" sz="2400" b="1">
              <a:latin typeface="Meiryo" panose="020B0604030504040204" pitchFamily="34" charset="-128"/>
              <a:ea typeface="Meiryo" panose="020B0604030504040204" pitchFamily="34" charset="-128"/>
            </a:endParaRPr>
          </a:p>
        </p:txBody>
      </p:sp>
      <p:sp>
        <p:nvSpPr>
          <p:cNvPr id="20" name="テキスト ボックス 19">
            <a:extLst>
              <a:ext uri="{FF2B5EF4-FFF2-40B4-BE49-F238E27FC236}">
                <a16:creationId xmlns:a16="http://schemas.microsoft.com/office/drawing/2014/main" xmlns="" id="{1DBFC149-1FA9-AC43-B715-461C3AC44087}"/>
              </a:ext>
            </a:extLst>
          </p:cNvPr>
          <p:cNvSpPr txBox="1"/>
          <p:nvPr/>
        </p:nvSpPr>
        <p:spPr>
          <a:xfrm>
            <a:off x="466107" y="3323981"/>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5  </a:t>
            </a:r>
            <a:r>
              <a:rPr kumimoji="1" lang="ja-JP" altLang="en-US" sz="1200" b="1">
                <a:latin typeface="Meiryo" panose="020B0604030504040204" pitchFamily="34" charset="-128"/>
                <a:ea typeface="Meiryo" panose="020B0604030504040204" pitchFamily="34" charset="-128"/>
              </a:rPr>
              <a:t>志翔学舎についての意見や要望</a:t>
            </a:r>
          </a:p>
        </p:txBody>
      </p:sp>
      <p:sp>
        <p:nvSpPr>
          <p:cNvPr id="21" name="テキスト ボックス 20">
            <a:extLst>
              <a:ext uri="{FF2B5EF4-FFF2-40B4-BE49-F238E27FC236}">
                <a16:creationId xmlns:a16="http://schemas.microsoft.com/office/drawing/2014/main" xmlns="" id="{CAC16DA1-44A8-9043-B271-649B8D786E5D}"/>
              </a:ext>
            </a:extLst>
          </p:cNvPr>
          <p:cNvSpPr txBox="1"/>
          <p:nvPr/>
        </p:nvSpPr>
        <p:spPr>
          <a:xfrm>
            <a:off x="4658095" y="3177588"/>
            <a:ext cx="4019797" cy="430887"/>
          </a:xfrm>
          <a:prstGeom prst="rect">
            <a:avLst/>
          </a:prstGeom>
          <a:solidFill>
            <a:schemeClr val="bg1">
              <a:lumMod val="95000"/>
            </a:schemeClr>
          </a:solidFill>
        </p:spPr>
        <p:txBody>
          <a:bodyPr wrap="square" rtlCol="0">
            <a:spAutoFit/>
          </a:bodyPr>
          <a:lstStyle/>
          <a:p>
            <a:pPr algn="ctr"/>
            <a:r>
              <a:rPr kumimoji="1" lang="ja-JP" altLang="en-US" sz="1050" b="1">
                <a:latin typeface="Meiryo" panose="020B0604030504040204" pitchFamily="34" charset="-128"/>
                <a:ea typeface="Meiryo" panose="020B0604030504040204" pitchFamily="34" charset="-128"/>
              </a:rPr>
              <a:t>質問</a:t>
            </a:r>
            <a:r>
              <a:rPr kumimoji="1" lang="en-US" altLang="ja-JP" sz="1050" b="1" dirty="0">
                <a:latin typeface="Meiryo" panose="020B0604030504040204" pitchFamily="34" charset="-128"/>
                <a:ea typeface="Meiryo" panose="020B0604030504040204" pitchFamily="34" charset="-128"/>
              </a:rPr>
              <a:t>6</a:t>
            </a:r>
            <a:r>
              <a:rPr kumimoji="1" lang="ja-JP" altLang="en-US" sz="1050" b="1">
                <a:latin typeface="Meiryo" panose="020B0604030504040204" pitchFamily="34" charset="-128"/>
                <a:ea typeface="Meiryo" panose="020B0604030504040204" pitchFamily="34" charset="-128"/>
              </a:rPr>
              <a:t>  県外や全国から生徒が入学してくるように</a:t>
            </a:r>
            <a:endParaRPr kumimoji="1" lang="en-US" altLang="ja-JP" sz="1050" b="1" dirty="0">
              <a:latin typeface="Meiryo" panose="020B0604030504040204" pitchFamily="34" charset="-128"/>
              <a:ea typeface="Meiryo" panose="020B0604030504040204" pitchFamily="34" charset="-128"/>
            </a:endParaRPr>
          </a:p>
          <a:p>
            <a:pPr algn="ctr"/>
            <a:r>
              <a:rPr kumimoji="1" lang="ja-JP" altLang="en-US" sz="1050" b="1">
                <a:latin typeface="Meiryo" panose="020B0604030504040204" pitchFamily="34" charset="-128"/>
                <a:ea typeface="Meiryo" panose="020B0604030504040204" pitchFamily="34" charset="-128"/>
              </a:rPr>
              <a:t>なった場合、どのように思いますか</a:t>
            </a:r>
          </a:p>
        </p:txBody>
      </p:sp>
      <p:sp>
        <p:nvSpPr>
          <p:cNvPr id="22" name="テキスト ボックス 21">
            <a:extLst>
              <a:ext uri="{FF2B5EF4-FFF2-40B4-BE49-F238E27FC236}">
                <a16:creationId xmlns:a16="http://schemas.microsoft.com/office/drawing/2014/main" xmlns="" id="{9613AE5F-1BD5-C246-897D-2ECF35A537C9}"/>
              </a:ext>
            </a:extLst>
          </p:cNvPr>
          <p:cNvSpPr txBox="1"/>
          <p:nvPr/>
        </p:nvSpPr>
        <p:spPr>
          <a:xfrm>
            <a:off x="466107" y="810288"/>
            <a:ext cx="4019797" cy="261610"/>
          </a:xfrm>
          <a:prstGeom prst="rect">
            <a:avLst/>
          </a:prstGeom>
          <a:solidFill>
            <a:schemeClr val="bg1">
              <a:lumMod val="95000"/>
            </a:schemeClr>
          </a:solidFill>
        </p:spPr>
        <p:txBody>
          <a:bodyPr wrap="square" rtlCol="0">
            <a:spAutoFit/>
          </a:bodyPr>
          <a:lstStyle/>
          <a:p>
            <a:pPr algn="ctr"/>
            <a:r>
              <a:rPr kumimoji="1" lang="ja-JP" altLang="en-US" sz="1100" b="1">
                <a:latin typeface="Meiryo" panose="020B0604030504040204" pitchFamily="34" charset="-128"/>
                <a:ea typeface="Meiryo" panose="020B0604030504040204" pitchFamily="34" charset="-128"/>
              </a:rPr>
              <a:t>質問</a:t>
            </a:r>
            <a:r>
              <a:rPr kumimoji="1" lang="en-US" altLang="ja-JP" sz="1100" b="1" dirty="0">
                <a:latin typeface="Meiryo" panose="020B0604030504040204" pitchFamily="34" charset="-128"/>
                <a:ea typeface="Meiryo" panose="020B0604030504040204" pitchFamily="34" charset="-128"/>
              </a:rPr>
              <a:t>3  </a:t>
            </a:r>
            <a:r>
              <a:rPr kumimoji="1" lang="ja-JP" altLang="en-US" sz="1100" b="1">
                <a:latin typeface="Meiryo" panose="020B0604030504040204" pitchFamily="34" charset="-128"/>
                <a:ea typeface="Meiryo" panose="020B0604030504040204" pitchFamily="34" charset="-128"/>
              </a:rPr>
              <a:t>お子さまの通学について（通学時間・通学方法）</a:t>
            </a:r>
          </a:p>
        </p:txBody>
      </p:sp>
      <p:sp>
        <p:nvSpPr>
          <p:cNvPr id="23" name="テキスト ボックス 22">
            <a:extLst>
              <a:ext uri="{FF2B5EF4-FFF2-40B4-BE49-F238E27FC236}">
                <a16:creationId xmlns:a16="http://schemas.microsoft.com/office/drawing/2014/main" xmlns="" id="{6053C16E-CAA3-2E48-980E-6168F882C83B}"/>
              </a:ext>
            </a:extLst>
          </p:cNvPr>
          <p:cNvSpPr txBox="1"/>
          <p:nvPr/>
        </p:nvSpPr>
        <p:spPr>
          <a:xfrm>
            <a:off x="4658097" y="810287"/>
            <a:ext cx="4019797" cy="276999"/>
          </a:xfrm>
          <a:prstGeom prst="rect">
            <a:avLst/>
          </a:prstGeom>
          <a:solidFill>
            <a:schemeClr val="bg1">
              <a:lumMod val="95000"/>
            </a:schemeClr>
          </a:solidFill>
        </p:spPr>
        <p:txBody>
          <a:bodyPr wrap="square" rtlCol="0">
            <a:spAutoFit/>
          </a:bodyPr>
          <a:lstStyle/>
          <a:p>
            <a:pPr algn="ctr"/>
            <a:r>
              <a:rPr kumimoji="1" lang="ja-JP" altLang="en-US" sz="1200" b="1">
                <a:latin typeface="Meiryo" panose="020B0604030504040204" pitchFamily="34" charset="-128"/>
                <a:ea typeface="Meiryo" panose="020B0604030504040204" pitchFamily="34" charset="-128"/>
              </a:rPr>
              <a:t>質問</a:t>
            </a:r>
            <a:r>
              <a:rPr kumimoji="1" lang="en-US" altLang="ja-JP" sz="1200" b="1" dirty="0">
                <a:latin typeface="Meiryo" panose="020B0604030504040204" pitchFamily="34" charset="-128"/>
                <a:ea typeface="Meiryo" panose="020B0604030504040204" pitchFamily="34" charset="-128"/>
              </a:rPr>
              <a:t>4  </a:t>
            </a:r>
            <a:r>
              <a:rPr kumimoji="1" lang="ja-JP" altLang="en-US" sz="1200" b="1">
                <a:latin typeface="Meiryo" panose="020B0604030504040204" pitchFamily="34" charset="-128"/>
                <a:ea typeface="Meiryo" panose="020B0604030504040204" pitchFamily="34" charset="-128"/>
              </a:rPr>
              <a:t>お子さまの部活動について</a:t>
            </a:r>
          </a:p>
        </p:txBody>
      </p:sp>
      <p:sp>
        <p:nvSpPr>
          <p:cNvPr id="34" name="正方形/長方形 33">
            <a:extLst>
              <a:ext uri="{FF2B5EF4-FFF2-40B4-BE49-F238E27FC236}">
                <a16:creationId xmlns:a16="http://schemas.microsoft.com/office/drawing/2014/main" xmlns="" id="{1A6B1A3E-CE11-F24A-9FDF-072F6B5B71B3}"/>
              </a:ext>
            </a:extLst>
          </p:cNvPr>
          <p:cNvSpPr/>
          <p:nvPr/>
        </p:nvSpPr>
        <p:spPr>
          <a:xfrm>
            <a:off x="466106" y="5721189"/>
            <a:ext cx="8211785" cy="9626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 name="テキスト ボックス 34">
            <a:extLst>
              <a:ext uri="{FF2B5EF4-FFF2-40B4-BE49-F238E27FC236}">
                <a16:creationId xmlns:a16="http://schemas.microsoft.com/office/drawing/2014/main" xmlns="" id="{A39E8345-553D-CA4A-958C-E6F3EB59313C}"/>
              </a:ext>
            </a:extLst>
          </p:cNvPr>
          <p:cNvSpPr txBox="1"/>
          <p:nvPr/>
        </p:nvSpPr>
        <p:spPr>
          <a:xfrm>
            <a:off x="7805182" y="552263"/>
            <a:ext cx="1031051" cy="261610"/>
          </a:xfrm>
          <a:prstGeom prst="rect">
            <a:avLst/>
          </a:prstGeom>
          <a:noFill/>
        </p:spPr>
        <p:txBody>
          <a:bodyPr wrap="none" rtlCol="0">
            <a:spAutoFit/>
          </a:bodyPr>
          <a:lstStyle/>
          <a:p>
            <a:r>
              <a:rPr kumimoji="1" lang="ja-JP" altLang="en-US" sz="1050">
                <a:latin typeface="Meiryo" panose="020B0604030504040204" pitchFamily="34" charset="-128"/>
                <a:ea typeface="Meiryo" panose="020B0604030504040204" pitchFamily="34" charset="-128"/>
              </a:rPr>
              <a:t>（単位：％）</a:t>
            </a:r>
          </a:p>
        </p:txBody>
      </p:sp>
      <p:sp>
        <p:nvSpPr>
          <p:cNvPr id="2" name="スライド番号プレースホルダー 1">
            <a:extLst>
              <a:ext uri="{FF2B5EF4-FFF2-40B4-BE49-F238E27FC236}">
                <a16:creationId xmlns:a16="http://schemas.microsoft.com/office/drawing/2014/main" xmlns="" id="{982DA784-A0B8-E24C-BA06-848BEA95C7E8}"/>
              </a:ext>
            </a:extLst>
          </p:cNvPr>
          <p:cNvSpPr>
            <a:spLocks noGrp="1"/>
          </p:cNvSpPr>
          <p:nvPr>
            <p:ph type="sldNum" sz="quarter" idx="12"/>
          </p:nvPr>
        </p:nvSpPr>
        <p:spPr/>
        <p:txBody>
          <a:bodyPr/>
          <a:lstStyle/>
          <a:p>
            <a:fld id="{59E6D631-F4BF-E94A-A9EF-C02751B2E645}" type="slidenum">
              <a:rPr kumimoji="1" lang="ja-JP" altLang="en-US" smtClean="0"/>
              <a:t>6</a:t>
            </a:fld>
            <a:endParaRPr kumimoji="1" lang="ja-JP" altLang="en-US"/>
          </a:p>
        </p:txBody>
      </p:sp>
      <p:graphicFrame>
        <p:nvGraphicFramePr>
          <p:cNvPr id="17" name="グラフ 16">
            <a:extLst>
              <a:ext uri="{FF2B5EF4-FFF2-40B4-BE49-F238E27FC236}">
                <a16:creationId xmlns:a16="http://schemas.microsoft.com/office/drawing/2014/main" xmlns="" id="{FB1604F0-B359-7B4B-81D8-6E4B986EC418}"/>
              </a:ext>
            </a:extLst>
          </p:cNvPr>
          <p:cNvGraphicFramePr>
            <a:graphicFrameLocks/>
          </p:cNvGraphicFramePr>
          <p:nvPr>
            <p:extLst>
              <p:ext uri="{D42A27DB-BD31-4B8C-83A1-F6EECF244321}">
                <p14:modId xmlns:p14="http://schemas.microsoft.com/office/powerpoint/2010/main" val="1842858478"/>
              </p:ext>
            </p:extLst>
          </p:nvPr>
        </p:nvGraphicFramePr>
        <p:xfrm>
          <a:off x="552203" y="1087286"/>
          <a:ext cx="4019797" cy="211986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グラフ 17">
            <a:extLst>
              <a:ext uri="{FF2B5EF4-FFF2-40B4-BE49-F238E27FC236}">
                <a16:creationId xmlns:a16="http://schemas.microsoft.com/office/drawing/2014/main" xmlns="" id="{29A119D9-BA05-4143-9E20-EA4B4398A816}"/>
              </a:ext>
            </a:extLst>
          </p:cNvPr>
          <p:cNvGraphicFramePr>
            <a:graphicFrameLocks/>
          </p:cNvGraphicFramePr>
          <p:nvPr>
            <p:extLst>
              <p:ext uri="{D42A27DB-BD31-4B8C-83A1-F6EECF244321}">
                <p14:modId xmlns:p14="http://schemas.microsoft.com/office/powerpoint/2010/main" val="4270651783"/>
              </p:ext>
            </p:extLst>
          </p:nvPr>
        </p:nvGraphicFramePr>
        <p:xfrm>
          <a:off x="4744192" y="1070208"/>
          <a:ext cx="4019797" cy="228259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表 5">
            <a:extLst>
              <a:ext uri="{FF2B5EF4-FFF2-40B4-BE49-F238E27FC236}">
                <a16:creationId xmlns:a16="http://schemas.microsoft.com/office/drawing/2014/main" xmlns="" id="{18D8B0AA-BF11-AC44-9C8C-7C60DFEFA439}"/>
              </a:ext>
            </a:extLst>
          </p:cNvPr>
          <p:cNvGraphicFramePr>
            <a:graphicFrameLocks noGrp="1"/>
          </p:cNvGraphicFramePr>
          <p:nvPr>
            <p:extLst>
              <p:ext uri="{D42A27DB-BD31-4B8C-83A1-F6EECF244321}">
                <p14:modId xmlns:p14="http://schemas.microsoft.com/office/powerpoint/2010/main" val="3324476690"/>
              </p:ext>
            </p:extLst>
          </p:nvPr>
        </p:nvGraphicFramePr>
        <p:xfrm>
          <a:off x="4658095" y="3665911"/>
          <a:ext cx="4019796" cy="944880"/>
        </p:xfrm>
        <a:graphic>
          <a:graphicData uri="http://schemas.openxmlformats.org/drawingml/2006/table">
            <a:tbl>
              <a:tblPr firstRow="1" bandRow="1">
                <a:tableStyleId>{5C22544A-7EE6-4342-B048-85BDC9FD1C3A}</a:tableStyleId>
              </a:tblPr>
              <a:tblGrid>
                <a:gridCol w="1038512">
                  <a:extLst>
                    <a:ext uri="{9D8B030D-6E8A-4147-A177-3AD203B41FA5}">
                      <a16:colId xmlns:a16="http://schemas.microsoft.com/office/drawing/2014/main" xmlns="" val="3401197324"/>
                    </a:ext>
                  </a:extLst>
                </a:gridCol>
                <a:gridCol w="336331">
                  <a:extLst>
                    <a:ext uri="{9D8B030D-6E8A-4147-A177-3AD203B41FA5}">
                      <a16:colId xmlns:a16="http://schemas.microsoft.com/office/drawing/2014/main" xmlns="" val="1390125111"/>
                    </a:ext>
                  </a:extLst>
                </a:gridCol>
                <a:gridCol w="2644953">
                  <a:extLst>
                    <a:ext uri="{9D8B030D-6E8A-4147-A177-3AD203B41FA5}">
                      <a16:colId xmlns:a16="http://schemas.microsoft.com/office/drawing/2014/main" xmlns="" val="1309487056"/>
                    </a:ext>
                  </a:extLst>
                </a:gridCol>
              </a:tblGrid>
              <a:tr h="913307">
                <a:tc>
                  <a:txBody>
                    <a:bodyPr/>
                    <a:lstStyle/>
                    <a:p>
                      <a:pPr algn="ctr"/>
                      <a:r>
                        <a:rPr kumimoji="1" lang="ja-JP" altLang="en-US" sz="900" b="0">
                          <a:solidFill>
                            <a:schemeClr val="tx1"/>
                          </a:solidFill>
                          <a:latin typeface="Meiryo" panose="020B0604030504040204" pitchFamily="34" charset="-128"/>
                          <a:ea typeface="Meiryo" panose="020B0604030504040204" pitchFamily="34" charset="-128"/>
                        </a:rPr>
                        <a:t>良いと思う</a:t>
                      </a:r>
                      <a:endParaRPr kumimoji="1" lang="en-US" altLang="ja-JP" sz="900" b="0" dirty="0">
                        <a:solidFill>
                          <a:schemeClr val="tx1"/>
                        </a:solidFill>
                        <a:latin typeface="Meiryo" panose="020B0604030504040204" pitchFamily="34" charset="-128"/>
                        <a:ea typeface="Meiryo" panose="020B0604030504040204" pitchFamily="34" charset="-128"/>
                      </a:endParaRPr>
                    </a:p>
                    <a:p>
                      <a:pPr algn="ctr"/>
                      <a:r>
                        <a:rPr kumimoji="1" lang="ja-JP" altLang="en-US" sz="900" b="0">
                          <a:solidFill>
                            <a:schemeClr val="tx1"/>
                          </a:solidFill>
                          <a:latin typeface="Meiryo" panose="020B0604030504040204" pitchFamily="34" charset="-128"/>
                          <a:ea typeface="Meiryo" panose="020B0604030504040204" pitchFamily="34" charset="-128"/>
                        </a:rPr>
                        <a:t>（肯定的）</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en-US" altLang="ja-JP" sz="900" b="0" dirty="0">
                          <a:solidFill>
                            <a:schemeClr val="tx1"/>
                          </a:solidFill>
                          <a:latin typeface="Meiryo" panose="020B0604030504040204" pitchFamily="34" charset="-128"/>
                          <a:ea typeface="Meiryo" panose="020B0604030504040204" pitchFamily="34" charset="-128"/>
                        </a:rPr>
                        <a:t>72</a:t>
                      </a:r>
                      <a:endParaRPr kumimoji="1" lang="ja-JP" altLang="en-US" sz="900" b="0">
                        <a:solidFill>
                          <a:schemeClr val="tx1"/>
                        </a:solidFill>
                        <a:latin typeface="Meiryo" panose="020B0604030504040204" pitchFamily="34" charset="-128"/>
                        <a:ea typeface="Meiryo" panose="020B0604030504040204" pitchFamily="34"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700" b="0">
                          <a:solidFill>
                            <a:schemeClr val="tx1"/>
                          </a:solidFill>
                          <a:latin typeface="Meiryo" panose="020B0604030504040204" pitchFamily="34" charset="-128"/>
                          <a:ea typeface="Meiryo" panose="020B0604030504040204" pitchFamily="34" charset="-128"/>
                        </a:rPr>
                        <a:t>・色々な人に出会うことで、視野が広がるので良いと思う。</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・子供達にとっても良い刺激になるのではないかと思う。</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・他の地域の考え方などに触れられるので良い。</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・町の活気にも繋がると思うので、とても良いと思います。</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・目的意識を持って入学する生徒は他の生徒にとって好影響　</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　を及ぼし、生徒の成長や学校の活性化に繋がると思う。</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・高齢者の家に下宿をしてもらうなど相乗効果も得ながら将</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　来町に住んでもらえると嬉しい。</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43762784"/>
                  </a:ext>
                </a:extLst>
              </a:tr>
            </a:tbl>
          </a:graphicData>
        </a:graphic>
      </p:graphicFrame>
      <p:graphicFrame>
        <p:nvGraphicFramePr>
          <p:cNvPr id="28" name="表 27">
            <a:extLst>
              <a:ext uri="{FF2B5EF4-FFF2-40B4-BE49-F238E27FC236}">
                <a16:creationId xmlns:a16="http://schemas.microsoft.com/office/drawing/2014/main" xmlns="" id="{A887DB75-0683-5244-9B82-5B2FA5FA8E4F}"/>
              </a:ext>
            </a:extLst>
          </p:cNvPr>
          <p:cNvGraphicFramePr>
            <a:graphicFrameLocks noGrp="1"/>
          </p:cNvGraphicFramePr>
          <p:nvPr>
            <p:extLst>
              <p:ext uri="{D42A27DB-BD31-4B8C-83A1-F6EECF244321}">
                <p14:modId xmlns:p14="http://schemas.microsoft.com/office/powerpoint/2010/main" val="640159833"/>
              </p:ext>
            </p:extLst>
          </p:nvPr>
        </p:nvGraphicFramePr>
        <p:xfrm>
          <a:off x="4658095" y="4606259"/>
          <a:ext cx="4019796" cy="1051560"/>
        </p:xfrm>
        <a:graphic>
          <a:graphicData uri="http://schemas.openxmlformats.org/drawingml/2006/table">
            <a:tbl>
              <a:tblPr firstRow="1" bandRow="1">
                <a:tableStyleId>{5C22544A-7EE6-4342-B048-85BDC9FD1C3A}</a:tableStyleId>
              </a:tblPr>
              <a:tblGrid>
                <a:gridCol w="1038512">
                  <a:extLst>
                    <a:ext uri="{9D8B030D-6E8A-4147-A177-3AD203B41FA5}">
                      <a16:colId xmlns:a16="http://schemas.microsoft.com/office/drawing/2014/main" xmlns="" val="3401197324"/>
                    </a:ext>
                  </a:extLst>
                </a:gridCol>
                <a:gridCol w="336331">
                  <a:extLst>
                    <a:ext uri="{9D8B030D-6E8A-4147-A177-3AD203B41FA5}">
                      <a16:colId xmlns:a16="http://schemas.microsoft.com/office/drawing/2014/main" xmlns="" val="1390125111"/>
                    </a:ext>
                  </a:extLst>
                </a:gridCol>
                <a:gridCol w="2644953">
                  <a:extLst>
                    <a:ext uri="{9D8B030D-6E8A-4147-A177-3AD203B41FA5}">
                      <a16:colId xmlns:a16="http://schemas.microsoft.com/office/drawing/2014/main" xmlns="" val="1309487056"/>
                    </a:ext>
                  </a:extLst>
                </a:gridCol>
              </a:tblGrid>
              <a:tr h="962640">
                <a:tc>
                  <a:txBody>
                    <a:bodyPr/>
                    <a:lstStyle/>
                    <a:p>
                      <a:pPr algn="ctr"/>
                      <a:r>
                        <a:rPr kumimoji="1" lang="ja-JP" altLang="en-US" sz="900" b="0">
                          <a:solidFill>
                            <a:schemeClr val="tx1"/>
                          </a:solidFill>
                          <a:latin typeface="Meiryo" panose="020B0604030504040204" pitchFamily="34" charset="-128"/>
                          <a:ea typeface="Meiryo" panose="020B0604030504040204" pitchFamily="34" charset="-128"/>
                        </a:rPr>
                        <a:t>その他</a:t>
                      </a:r>
                      <a:endParaRPr kumimoji="1" lang="en-US" altLang="ja-JP" sz="900" b="0" dirty="0">
                        <a:solidFill>
                          <a:schemeClr val="tx1"/>
                        </a:solidFill>
                        <a:latin typeface="Meiryo" panose="020B0604030504040204" pitchFamily="34" charset="-128"/>
                        <a:ea typeface="Meiryo" panose="020B0604030504040204" pitchFamily="34" charset="-128"/>
                      </a:endParaRPr>
                    </a:p>
                    <a:p>
                      <a:pPr algn="ctr"/>
                      <a:r>
                        <a:rPr kumimoji="1" lang="ja-JP" altLang="en-US" sz="900" b="0">
                          <a:solidFill>
                            <a:schemeClr val="tx1"/>
                          </a:solidFill>
                          <a:latin typeface="Meiryo" panose="020B0604030504040204" pitchFamily="34" charset="-128"/>
                          <a:ea typeface="Meiryo" panose="020B0604030504040204" pitchFamily="34" charset="-128"/>
                        </a:rPr>
                        <a:t>ご意見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en-US" altLang="ja-JP" sz="900" b="0" dirty="0">
                          <a:solidFill>
                            <a:schemeClr val="tx1"/>
                          </a:solidFill>
                          <a:latin typeface="Meiryo" panose="020B0604030504040204" pitchFamily="34" charset="-128"/>
                          <a:ea typeface="Meiryo" panose="020B0604030504040204" pitchFamily="34" charset="-128"/>
                        </a:rPr>
                        <a:t>8</a:t>
                      </a:r>
                      <a:endParaRPr kumimoji="1" lang="ja-JP" altLang="en-US" sz="900" b="0">
                        <a:solidFill>
                          <a:schemeClr val="tx1"/>
                        </a:solidFill>
                        <a:latin typeface="Meiryo" panose="020B0604030504040204" pitchFamily="34" charset="-128"/>
                        <a:ea typeface="Meiryo" panose="020B0604030504040204" pitchFamily="34"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700" b="0">
                          <a:solidFill>
                            <a:schemeClr val="tx1"/>
                          </a:solidFill>
                          <a:latin typeface="Meiryo" panose="020B0604030504040204" pitchFamily="34" charset="-128"/>
                          <a:ea typeface="Meiryo" panose="020B0604030504040204" pitchFamily="34" charset="-128"/>
                        </a:rPr>
                        <a:t>・県外の生徒が増えすぎて、地元の子が入学できなくなるの　</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　ではどうかと思う。</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・良いと思うが、学科や部活など何か特化したものがないと</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　難しいと思う。</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・良いと思うが、学校・地域・行政が一丸とならないと一過</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　性の出来事になる。</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・誰でも入学できるようにしてほしくない。</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・風土、風習に馴染めるのか不安がある。</a:t>
                      </a:r>
                      <a:endParaRPr kumimoji="1" lang="en-US" altLang="ja-JP" sz="700" b="0" dirty="0">
                        <a:solidFill>
                          <a:schemeClr val="tx1"/>
                        </a:solidFill>
                        <a:latin typeface="Meiryo" panose="020B0604030504040204" pitchFamily="34" charset="-128"/>
                        <a:ea typeface="Meiryo" panose="020B0604030504040204" pitchFamily="34" charset="-128"/>
                      </a:endParaRPr>
                    </a:p>
                    <a:p>
                      <a:r>
                        <a:rPr kumimoji="1" lang="ja-JP" altLang="en-US" sz="700" b="0">
                          <a:solidFill>
                            <a:schemeClr val="tx1"/>
                          </a:solidFill>
                          <a:latin typeface="Meiryo" panose="020B0604030504040204" pitchFamily="34" charset="-128"/>
                          <a:ea typeface="Meiryo" panose="020B0604030504040204" pitchFamily="34" charset="-128"/>
                        </a:rPr>
                        <a:t>・良いと思うが、親元を離れる子供に不便のないように。</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43762784"/>
                  </a:ext>
                </a:extLst>
              </a:tr>
            </a:tbl>
          </a:graphicData>
        </a:graphic>
      </p:graphicFrame>
      <p:graphicFrame>
        <p:nvGraphicFramePr>
          <p:cNvPr id="8" name="表 7">
            <a:extLst>
              <a:ext uri="{FF2B5EF4-FFF2-40B4-BE49-F238E27FC236}">
                <a16:creationId xmlns:a16="http://schemas.microsoft.com/office/drawing/2014/main" xmlns="" id="{00F5C78B-1BDD-6D43-AB24-502C675600A3}"/>
              </a:ext>
            </a:extLst>
          </p:cNvPr>
          <p:cNvGraphicFramePr>
            <a:graphicFrameLocks noGrp="1"/>
          </p:cNvGraphicFramePr>
          <p:nvPr>
            <p:extLst>
              <p:ext uri="{D42A27DB-BD31-4B8C-83A1-F6EECF244321}">
                <p14:modId xmlns:p14="http://schemas.microsoft.com/office/powerpoint/2010/main" val="2495783880"/>
              </p:ext>
            </p:extLst>
          </p:nvPr>
        </p:nvGraphicFramePr>
        <p:xfrm>
          <a:off x="466106" y="3665911"/>
          <a:ext cx="4019795" cy="1991900"/>
        </p:xfrm>
        <a:graphic>
          <a:graphicData uri="http://schemas.openxmlformats.org/drawingml/2006/table">
            <a:tbl>
              <a:tblPr>
                <a:tableStyleId>{5C22544A-7EE6-4342-B048-85BDC9FD1C3A}</a:tableStyleId>
              </a:tblPr>
              <a:tblGrid>
                <a:gridCol w="795535">
                  <a:extLst>
                    <a:ext uri="{9D8B030D-6E8A-4147-A177-3AD203B41FA5}">
                      <a16:colId xmlns:a16="http://schemas.microsoft.com/office/drawing/2014/main" xmlns="" val="48827085"/>
                    </a:ext>
                  </a:extLst>
                </a:gridCol>
                <a:gridCol w="2672732">
                  <a:extLst>
                    <a:ext uri="{9D8B030D-6E8A-4147-A177-3AD203B41FA5}">
                      <a16:colId xmlns:a16="http://schemas.microsoft.com/office/drawing/2014/main" xmlns="" val="3571991617"/>
                    </a:ext>
                  </a:extLst>
                </a:gridCol>
                <a:gridCol w="551528">
                  <a:extLst>
                    <a:ext uri="{9D8B030D-6E8A-4147-A177-3AD203B41FA5}">
                      <a16:colId xmlns:a16="http://schemas.microsoft.com/office/drawing/2014/main" xmlns="" val="3981217124"/>
                    </a:ext>
                  </a:extLst>
                </a:gridCol>
              </a:tblGrid>
              <a:tr h="199190">
                <a:tc>
                  <a:txBody>
                    <a:bodyPr/>
                    <a:lstStyle/>
                    <a:p>
                      <a:pPr algn="ctr" fontAlgn="b"/>
                      <a:r>
                        <a:rPr lang="ja-JP" altLang="en-US" sz="900" u="none" strike="noStrike">
                          <a:solidFill>
                            <a:schemeClr val="tx1"/>
                          </a:solidFill>
                          <a:effectLst/>
                          <a:latin typeface="Meiryo" panose="020B0604030504040204" pitchFamily="34" charset="-128"/>
                          <a:ea typeface="Meiryo" panose="020B0604030504040204" pitchFamily="34" charset="-128"/>
                        </a:rPr>
                        <a:t>カテゴリー</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主な記述内容</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人数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1976067481"/>
                  </a:ext>
                </a:extLst>
              </a:tr>
              <a:tr h="199190">
                <a:tc rowSpan="7">
                  <a:txBody>
                    <a:bodyPr/>
                    <a:lstStyle/>
                    <a:p>
                      <a:pPr algn="ctr" fontAlgn="ctr"/>
                      <a:r>
                        <a:rPr lang="ja-JP" altLang="en-US" sz="1000" u="none" strike="noStrike">
                          <a:solidFill>
                            <a:schemeClr val="tx1"/>
                          </a:solidFill>
                          <a:effectLst/>
                          <a:latin typeface="Meiryo" panose="020B0604030504040204" pitchFamily="34" charset="-128"/>
                          <a:ea typeface="Meiryo" panose="020B0604030504040204" pitchFamily="34" charset="-128"/>
                        </a:rPr>
                        <a:t>要望</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生徒が多い期間は質問ができない</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2</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573527326"/>
                  </a:ext>
                </a:extLst>
              </a:tr>
              <a:tr h="199190">
                <a:tc vMerge="1">
                  <a:txBody>
                    <a:bodyPr/>
                    <a:lstStyle/>
                    <a:p>
                      <a:endParaRPr kumimoji="1" lang="ja-JP" altLang="en-US"/>
                    </a:p>
                  </a:txBody>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専門的なスタッフの増員</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2</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166467547"/>
                  </a:ext>
                </a:extLst>
              </a:tr>
              <a:tr h="199190">
                <a:tc vMerge="1">
                  <a:txBody>
                    <a:bodyPr/>
                    <a:lstStyle/>
                    <a:p>
                      <a:endParaRPr kumimoji="1" lang="ja-JP" altLang="en-US"/>
                    </a:p>
                  </a:txBody>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テスト期間以外の土日の開所</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2</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261651268"/>
                  </a:ext>
                </a:extLst>
              </a:tr>
              <a:tr h="199190">
                <a:tc vMerge="1">
                  <a:txBody>
                    <a:bodyPr/>
                    <a:lstStyle/>
                    <a:p>
                      <a:endParaRPr kumimoji="1" lang="ja-JP" altLang="en-US"/>
                    </a:p>
                  </a:txBody>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個別指導の充実</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2</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427566960"/>
                  </a:ext>
                </a:extLst>
              </a:tr>
              <a:tr h="199190">
                <a:tc vMerge="1">
                  <a:txBody>
                    <a:bodyPr/>
                    <a:lstStyle/>
                    <a:p>
                      <a:endParaRPr kumimoji="1" lang="ja-JP" altLang="en-US"/>
                    </a:p>
                  </a:txBody>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英会話のような学習</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530606136"/>
                  </a:ext>
                </a:extLst>
              </a:tr>
              <a:tr h="199190">
                <a:tc vMerge="1">
                  <a:txBody>
                    <a:bodyPr/>
                    <a:lstStyle/>
                    <a:p>
                      <a:endParaRPr kumimoji="1" lang="ja-JP" altLang="en-US"/>
                    </a:p>
                  </a:txBody>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勉強以外の取り組みの充実</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852850445"/>
                  </a:ext>
                </a:extLst>
              </a:tr>
              <a:tr h="199190">
                <a:tc vMerge="1">
                  <a:txBody>
                    <a:bodyPr/>
                    <a:lstStyle/>
                    <a:p>
                      <a:endParaRPr kumimoji="1" lang="ja-JP" altLang="en-US"/>
                    </a:p>
                  </a:txBody>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公衆電話を設置してほしい</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1</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432061124"/>
                  </a:ext>
                </a:extLst>
              </a:tr>
              <a:tr h="199190">
                <a:tc rowSpan="2">
                  <a:txBody>
                    <a:bodyPr/>
                    <a:lstStyle/>
                    <a:p>
                      <a:pPr algn="ctr" fontAlgn="ctr"/>
                      <a:r>
                        <a:rPr lang="ja-JP" altLang="en-US" sz="1000" u="none" strike="noStrike">
                          <a:solidFill>
                            <a:schemeClr val="tx1"/>
                          </a:solidFill>
                          <a:effectLst/>
                          <a:latin typeface="Meiryo" panose="020B0604030504040204" pitchFamily="34" charset="-128"/>
                          <a:ea typeface="Meiryo" panose="020B0604030504040204" pitchFamily="34" charset="-128"/>
                        </a:rPr>
                        <a:t>改善</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テスト前など席が空いていない</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2</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578385675"/>
                  </a:ext>
                </a:extLst>
              </a:tr>
              <a:tr h="199190">
                <a:tc vMerge="1">
                  <a:txBody>
                    <a:bodyPr/>
                    <a:lstStyle/>
                    <a:p>
                      <a:endParaRPr kumimoji="1" lang="ja-JP" altLang="en-US"/>
                    </a:p>
                  </a:txBody>
                  <a:tcPr/>
                </a:tc>
                <a:tc>
                  <a:txBody>
                    <a:bodyPr/>
                    <a:lstStyle/>
                    <a:p>
                      <a:pPr algn="l" fontAlgn="b"/>
                      <a:r>
                        <a:rPr lang="en-US" altLang="ja-JP" sz="1000" u="none" strike="noStrike" dirty="0">
                          <a:solidFill>
                            <a:schemeClr val="tx1"/>
                          </a:solidFill>
                          <a:effectLst/>
                          <a:latin typeface="Meiryo" panose="020B0604030504040204" pitchFamily="34" charset="-128"/>
                          <a:ea typeface="Meiryo" panose="020B0604030504040204" pitchFamily="34" charset="-128"/>
                        </a:rPr>
                        <a:t> </a:t>
                      </a:r>
                      <a:r>
                        <a:rPr lang="ja-JP" altLang="en-US" sz="1000" u="none" strike="noStrike">
                          <a:solidFill>
                            <a:schemeClr val="tx1"/>
                          </a:solidFill>
                          <a:effectLst/>
                          <a:latin typeface="Meiryo" panose="020B0604030504040204" pitchFamily="34" charset="-128"/>
                          <a:ea typeface="Meiryo" panose="020B0604030504040204" pitchFamily="34" charset="-128"/>
                        </a:rPr>
                        <a:t>勉強している生徒が少ない、騒がしい</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2</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549032048"/>
                  </a:ext>
                </a:extLst>
              </a:tr>
            </a:tbl>
          </a:graphicData>
        </a:graphic>
      </p:graphicFrame>
      <p:sp>
        <p:nvSpPr>
          <p:cNvPr id="3" name="テキスト ボックス 2"/>
          <p:cNvSpPr txBox="1"/>
          <p:nvPr/>
        </p:nvSpPr>
        <p:spPr>
          <a:xfrm>
            <a:off x="466106" y="5774718"/>
            <a:ext cx="8193927" cy="830997"/>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・通学については全学年ともほとんどが不便ではないと回答。</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・部活動についてはほとんどが満足していると回答。</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・志翔学舎については様々な要望と改善点が挙げられた。</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・県外や全国からの生徒の入学については生徒と同様にほとんどの保護者が肯定的意見。</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44822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xmlns="" id="{DE8D46C0-E584-CD40-A396-3A8A9ACE139E}"/>
              </a:ext>
            </a:extLst>
          </p:cNvPr>
          <p:cNvSpPr>
            <a:spLocks noGrp="1"/>
          </p:cNvSpPr>
          <p:nvPr>
            <p:ph type="sldNum" sz="quarter" idx="12"/>
          </p:nvPr>
        </p:nvSpPr>
        <p:spPr/>
        <p:txBody>
          <a:bodyPr/>
          <a:lstStyle/>
          <a:p>
            <a:fld id="{59E6D631-F4BF-E94A-A9EF-C02751B2E645}" type="slidenum">
              <a:rPr kumimoji="1" lang="ja-JP" altLang="en-US" smtClean="0"/>
              <a:t>7</a:t>
            </a:fld>
            <a:endParaRPr kumimoji="1" lang="ja-JP" altLang="en-US"/>
          </a:p>
        </p:txBody>
      </p:sp>
      <p:sp>
        <p:nvSpPr>
          <p:cNvPr id="3" name="テキスト ボックス 2">
            <a:extLst>
              <a:ext uri="{FF2B5EF4-FFF2-40B4-BE49-F238E27FC236}">
                <a16:creationId xmlns:a16="http://schemas.microsoft.com/office/drawing/2014/main" xmlns="" id="{613ED2FF-AD79-D147-96CA-9BE0A6B64617}"/>
              </a:ext>
            </a:extLst>
          </p:cNvPr>
          <p:cNvSpPr txBox="1"/>
          <p:nvPr/>
        </p:nvSpPr>
        <p:spPr>
          <a:xfrm>
            <a:off x="0" y="201881"/>
            <a:ext cx="9144000" cy="461665"/>
          </a:xfrm>
          <a:prstGeom prst="rect">
            <a:avLst/>
          </a:prstGeom>
          <a:noFill/>
        </p:spPr>
        <p:txBody>
          <a:bodyPr wrap="square" rtlCol="0">
            <a:spAutoFit/>
          </a:bodyPr>
          <a:lstStyle/>
          <a:p>
            <a:r>
              <a:rPr kumimoji="1" lang="en-US" altLang="ja-JP" sz="2400" b="1" dirty="0">
                <a:latin typeface="Meiryo" panose="020B0604030504040204" pitchFamily="34" charset="-128"/>
                <a:ea typeface="Meiryo" panose="020B0604030504040204" pitchFamily="34" charset="-128"/>
              </a:rPr>
              <a:t>    </a:t>
            </a:r>
            <a:r>
              <a:rPr kumimoji="1" lang="ja-JP" altLang="en-US" sz="2400" b="1">
                <a:latin typeface="Meiryo" panose="020B0604030504040204" pitchFamily="34" charset="-128"/>
                <a:ea typeface="Meiryo" panose="020B0604030504040204" pitchFamily="34" charset="-128"/>
              </a:rPr>
              <a:t>保護者アンケート調査結果</a:t>
            </a:r>
            <a:r>
              <a:rPr kumimoji="1" lang="en-US" altLang="ja-JP" sz="2400" b="1" dirty="0">
                <a:latin typeface="Meiryo" panose="020B0604030504040204" pitchFamily="34" charset="-128"/>
                <a:ea typeface="Meiryo" panose="020B0604030504040204" pitchFamily="34" charset="-128"/>
              </a:rPr>
              <a:t> No.3</a:t>
            </a:r>
            <a:endParaRPr kumimoji="1" lang="ja-JP" altLang="en-US" sz="2400" b="1">
              <a:latin typeface="Meiryo" panose="020B0604030504040204" pitchFamily="34" charset="-128"/>
              <a:ea typeface="Meiryo" panose="020B0604030504040204" pitchFamily="34" charset="-128"/>
            </a:endParaRPr>
          </a:p>
        </p:txBody>
      </p:sp>
      <p:sp>
        <p:nvSpPr>
          <p:cNvPr id="4" name="テキスト ボックス 3">
            <a:extLst>
              <a:ext uri="{FF2B5EF4-FFF2-40B4-BE49-F238E27FC236}">
                <a16:creationId xmlns:a16="http://schemas.microsoft.com/office/drawing/2014/main" xmlns="" id="{09373286-7685-4B4B-B930-FBC0EA9D645B}"/>
              </a:ext>
            </a:extLst>
          </p:cNvPr>
          <p:cNvSpPr txBox="1"/>
          <p:nvPr/>
        </p:nvSpPr>
        <p:spPr>
          <a:xfrm>
            <a:off x="466106" y="3396543"/>
            <a:ext cx="4019797" cy="253916"/>
          </a:xfrm>
          <a:prstGeom prst="rect">
            <a:avLst/>
          </a:prstGeom>
          <a:solidFill>
            <a:schemeClr val="bg1">
              <a:lumMod val="95000"/>
            </a:schemeClr>
          </a:solidFill>
        </p:spPr>
        <p:txBody>
          <a:bodyPr wrap="square" rtlCol="0">
            <a:spAutoFit/>
          </a:bodyPr>
          <a:lstStyle/>
          <a:p>
            <a:pPr algn="ctr"/>
            <a:r>
              <a:rPr kumimoji="1" lang="ja-JP" altLang="en-US" sz="1050" b="1">
                <a:latin typeface="Meiryo" panose="020B0604030504040204" pitchFamily="34" charset="-128"/>
                <a:ea typeface="Meiryo" panose="020B0604030504040204" pitchFamily="34" charset="-128"/>
              </a:rPr>
              <a:t>質問９</a:t>
            </a:r>
            <a:r>
              <a:rPr kumimoji="1" lang="en-US" altLang="ja-JP" sz="1050" b="1" dirty="0">
                <a:latin typeface="Meiryo" panose="020B0604030504040204" pitchFamily="34" charset="-128"/>
                <a:ea typeface="Meiryo" panose="020B0604030504040204" pitchFamily="34" charset="-128"/>
              </a:rPr>
              <a:t>  </a:t>
            </a:r>
            <a:r>
              <a:rPr kumimoji="1" lang="ja-JP" altLang="en-US" sz="1050" b="1">
                <a:latin typeface="Meiryo" panose="020B0604030504040204" pitchFamily="34" charset="-128"/>
                <a:ea typeface="Meiryo" panose="020B0604030504040204" pitchFamily="34" charset="-128"/>
              </a:rPr>
              <a:t>どのような学習内容やカリキュラムがあればいいですか</a:t>
            </a:r>
          </a:p>
        </p:txBody>
      </p:sp>
      <p:sp>
        <p:nvSpPr>
          <p:cNvPr id="5" name="テキスト ボックス 4">
            <a:extLst>
              <a:ext uri="{FF2B5EF4-FFF2-40B4-BE49-F238E27FC236}">
                <a16:creationId xmlns:a16="http://schemas.microsoft.com/office/drawing/2014/main" xmlns="" id="{5E0B1A6C-CA3E-744B-96B1-3D221C6F268A}"/>
              </a:ext>
            </a:extLst>
          </p:cNvPr>
          <p:cNvSpPr txBox="1"/>
          <p:nvPr/>
        </p:nvSpPr>
        <p:spPr>
          <a:xfrm>
            <a:off x="4658093" y="3396543"/>
            <a:ext cx="4019797" cy="253916"/>
          </a:xfrm>
          <a:prstGeom prst="rect">
            <a:avLst/>
          </a:prstGeom>
          <a:solidFill>
            <a:schemeClr val="bg1">
              <a:lumMod val="95000"/>
            </a:schemeClr>
          </a:solidFill>
        </p:spPr>
        <p:txBody>
          <a:bodyPr wrap="square" rtlCol="0">
            <a:spAutoFit/>
          </a:bodyPr>
          <a:lstStyle/>
          <a:p>
            <a:pPr algn="ctr"/>
            <a:r>
              <a:rPr kumimoji="1" lang="ja-JP" altLang="en-US" sz="1050" b="1">
                <a:latin typeface="Meiryo" panose="020B0604030504040204" pitchFamily="34" charset="-128"/>
                <a:ea typeface="Meiryo" panose="020B0604030504040204" pitchFamily="34" charset="-128"/>
              </a:rPr>
              <a:t>質問１０  どんな学科やコースがあればいいですか</a:t>
            </a:r>
          </a:p>
        </p:txBody>
      </p:sp>
      <p:sp>
        <p:nvSpPr>
          <p:cNvPr id="6" name="テキスト ボックス 5">
            <a:extLst>
              <a:ext uri="{FF2B5EF4-FFF2-40B4-BE49-F238E27FC236}">
                <a16:creationId xmlns:a16="http://schemas.microsoft.com/office/drawing/2014/main" xmlns="" id="{80374811-CCF3-284E-9724-98E0414581B4}"/>
              </a:ext>
            </a:extLst>
          </p:cNvPr>
          <p:cNvSpPr txBox="1"/>
          <p:nvPr/>
        </p:nvSpPr>
        <p:spPr>
          <a:xfrm>
            <a:off x="466107" y="810288"/>
            <a:ext cx="4019797" cy="261610"/>
          </a:xfrm>
          <a:prstGeom prst="rect">
            <a:avLst/>
          </a:prstGeom>
          <a:solidFill>
            <a:schemeClr val="bg1">
              <a:lumMod val="95000"/>
            </a:schemeClr>
          </a:solidFill>
        </p:spPr>
        <p:txBody>
          <a:bodyPr wrap="square" rtlCol="0">
            <a:spAutoFit/>
          </a:bodyPr>
          <a:lstStyle/>
          <a:p>
            <a:pPr algn="ctr"/>
            <a:r>
              <a:rPr kumimoji="1" lang="ja-JP" altLang="en-US" sz="1100" b="1">
                <a:latin typeface="Meiryo" panose="020B0604030504040204" pitchFamily="34" charset="-128"/>
                <a:ea typeface="Meiryo" panose="020B0604030504040204" pitchFamily="34" charset="-128"/>
              </a:rPr>
              <a:t>質問</a:t>
            </a:r>
            <a:r>
              <a:rPr kumimoji="1" lang="en-US" altLang="ja-JP" sz="1100" b="1" dirty="0">
                <a:latin typeface="Meiryo" panose="020B0604030504040204" pitchFamily="34" charset="-128"/>
                <a:ea typeface="Meiryo" panose="020B0604030504040204" pitchFamily="34" charset="-128"/>
              </a:rPr>
              <a:t>7  </a:t>
            </a:r>
            <a:r>
              <a:rPr kumimoji="1" lang="ja-JP" altLang="en-US" sz="1100" b="1">
                <a:latin typeface="Meiryo" panose="020B0604030504040204" pitchFamily="34" charset="-128"/>
                <a:ea typeface="Meiryo" panose="020B0604030504040204" pitchFamily="34" charset="-128"/>
              </a:rPr>
              <a:t>今の志津川高校の魅力を教えてください</a:t>
            </a:r>
          </a:p>
        </p:txBody>
      </p:sp>
      <p:sp>
        <p:nvSpPr>
          <p:cNvPr id="8" name="正方形/長方形 7">
            <a:extLst>
              <a:ext uri="{FF2B5EF4-FFF2-40B4-BE49-F238E27FC236}">
                <a16:creationId xmlns:a16="http://schemas.microsoft.com/office/drawing/2014/main" xmlns="" id="{C97E86C9-2A8C-D645-B5DA-12715031A2DD}"/>
              </a:ext>
            </a:extLst>
          </p:cNvPr>
          <p:cNvSpPr/>
          <p:nvPr/>
        </p:nvSpPr>
        <p:spPr>
          <a:xfrm>
            <a:off x="466106" y="5721189"/>
            <a:ext cx="8211785" cy="9626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表 8">
            <a:extLst>
              <a:ext uri="{FF2B5EF4-FFF2-40B4-BE49-F238E27FC236}">
                <a16:creationId xmlns:a16="http://schemas.microsoft.com/office/drawing/2014/main" xmlns="" id="{4887B5DE-AFE0-6F4A-8461-D2993C213768}"/>
              </a:ext>
            </a:extLst>
          </p:cNvPr>
          <p:cNvGraphicFramePr>
            <a:graphicFrameLocks noGrp="1"/>
          </p:cNvGraphicFramePr>
          <p:nvPr>
            <p:extLst>
              <p:ext uri="{D42A27DB-BD31-4B8C-83A1-F6EECF244321}">
                <p14:modId xmlns:p14="http://schemas.microsoft.com/office/powerpoint/2010/main" val="1690253906"/>
              </p:ext>
            </p:extLst>
          </p:nvPr>
        </p:nvGraphicFramePr>
        <p:xfrm>
          <a:off x="466106" y="1117600"/>
          <a:ext cx="4019796" cy="2145860"/>
        </p:xfrm>
        <a:graphic>
          <a:graphicData uri="http://schemas.openxmlformats.org/drawingml/2006/table">
            <a:tbl>
              <a:tblPr>
                <a:tableStyleId>{5C22544A-7EE6-4342-B048-85BDC9FD1C3A}</a:tableStyleId>
              </a:tblPr>
              <a:tblGrid>
                <a:gridCol w="2940078">
                  <a:extLst>
                    <a:ext uri="{9D8B030D-6E8A-4147-A177-3AD203B41FA5}">
                      <a16:colId xmlns:a16="http://schemas.microsoft.com/office/drawing/2014/main" xmlns="" val="2721436836"/>
                    </a:ext>
                  </a:extLst>
                </a:gridCol>
                <a:gridCol w="1079718">
                  <a:extLst>
                    <a:ext uri="{9D8B030D-6E8A-4147-A177-3AD203B41FA5}">
                      <a16:colId xmlns:a16="http://schemas.microsoft.com/office/drawing/2014/main" xmlns="" val="2443928209"/>
                    </a:ext>
                  </a:extLst>
                </a:gridCol>
              </a:tblGrid>
              <a:tr h="167864">
                <a:tc>
                  <a:txBody>
                    <a:bodyPr/>
                    <a:lstStyle/>
                    <a:p>
                      <a:pPr algn="ctr" fontAlgn="b"/>
                      <a:r>
                        <a:rPr lang="ja-JP" altLang="en-US" sz="900" u="none" strike="noStrike">
                          <a:solidFill>
                            <a:schemeClr val="tx1"/>
                          </a:solidFill>
                          <a:effectLst/>
                          <a:latin typeface="Meiryo" panose="020B0604030504040204" pitchFamily="34" charset="-128"/>
                          <a:ea typeface="Meiryo" panose="020B0604030504040204" pitchFamily="34" charset="-128"/>
                        </a:rPr>
                        <a:t>項目</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900" u="none" strike="noStrike">
                          <a:solidFill>
                            <a:schemeClr val="tx1"/>
                          </a:solidFill>
                          <a:effectLst/>
                          <a:latin typeface="Meiryo" panose="020B0604030504040204" pitchFamily="34" charset="-128"/>
                          <a:ea typeface="Meiryo" panose="020B0604030504040204" pitchFamily="34" charset="-128"/>
                        </a:rPr>
                        <a:t>人数</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3497892908"/>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地域に密着しているところ</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14</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401798265"/>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先生が親身なところ</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11</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916271623"/>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志翔学舎があること</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8</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393451970"/>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生徒のマナーや人間性</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8</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508550456"/>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少人数で指導が行き届く</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7</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94526367"/>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生徒と先生の関係性</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2</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63766230"/>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台湾との交流</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2</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48811528"/>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資格が取れる</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2</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189270907"/>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陸上部が強い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2</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339900888"/>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中高連携</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a:solidFill>
                            <a:schemeClr val="tx1"/>
                          </a:solidFill>
                          <a:effectLst/>
                          <a:latin typeface="Meiryo" panose="020B0604030504040204" pitchFamily="34" charset="-128"/>
                          <a:ea typeface="Meiryo" panose="020B0604030504040204" pitchFamily="34" charset="-128"/>
                        </a:rPr>
                        <a:t>2</a:t>
                      </a:r>
                      <a:endParaRPr lang="en-US" altLang="ja-JP"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494533987"/>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近所で通いやすい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4</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708090420"/>
                  </a:ext>
                </a:extLst>
              </a:tr>
              <a:tr h="164833">
                <a:tc>
                  <a:txBody>
                    <a:bodyPr/>
                    <a:lstStyle/>
                    <a:p>
                      <a:pPr algn="l" fontAlgn="b"/>
                      <a:r>
                        <a:rPr lang="ja-JP" altLang="en-US" sz="900" u="none" strike="noStrike">
                          <a:solidFill>
                            <a:schemeClr val="tx1"/>
                          </a:solidFill>
                          <a:effectLst/>
                          <a:latin typeface="Meiryo" panose="020B0604030504040204" pitchFamily="34" charset="-128"/>
                          <a:ea typeface="Meiryo" panose="020B0604030504040204" pitchFamily="34" charset="-128"/>
                        </a:rPr>
                        <a:t>　特になし、見当たらない</a:t>
                      </a:r>
                      <a:endParaRPr lang="ja-JP" altLang="en-US" sz="9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900" u="none" strike="noStrike" dirty="0">
                          <a:solidFill>
                            <a:schemeClr val="tx1"/>
                          </a:solidFill>
                          <a:effectLst/>
                          <a:latin typeface="Meiryo" panose="020B0604030504040204" pitchFamily="34" charset="-128"/>
                          <a:ea typeface="Meiryo" panose="020B0604030504040204" pitchFamily="34" charset="-128"/>
                        </a:rPr>
                        <a:t>4</a:t>
                      </a:r>
                      <a:endParaRPr lang="en-US" altLang="ja-JP" sz="9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240244552"/>
                  </a:ext>
                </a:extLst>
              </a:tr>
            </a:tbl>
          </a:graphicData>
        </a:graphic>
      </p:graphicFrame>
      <p:graphicFrame>
        <p:nvGraphicFramePr>
          <p:cNvPr id="11" name="表 10">
            <a:extLst>
              <a:ext uri="{FF2B5EF4-FFF2-40B4-BE49-F238E27FC236}">
                <a16:creationId xmlns:a16="http://schemas.microsoft.com/office/drawing/2014/main" xmlns="" id="{73B5BDFF-D6E9-2844-A84F-8F02E9D01682}"/>
              </a:ext>
            </a:extLst>
          </p:cNvPr>
          <p:cNvGraphicFramePr>
            <a:graphicFrameLocks noGrp="1"/>
          </p:cNvGraphicFramePr>
          <p:nvPr>
            <p:extLst>
              <p:ext uri="{D42A27DB-BD31-4B8C-83A1-F6EECF244321}">
                <p14:modId xmlns:p14="http://schemas.microsoft.com/office/powerpoint/2010/main" val="103962897"/>
              </p:ext>
            </p:extLst>
          </p:nvPr>
        </p:nvGraphicFramePr>
        <p:xfrm>
          <a:off x="466106" y="3707736"/>
          <a:ext cx="4019796" cy="1880370"/>
        </p:xfrm>
        <a:graphic>
          <a:graphicData uri="http://schemas.openxmlformats.org/drawingml/2006/table">
            <a:tbl>
              <a:tblPr>
                <a:tableStyleId>{5C22544A-7EE6-4342-B048-85BDC9FD1C3A}</a:tableStyleId>
              </a:tblPr>
              <a:tblGrid>
                <a:gridCol w="2940078">
                  <a:extLst>
                    <a:ext uri="{9D8B030D-6E8A-4147-A177-3AD203B41FA5}">
                      <a16:colId xmlns:a16="http://schemas.microsoft.com/office/drawing/2014/main" xmlns="" val="3927511826"/>
                    </a:ext>
                  </a:extLst>
                </a:gridCol>
                <a:gridCol w="1079718">
                  <a:extLst>
                    <a:ext uri="{9D8B030D-6E8A-4147-A177-3AD203B41FA5}">
                      <a16:colId xmlns:a16="http://schemas.microsoft.com/office/drawing/2014/main" xmlns="" val="1121604445"/>
                    </a:ext>
                  </a:extLst>
                </a:gridCol>
              </a:tblGrid>
              <a:tr h="208930">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項目</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solidFill>
                            <a:schemeClr val="tx1"/>
                          </a:solidFill>
                          <a:effectLst/>
                          <a:latin typeface="Meiryo" panose="020B0604030504040204" pitchFamily="34" charset="-128"/>
                          <a:ea typeface="Meiryo" panose="020B0604030504040204" pitchFamily="34" charset="-128"/>
                        </a:rPr>
                        <a:t>人数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3744492808"/>
                  </a:ext>
                </a:extLst>
              </a:tr>
              <a:tr h="208930">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地域活動・地方創生の取り組み</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5</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3910489"/>
                  </a:ext>
                </a:extLst>
              </a:tr>
              <a:tr h="208930">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国際交流・海外留学</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4</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946729338"/>
                  </a:ext>
                </a:extLst>
              </a:tr>
              <a:tr h="208930">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漁業・農業などの１次産業</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4</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944386302"/>
                  </a:ext>
                </a:extLst>
              </a:tr>
              <a:tr h="208930">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a:t>
                      </a:r>
                      <a:r>
                        <a:rPr lang="en" sz="1000" u="none" strike="noStrike" dirty="0">
                          <a:solidFill>
                            <a:schemeClr val="tx1"/>
                          </a:solidFill>
                          <a:effectLst/>
                          <a:latin typeface="Meiryo" panose="020B0604030504040204" pitchFamily="34" charset="-128"/>
                          <a:ea typeface="Meiryo" panose="020B0604030504040204" pitchFamily="34" charset="-128"/>
                        </a:rPr>
                        <a:t>IT・</a:t>
                      </a:r>
                      <a:r>
                        <a:rPr lang="ja-JP" altLang="en-US" sz="1000" u="none" strike="noStrike">
                          <a:solidFill>
                            <a:schemeClr val="tx1"/>
                          </a:solidFill>
                          <a:effectLst/>
                          <a:latin typeface="Meiryo" panose="020B0604030504040204" pitchFamily="34" charset="-128"/>
                          <a:ea typeface="Meiryo" panose="020B0604030504040204" pitchFamily="34" charset="-128"/>
                        </a:rPr>
                        <a:t>プログラミング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3</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9886662"/>
                  </a:ext>
                </a:extLst>
              </a:tr>
              <a:tr h="208930">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進学対策・国公立大対策</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3</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80753341"/>
                  </a:ext>
                </a:extLst>
              </a:tr>
              <a:tr h="208930">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実践的な活動・アクティブラーニング</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solidFill>
                            <a:schemeClr val="tx1"/>
                          </a:solidFill>
                          <a:effectLst/>
                          <a:latin typeface="Meiryo" panose="020B0604030504040204" pitchFamily="34" charset="-128"/>
                          <a:ea typeface="Meiryo" panose="020B0604030504040204" pitchFamily="34" charset="-128"/>
                        </a:rPr>
                        <a:t>2</a:t>
                      </a:r>
                      <a:endParaRPr lang="en-US" altLang="ja-JP"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974535666"/>
                  </a:ext>
                </a:extLst>
              </a:tr>
              <a:tr h="208930">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学び直しが必要な生徒への対応</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2</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72941212"/>
                  </a:ext>
                </a:extLst>
              </a:tr>
              <a:tr h="208930">
                <a:tc>
                  <a:txBody>
                    <a:bodyPr/>
                    <a:lstStyle/>
                    <a:p>
                      <a:pPr algn="l" fontAlgn="b"/>
                      <a:r>
                        <a:rPr lang="ja-JP" altLang="en-US" sz="1000" u="none" strike="noStrike">
                          <a:solidFill>
                            <a:schemeClr val="tx1"/>
                          </a:solidFill>
                          <a:effectLst/>
                          <a:latin typeface="Meiryo" panose="020B0604030504040204" pitchFamily="34" charset="-128"/>
                          <a:ea typeface="Meiryo" panose="020B0604030504040204" pitchFamily="34" charset="-128"/>
                        </a:rPr>
                        <a:t>　今のままで良い</a:t>
                      </a:r>
                      <a:endParaRPr lang="ja-JP" altLang="en-US" sz="1000" b="0" i="0" u="none" strike="noStrike">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solidFill>
                            <a:schemeClr val="tx1"/>
                          </a:solidFill>
                          <a:effectLst/>
                          <a:latin typeface="Meiryo" panose="020B0604030504040204" pitchFamily="34" charset="-128"/>
                          <a:ea typeface="Meiryo" panose="020B0604030504040204" pitchFamily="34" charset="-128"/>
                        </a:rPr>
                        <a:t>1</a:t>
                      </a:r>
                      <a:endParaRPr lang="en-US" altLang="ja-JP" sz="1000" b="0" i="0" u="none" strike="noStrike" dirty="0">
                        <a:solidFill>
                          <a:schemeClr val="tx1"/>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101951771"/>
                  </a:ext>
                </a:extLst>
              </a:tr>
            </a:tbl>
          </a:graphicData>
        </a:graphic>
      </p:graphicFrame>
      <p:graphicFrame>
        <p:nvGraphicFramePr>
          <p:cNvPr id="13" name="表 12">
            <a:extLst>
              <a:ext uri="{FF2B5EF4-FFF2-40B4-BE49-F238E27FC236}">
                <a16:creationId xmlns:a16="http://schemas.microsoft.com/office/drawing/2014/main" xmlns="" id="{1A623348-47EE-A547-8541-787D07E85016}"/>
              </a:ext>
            </a:extLst>
          </p:cNvPr>
          <p:cNvGraphicFramePr>
            <a:graphicFrameLocks noGrp="1"/>
          </p:cNvGraphicFramePr>
          <p:nvPr>
            <p:extLst>
              <p:ext uri="{D42A27DB-BD31-4B8C-83A1-F6EECF244321}">
                <p14:modId xmlns:p14="http://schemas.microsoft.com/office/powerpoint/2010/main" val="741513230"/>
              </p:ext>
            </p:extLst>
          </p:nvPr>
        </p:nvGraphicFramePr>
        <p:xfrm>
          <a:off x="4658093" y="3702061"/>
          <a:ext cx="4019796" cy="1886045"/>
        </p:xfrm>
        <a:graphic>
          <a:graphicData uri="http://schemas.openxmlformats.org/drawingml/2006/table">
            <a:tbl>
              <a:tblPr>
                <a:tableStyleId>{5C22544A-7EE6-4342-B048-85BDC9FD1C3A}</a:tableStyleId>
              </a:tblPr>
              <a:tblGrid>
                <a:gridCol w="1378470">
                  <a:extLst>
                    <a:ext uri="{9D8B030D-6E8A-4147-A177-3AD203B41FA5}">
                      <a16:colId xmlns:a16="http://schemas.microsoft.com/office/drawing/2014/main" xmlns="" val="61661276"/>
                    </a:ext>
                  </a:extLst>
                </a:gridCol>
                <a:gridCol w="631428">
                  <a:extLst>
                    <a:ext uri="{9D8B030D-6E8A-4147-A177-3AD203B41FA5}">
                      <a16:colId xmlns:a16="http://schemas.microsoft.com/office/drawing/2014/main" xmlns="" val="3221192934"/>
                    </a:ext>
                  </a:extLst>
                </a:gridCol>
                <a:gridCol w="1378470">
                  <a:extLst>
                    <a:ext uri="{9D8B030D-6E8A-4147-A177-3AD203B41FA5}">
                      <a16:colId xmlns:a16="http://schemas.microsoft.com/office/drawing/2014/main" xmlns="" val="877952060"/>
                    </a:ext>
                  </a:extLst>
                </a:gridCol>
                <a:gridCol w="631428">
                  <a:extLst>
                    <a:ext uri="{9D8B030D-6E8A-4147-A177-3AD203B41FA5}">
                      <a16:colId xmlns:a16="http://schemas.microsoft.com/office/drawing/2014/main" xmlns="" val="272110368"/>
                    </a:ext>
                  </a:extLst>
                </a:gridCol>
              </a:tblGrid>
              <a:tr h="269435">
                <a:tc>
                  <a:txBody>
                    <a:bodyPr/>
                    <a:lstStyle/>
                    <a:p>
                      <a:pPr algn="ctr" fontAlgn="b"/>
                      <a:r>
                        <a:rPr lang="ja-JP" altLang="en-US" sz="1000" u="none" strike="noStrike">
                          <a:effectLst/>
                          <a:latin typeface="Meiryo" panose="020B0604030504040204" pitchFamily="34" charset="-128"/>
                          <a:ea typeface="Meiryo" panose="020B0604030504040204" pitchFamily="34" charset="-128"/>
                        </a:rPr>
                        <a:t>項目</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人数</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項目</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人数</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3290151270"/>
                  </a:ext>
                </a:extLst>
              </a:tr>
              <a:tr h="269435">
                <a:tc>
                  <a:txBody>
                    <a:bodyPr/>
                    <a:lstStyle/>
                    <a:p>
                      <a:pPr algn="l" fontAlgn="b"/>
                      <a:r>
                        <a:rPr lang="ja-JP" altLang="en-US" sz="1000" u="none" strike="noStrike">
                          <a:effectLst/>
                          <a:latin typeface="Meiryo" panose="020B0604030504040204" pitchFamily="34" charset="-128"/>
                          <a:ea typeface="Meiryo" panose="020B0604030504040204" pitchFamily="34" charset="-128"/>
                        </a:rPr>
                        <a:t>　福祉系</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7</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まちづくり系</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2</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094224313"/>
                  </a:ext>
                </a:extLst>
              </a:tr>
              <a:tr h="269435">
                <a:tc>
                  <a:txBody>
                    <a:bodyPr/>
                    <a:lstStyle/>
                    <a:p>
                      <a:pPr algn="l" fontAlgn="b"/>
                      <a:r>
                        <a:rPr lang="ja-JP" altLang="en-US" sz="1000" u="none" strike="noStrike">
                          <a:effectLst/>
                          <a:latin typeface="Meiryo" panose="020B0604030504040204" pitchFamily="34" charset="-128"/>
                          <a:ea typeface="Meiryo" panose="020B0604030504040204" pitchFamily="34" charset="-128"/>
                        </a:rPr>
                        <a:t>　工業系</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4</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a:t>
                      </a:r>
                      <a:r>
                        <a:rPr lang="en" sz="1000" u="none" strike="noStrike" dirty="0">
                          <a:effectLst/>
                          <a:latin typeface="Meiryo" panose="020B0604030504040204" pitchFamily="34" charset="-128"/>
                          <a:ea typeface="Meiryo" panose="020B0604030504040204" pitchFamily="34" charset="-128"/>
                        </a:rPr>
                        <a:t>IT・</a:t>
                      </a:r>
                      <a:r>
                        <a:rPr lang="ja-JP" altLang="en-US" sz="1000" u="none" strike="noStrike">
                          <a:effectLst/>
                          <a:latin typeface="Meiryo" panose="020B0604030504040204" pitchFamily="34" charset="-128"/>
                          <a:ea typeface="Meiryo" panose="020B0604030504040204" pitchFamily="34" charset="-128"/>
                        </a:rPr>
                        <a:t>ビジネス系</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2</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593484714"/>
                  </a:ext>
                </a:extLst>
              </a:tr>
              <a:tr h="269435">
                <a:tc>
                  <a:txBody>
                    <a:bodyPr/>
                    <a:lstStyle/>
                    <a:p>
                      <a:pPr algn="l" fontAlgn="b"/>
                      <a:r>
                        <a:rPr lang="ja-JP" altLang="en-US" sz="1000" u="none" strike="noStrike">
                          <a:effectLst/>
                          <a:latin typeface="Meiryo" panose="020B0604030504040204" pitchFamily="34" charset="-128"/>
                          <a:ea typeface="Meiryo" panose="020B0604030504040204" pitchFamily="34" charset="-128"/>
                        </a:rPr>
                        <a:t>　看護系</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4</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総合学科</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2</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250358784"/>
                  </a:ext>
                </a:extLst>
              </a:tr>
              <a:tr h="269435">
                <a:tc>
                  <a:txBody>
                    <a:bodyPr/>
                    <a:lstStyle/>
                    <a:p>
                      <a:pPr algn="l" fontAlgn="b"/>
                      <a:r>
                        <a:rPr lang="ja-JP" altLang="en-US" sz="1000" u="none" strike="noStrike">
                          <a:effectLst/>
                          <a:latin typeface="Meiryo" panose="020B0604030504040204" pitchFamily="34" charset="-128"/>
                          <a:ea typeface="Meiryo" panose="020B0604030504040204" pitchFamily="34" charset="-128"/>
                        </a:rPr>
                        <a:t>　英語・国際系</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4</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水産・農業系</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2</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777241450"/>
                  </a:ext>
                </a:extLst>
              </a:tr>
              <a:tr h="269435">
                <a:tc>
                  <a:txBody>
                    <a:bodyPr/>
                    <a:lstStyle/>
                    <a:p>
                      <a:pPr algn="l" fontAlgn="b"/>
                      <a:r>
                        <a:rPr lang="ja-JP" altLang="en-US" sz="1000" u="none" strike="noStrike">
                          <a:effectLst/>
                          <a:latin typeface="Meiryo" panose="020B0604030504040204" pitchFamily="34" charset="-128"/>
                          <a:ea typeface="Meiryo" panose="020B0604030504040204" pitchFamily="34" charset="-128"/>
                        </a:rPr>
                        <a:t>　進学系（特進等）</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a:effectLst/>
                          <a:latin typeface="Meiryo" panose="020B0604030504040204" pitchFamily="34" charset="-128"/>
                          <a:ea typeface="Meiryo" panose="020B0604030504040204" pitchFamily="34" charset="-128"/>
                        </a:rPr>
                        <a:t>3</a:t>
                      </a:r>
                      <a:endParaRPr lang="en-US" altLang="ja-JP"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2">
                  <a:txBody>
                    <a:bodyPr/>
                    <a:lstStyle/>
                    <a:p>
                      <a:pPr algn="l" fontAlgn="b"/>
                      <a:r>
                        <a:rPr lang="ja-JP" altLang="en-US" sz="1000" u="none" strike="noStrike">
                          <a:effectLst/>
                          <a:latin typeface="Meiryo" panose="020B0604030504040204" pitchFamily="34" charset="-128"/>
                          <a:ea typeface="Meiryo" panose="020B0604030504040204" pitchFamily="34" charset="-128"/>
                        </a:rPr>
                        <a:t>　その他</a:t>
                      </a:r>
                      <a:endParaRPr lang="en-US" altLang="ja-JP" sz="1000" u="none" strike="noStrike" dirty="0">
                        <a:effectLst/>
                        <a:latin typeface="Meiryo" panose="020B0604030504040204" pitchFamily="34" charset="-128"/>
                        <a:ea typeface="Meiryo" panose="020B0604030504040204" pitchFamily="34" charset="-128"/>
                      </a:endParaRPr>
                    </a:p>
                    <a:p>
                      <a:pPr algn="l" fontAlgn="b"/>
                      <a:r>
                        <a:rPr lang="ja-JP" altLang="en-US" sz="1000" b="0" i="0" u="none" strike="noStrike">
                          <a:solidFill>
                            <a:srgbClr val="000000"/>
                          </a:solidFill>
                          <a:effectLst/>
                          <a:latin typeface="Meiryo" panose="020B0604030504040204" pitchFamily="34" charset="-128"/>
                          <a:ea typeface="Meiryo" panose="020B0604030504040204" pitchFamily="34" charset="-128"/>
                        </a:rPr>
                        <a:t>　</a:t>
                      </a:r>
                      <a:r>
                        <a:rPr lang="ja-JP" altLang="en-US" sz="800" b="0" i="0" u="none" strike="noStrike">
                          <a:solidFill>
                            <a:srgbClr val="000000"/>
                          </a:solidFill>
                          <a:effectLst/>
                          <a:latin typeface="Meiryo" panose="020B0604030504040204" pitchFamily="34" charset="-128"/>
                          <a:ea typeface="Meiryo" panose="020B0604030504040204" pitchFamily="34" charset="-128"/>
                        </a:rPr>
                        <a:t>就職特化、建築系、</a:t>
                      </a:r>
                      <a:endParaRPr lang="en-US" altLang="ja-JP" sz="800" b="0" i="0" u="none" strike="noStrike" dirty="0">
                        <a:solidFill>
                          <a:srgbClr val="000000"/>
                        </a:solidFill>
                        <a:effectLst/>
                        <a:latin typeface="Meiryo" panose="020B0604030504040204" pitchFamily="34" charset="-128"/>
                        <a:ea typeface="Meiryo" panose="020B0604030504040204" pitchFamily="34" charset="-128"/>
                      </a:endParaRPr>
                    </a:p>
                    <a:p>
                      <a:pPr algn="l" fontAlgn="b"/>
                      <a:r>
                        <a:rPr lang="ja-JP" altLang="en-US" sz="800" b="0" i="0" u="none" strike="noStrike">
                          <a:solidFill>
                            <a:srgbClr val="000000"/>
                          </a:solidFill>
                          <a:effectLst/>
                          <a:latin typeface="Meiryo" panose="020B0604030504040204" pitchFamily="34" charset="-128"/>
                          <a:ea typeface="Meiryo" panose="020B0604030504040204" pitchFamily="34" charset="-128"/>
                        </a:rPr>
                        <a:t>　音楽系、芸術系</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2">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4</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956267801"/>
                  </a:ext>
                </a:extLst>
              </a:tr>
              <a:tr h="269435">
                <a:tc>
                  <a:txBody>
                    <a:bodyPr/>
                    <a:lstStyle/>
                    <a:p>
                      <a:pPr algn="l" fontAlgn="b"/>
                      <a:r>
                        <a:rPr lang="ja-JP" altLang="en-US" sz="1000" u="none" strike="noStrike">
                          <a:effectLst/>
                          <a:latin typeface="Meiryo" panose="020B0604030504040204" pitchFamily="34" charset="-128"/>
                          <a:ea typeface="Meiryo" panose="020B0604030504040204" pitchFamily="34" charset="-128"/>
                        </a:rPr>
                        <a:t>　スポーツ系</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3</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algn="l" fontAlgn="b"/>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pPr algn="ctr" fontAlgn="b"/>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730290832"/>
                  </a:ext>
                </a:extLst>
              </a:tr>
            </a:tbl>
          </a:graphicData>
        </a:graphic>
      </p:graphicFrame>
      <p:sp>
        <p:nvSpPr>
          <p:cNvPr id="18" name="テキスト ボックス 17">
            <a:extLst>
              <a:ext uri="{FF2B5EF4-FFF2-40B4-BE49-F238E27FC236}">
                <a16:creationId xmlns:a16="http://schemas.microsoft.com/office/drawing/2014/main" xmlns="" id="{7829CA46-1B7F-A843-94EA-65A5DEF752AF}"/>
              </a:ext>
            </a:extLst>
          </p:cNvPr>
          <p:cNvSpPr txBox="1"/>
          <p:nvPr/>
        </p:nvSpPr>
        <p:spPr>
          <a:xfrm>
            <a:off x="4658093" y="817982"/>
            <a:ext cx="4019797" cy="253916"/>
          </a:xfrm>
          <a:prstGeom prst="rect">
            <a:avLst/>
          </a:prstGeom>
          <a:solidFill>
            <a:schemeClr val="bg1">
              <a:lumMod val="95000"/>
            </a:schemeClr>
          </a:solidFill>
        </p:spPr>
        <p:txBody>
          <a:bodyPr wrap="square" rtlCol="0">
            <a:spAutoFit/>
          </a:bodyPr>
          <a:lstStyle/>
          <a:p>
            <a:pPr algn="ctr"/>
            <a:r>
              <a:rPr kumimoji="1" lang="ja-JP" altLang="en-US" sz="1050" b="1">
                <a:latin typeface="Meiryo" panose="020B0604030504040204" pitchFamily="34" charset="-128"/>
                <a:ea typeface="Meiryo" panose="020B0604030504040204" pitchFamily="34" charset="-128"/>
              </a:rPr>
              <a:t>質問８  南三陸町の魅力・強みを教えてください</a:t>
            </a:r>
          </a:p>
        </p:txBody>
      </p:sp>
      <p:graphicFrame>
        <p:nvGraphicFramePr>
          <p:cNvPr id="20" name="表 19">
            <a:extLst>
              <a:ext uri="{FF2B5EF4-FFF2-40B4-BE49-F238E27FC236}">
                <a16:creationId xmlns:a16="http://schemas.microsoft.com/office/drawing/2014/main" xmlns="" id="{7A89BC46-067C-B04C-B076-FE00C90784D1}"/>
              </a:ext>
            </a:extLst>
          </p:cNvPr>
          <p:cNvGraphicFramePr>
            <a:graphicFrameLocks noGrp="1"/>
          </p:cNvGraphicFramePr>
          <p:nvPr>
            <p:extLst>
              <p:ext uri="{D42A27DB-BD31-4B8C-83A1-F6EECF244321}">
                <p14:modId xmlns:p14="http://schemas.microsoft.com/office/powerpoint/2010/main" val="74720157"/>
              </p:ext>
            </p:extLst>
          </p:nvPr>
        </p:nvGraphicFramePr>
        <p:xfrm>
          <a:off x="4672787" y="1127903"/>
          <a:ext cx="4019795" cy="2145861"/>
        </p:xfrm>
        <a:graphic>
          <a:graphicData uri="http://schemas.openxmlformats.org/drawingml/2006/table">
            <a:tbl>
              <a:tblPr>
                <a:tableStyleId>{5C22544A-7EE6-4342-B048-85BDC9FD1C3A}</a:tableStyleId>
              </a:tblPr>
              <a:tblGrid>
                <a:gridCol w="1596233">
                  <a:extLst>
                    <a:ext uri="{9D8B030D-6E8A-4147-A177-3AD203B41FA5}">
                      <a16:colId xmlns:a16="http://schemas.microsoft.com/office/drawing/2014/main" xmlns="" val="1630741439"/>
                    </a:ext>
                  </a:extLst>
                </a:gridCol>
                <a:gridCol w="521294">
                  <a:extLst>
                    <a:ext uri="{9D8B030D-6E8A-4147-A177-3AD203B41FA5}">
                      <a16:colId xmlns:a16="http://schemas.microsoft.com/office/drawing/2014/main" xmlns="" val="677212413"/>
                    </a:ext>
                  </a:extLst>
                </a:gridCol>
                <a:gridCol w="1421711">
                  <a:extLst>
                    <a:ext uri="{9D8B030D-6E8A-4147-A177-3AD203B41FA5}">
                      <a16:colId xmlns:a16="http://schemas.microsoft.com/office/drawing/2014/main" xmlns="" val="2611439663"/>
                    </a:ext>
                  </a:extLst>
                </a:gridCol>
                <a:gridCol w="480557">
                  <a:extLst>
                    <a:ext uri="{9D8B030D-6E8A-4147-A177-3AD203B41FA5}">
                      <a16:colId xmlns:a16="http://schemas.microsoft.com/office/drawing/2014/main" xmlns="" val="2396863438"/>
                    </a:ext>
                  </a:extLst>
                </a:gridCol>
              </a:tblGrid>
              <a:tr h="294649">
                <a:tc>
                  <a:txBody>
                    <a:bodyPr/>
                    <a:lstStyle/>
                    <a:p>
                      <a:pPr algn="ctr" fontAlgn="b"/>
                      <a:r>
                        <a:rPr lang="ja-JP" altLang="en-US" sz="1000" u="none" strike="noStrike">
                          <a:effectLst/>
                          <a:latin typeface="Meiryo" panose="020B0604030504040204" pitchFamily="34" charset="-128"/>
                          <a:ea typeface="Meiryo" panose="020B0604030504040204" pitchFamily="34" charset="-128"/>
                        </a:rPr>
                        <a:t>記述内容</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人数</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記述内容</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b"/>
                      <a:r>
                        <a:rPr lang="ja-JP" altLang="en-US" sz="1000" u="none" strike="noStrike">
                          <a:effectLst/>
                          <a:latin typeface="Meiryo" panose="020B0604030504040204" pitchFamily="34" charset="-128"/>
                          <a:ea typeface="Meiryo" panose="020B0604030504040204" pitchFamily="34" charset="-128"/>
                        </a:rPr>
                        <a:t>人数</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1259611031"/>
                  </a:ext>
                </a:extLst>
              </a:tr>
              <a:tr h="486470">
                <a:tc>
                  <a:txBody>
                    <a:bodyPr/>
                    <a:lstStyle/>
                    <a:p>
                      <a:pPr algn="l" fontAlgn="b"/>
                      <a:r>
                        <a:rPr lang="ja-JP" altLang="en-US" sz="1000" u="none" strike="noStrike">
                          <a:effectLst/>
                          <a:latin typeface="Meiryo" panose="020B0604030504040204" pitchFamily="34" charset="-128"/>
                          <a:ea typeface="Meiryo" panose="020B0604030504040204" pitchFamily="34" charset="-128"/>
                        </a:rPr>
                        <a:t>　自然が豊か</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b="0" i="0" u="none" strike="noStrike" dirty="0">
                          <a:solidFill>
                            <a:srgbClr val="000000"/>
                          </a:solidFill>
                          <a:effectLst/>
                          <a:latin typeface="Meiryo" panose="020B0604030504040204" pitchFamily="34" charset="-128"/>
                          <a:ea typeface="Meiryo" panose="020B0604030504040204" pitchFamily="34" charset="-128"/>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a:t>
                      </a:r>
                      <a:r>
                        <a:rPr lang="en" sz="1000" u="none" strike="noStrike" dirty="0">
                          <a:effectLst/>
                          <a:latin typeface="Meiryo" panose="020B0604030504040204" pitchFamily="34" charset="-128"/>
                          <a:ea typeface="Meiryo" panose="020B0604030504040204" pitchFamily="34" charset="-128"/>
                        </a:rPr>
                        <a:t>FSC</a:t>
                      </a:r>
                      <a:r>
                        <a:rPr lang="ja-JP" altLang="en-US" sz="1000" u="none" strike="noStrike">
                          <a:effectLst/>
                          <a:latin typeface="Meiryo" panose="020B0604030504040204" pitchFamily="34" charset="-128"/>
                          <a:ea typeface="Meiryo" panose="020B0604030504040204" pitchFamily="34" charset="-128"/>
                        </a:rPr>
                        <a:t>などのブランド</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b="0" i="0" u="none" strike="noStrike" dirty="0">
                          <a:solidFill>
                            <a:srgbClr val="000000"/>
                          </a:solidFill>
                          <a:effectLst/>
                          <a:latin typeface="Meiryo" panose="020B0604030504040204" pitchFamily="34" charset="-128"/>
                          <a:ea typeface="Meiryo" panose="020B0604030504040204" pitchFamily="34" charset="-128"/>
                        </a:rPr>
                        <a:t>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760375541"/>
                  </a:ext>
                </a:extLst>
              </a:tr>
              <a:tr h="454914">
                <a:tc>
                  <a:txBody>
                    <a:bodyPr/>
                    <a:lstStyle/>
                    <a:p>
                      <a:pPr algn="l" fontAlgn="b"/>
                      <a:r>
                        <a:rPr lang="ja-JP" altLang="en-US" sz="1000" u="none" strike="noStrike">
                          <a:effectLst/>
                          <a:latin typeface="Meiryo" panose="020B0604030504040204" pitchFamily="34" charset="-128"/>
                          <a:ea typeface="Meiryo" panose="020B0604030504040204" pitchFamily="34" charset="-128"/>
                        </a:rPr>
                        <a:t>　海産物が美味しい</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b="0" i="0" u="none" strike="noStrike" dirty="0">
                          <a:solidFill>
                            <a:srgbClr val="000000"/>
                          </a:solidFill>
                          <a:effectLst/>
                          <a:latin typeface="Meiryo" panose="020B0604030504040204" pitchFamily="34" charset="-128"/>
                          <a:ea typeface="Meiryo" panose="020B0604030504040204" pitchFamily="34" charset="-128"/>
                        </a:rPr>
                        <a:t>13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地域コミュニティ</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b="0" i="0" u="none" strike="noStrike" dirty="0">
                          <a:solidFill>
                            <a:srgbClr val="000000"/>
                          </a:solidFill>
                          <a:effectLst/>
                          <a:latin typeface="Meiryo" panose="020B0604030504040204" pitchFamily="34" charset="-128"/>
                          <a:ea typeface="Meiryo" panose="020B0604030504040204" pitchFamily="34" charset="-128"/>
                        </a:rPr>
                        <a:t>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407823587"/>
                  </a:ext>
                </a:extLst>
              </a:tr>
              <a:tr h="454914">
                <a:tc>
                  <a:txBody>
                    <a:bodyPr/>
                    <a:lstStyle/>
                    <a:p>
                      <a:pPr algn="l" fontAlgn="b"/>
                      <a:r>
                        <a:rPr lang="ja-JP" altLang="en-US" sz="1000" u="none" strike="noStrike">
                          <a:effectLst/>
                          <a:latin typeface="Meiryo" panose="020B0604030504040204" pitchFamily="34" charset="-128"/>
                          <a:ea typeface="Meiryo" panose="020B0604030504040204" pitchFamily="34" charset="-128"/>
                        </a:rPr>
                        <a:t>　魅力的な人</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12</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移住者が多い</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b="0" i="0" u="none" strike="noStrike" dirty="0">
                          <a:solidFill>
                            <a:srgbClr val="000000"/>
                          </a:solidFill>
                          <a:effectLst/>
                          <a:latin typeface="Meiryo" panose="020B0604030504040204" pitchFamily="34" charset="-128"/>
                          <a:ea typeface="Meiryo" panose="020B0604030504040204" pitchFamily="34" charset="-128"/>
                        </a:rPr>
                        <a:t>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2549235815"/>
                  </a:ext>
                </a:extLst>
              </a:tr>
              <a:tr h="454914">
                <a:tc>
                  <a:txBody>
                    <a:bodyPr/>
                    <a:lstStyle/>
                    <a:p>
                      <a:pPr algn="l" fontAlgn="b"/>
                      <a:r>
                        <a:rPr lang="ja-JP" altLang="en-US" sz="1000" u="none" strike="noStrike">
                          <a:effectLst/>
                          <a:latin typeface="Meiryo" panose="020B0604030504040204" pitchFamily="34" charset="-128"/>
                          <a:ea typeface="Meiryo" panose="020B0604030504040204" pitchFamily="34" charset="-128"/>
                        </a:rPr>
                        <a:t>　発信力</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b="0" i="0" u="none" strike="noStrike" dirty="0">
                          <a:solidFill>
                            <a:srgbClr val="000000"/>
                          </a:solidFill>
                          <a:effectLst/>
                          <a:latin typeface="Meiryo" panose="020B0604030504040204" pitchFamily="34" charset="-128"/>
                          <a:ea typeface="Meiryo" panose="020B0604030504040204" pitchFamily="34" charset="-128"/>
                        </a:rPr>
                        <a:t>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fontAlgn="b"/>
                      <a:r>
                        <a:rPr lang="ja-JP" altLang="en-US" sz="1000" u="none" strike="noStrike">
                          <a:effectLst/>
                          <a:latin typeface="Meiryo" panose="020B0604030504040204" pitchFamily="34" charset="-128"/>
                          <a:ea typeface="Meiryo" panose="020B0604030504040204" pitchFamily="34" charset="-128"/>
                        </a:rPr>
                        <a:t>　防災意識が高い</a:t>
                      </a:r>
                      <a:endParaRPr lang="ja-JP" altLang="en-US" sz="10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fontAlgn="b"/>
                      <a:r>
                        <a:rPr lang="en-US" altLang="ja-JP" sz="1000" u="none" strike="noStrike" dirty="0">
                          <a:effectLst/>
                          <a:latin typeface="Meiryo" panose="020B0604030504040204" pitchFamily="34" charset="-128"/>
                          <a:ea typeface="Meiryo" panose="020B0604030504040204" pitchFamily="34" charset="-128"/>
                        </a:rPr>
                        <a:t>1</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918093686"/>
                  </a:ext>
                </a:extLst>
              </a:tr>
            </a:tbl>
          </a:graphicData>
        </a:graphic>
      </p:graphicFrame>
      <p:sp>
        <p:nvSpPr>
          <p:cNvPr id="7" name="テキスト ボックス 6"/>
          <p:cNvSpPr txBox="1"/>
          <p:nvPr/>
        </p:nvSpPr>
        <p:spPr>
          <a:xfrm>
            <a:off x="466107" y="5742643"/>
            <a:ext cx="8211781" cy="830997"/>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・志津川高校の魅力については生徒と同様に「地域密着」「志翔学舎」を魅力と感じている保護者が多い。</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・南三陸町の魅力・強みについても生徒と同様に「南三陸の自然」を魅力・強みと感じている。</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・学習内容やカリキュラムについては「地域活動」「地方創生の取り組み」という意見が最も多かった。</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・学科やコースについては「福祉系」の学科が最も多く、「看護系」等、就職を見据えた意見が多かった。</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653773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xmlns="" id="{4AA294C8-21B4-8540-9524-6AB9FA82C762}"/>
              </a:ext>
            </a:extLst>
          </p:cNvPr>
          <p:cNvSpPr txBox="1"/>
          <p:nvPr/>
        </p:nvSpPr>
        <p:spPr>
          <a:xfrm>
            <a:off x="466107" y="814135"/>
            <a:ext cx="4019797" cy="253916"/>
          </a:xfrm>
          <a:prstGeom prst="rect">
            <a:avLst/>
          </a:prstGeom>
          <a:solidFill>
            <a:schemeClr val="bg1">
              <a:lumMod val="95000"/>
            </a:schemeClr>
          </a:solidFill>
        </p:spPr>
        <p:txBody>
          <a:bodyPr wrap="square" rtlCol="0">
            <a:spAutoFit/>
          </a:bodyPr>
          <a:lstStyle/>
          <a:p>
            <a:pPr algn="ctr"/>
            <a:r>
              <a:rPr kumimoji="1" lang="ja-JP" altLang="en-US" sz="1050" b="1">
                <a:latin typeface="Meiryo" panose="020B0604030504040204" pitchFamily="34" charset="-128"/>
                <a:ea typeface="Meiryo" panose="020B0604030504040204" pitchFamily="34" charset="-128"/>
              </a:rPr>
              <a:t>質問</a:t>
            </a:r>
            <a:r>
              <a:rPr kumimoji="1" lang="en-US" altLang="ja-JP" sz="1050" b="1" dirty="0">
                <a:latin typeface="Meiryo" panose="020B0604030504040204" pitchFamily="34" charset="-128"/>
                <a:ea typeface="Meiryo" panose="020B0604030504040204" pitchFamily="34" charset="-128"/>
              </a:rPr>
              <a:t>11</a:t>
            </a:r>
            <a:r>
              <a:rPr kumimoji="1" lang="ja-JP" altLang="en-US" sz="1050" b="1">
                <a:latin typeface="Meiryo" panose="020B0604030504040204" pitchFamily="34" charset="-128"/>
                <a:ea typeface="Meiryo" panose="020B0604030504040204" pitchFamily="34" charset="-128"/>
              </a:rPr>
              <a:t>  </a:t>
            </a:r>
            <a:r>
              <a:rPr kumimoji="1" lang="en-US" altLang="ja-JP" sz="1050" b="1" dirty="0">
                <a:latin typeface="Meiryo" panose="020B0604030504040204" pitchFamily="34" charset="-128"/>
                <a:ea typeface="Meiryo" panose="020B0604030504040204" pitchFamily="34" charset="-128"/>
              </a:rPr>
              <a:t> </a:t>
            </a:r>
            <a:r>
              <a:rPr kumimoji="1" lang="ja-JP" altLang="en-US" sz="1050" b="1">
                <a:latin typeface="Meiryo" panose="020B0604030504040204" pitchFamily="34" charset="-128"/>
                <a:ea typeface="Meiryo" panose="020B0604030504040204" pitchFamily="34" charset="-128"/>
              </a:rPr>
              <a:t>今後、どのような学校になってほしいですか</a:t>
            </a:r>
          </a:p>
        </p:txBody>
      </p:sp>
      <p:sp>
        <p:nvSpPr>
          <p:cNvPr id="2" name="スライド番号プレースホルダー 1">
            <a:extLst>
              <a:ext uri="{FF2B5EF4-FFF2-40B4-BE49-F238E27FC236}">
                <a16:creationId xmlns:a16="http://schemas.microsoft.com/office/drawing/2014/main" xmlns="" id="{B9B81BA2-808B-C14C-9479-DBE7CF7F3940}"/>
              </a:ext>
            </a:extLst>
          </p:cNvPr>
          <p:cNvSpPr>
            <a:spLocks noGrp="1"/>
          </p:cNvSpPr>
          <p:nvPr>
            <p:ph type="sldNum" sz="quarter" idx="12"/>
          </p:nvPr>
        </p:nvSpPr>
        <p:spPr/>
        <p:txBody>
          <a:bodyPr/>
          <a:lstStyle/>
          <a:p>
            <a:fld id="{59E6D631-F4BF-E94A-A9EF-C02751B2E645}" type="slidenum">
              <a:rPr kumimoji="1" lang="ja-JP" altLang="en-US" smtClean="0"/>
              <a:t>8</a:t>
            </a:fld>
            <a:endParaRPr kumimoji="1" lang="ja-JP" altLang="en-US"/>
          </a:p>
        </p:txBody>
      </p:sp>
      <p:graphicFrame>
        <p:nvGraphicFramePr>
          <p:cNvPr id="3" name="表 2">
            <a:extLst>
              <a:ext uri="{FF2B5EF4-FFF2-40B4-BE49-F238E27FC236}">
                <a16:creationId xmlns:a16="http://schemas.microsoft.com/office/drawing/2014/main" xmlns="" id="{75EFE2B7-2172-744D-992A-753FA276B8FF}"/>
              </a:ext>
            </a:extLst>
          </p:cNvPr>
          <p:cNvGraphicFramePr>
            <a:graphicFrameLocks noGrp="1"/>
          </p:cNvGraphicFramePr>
          <p:nvPr>
            <p:extLst>
              <p:ext uri="{D42A27DB-BD31-4B8C-83A1-F6EECF244321}">
                <p14:modId xmlns:p14="http://schemas.microsoft.com/office/powerpoint/2010/main" val="1077202380"/>
              </p:ext>
            </p:extLst>
          </p:nvPr>
        </p:nvGraphicFramePr>
        <p:xfrm>
          <a:off x="466107" y="1218640"/>
          <a:ext cx="8264534" cy="5245994"/>
        </p:xfrm>
        <a:graphic>
          <a:graphicData uri="http://schemas.openxmlformats.org/drawingml/2006/table">
            <a:tbl>
              <a:tblPr>
                <a:tableStyleId>{5C22544A-7EE6-4342-B048-85BDC9FD1C3A}</a:tableStyleId>
              </a:tblPr>
              <a:tblGrid>
                <a:gridCol w="8264534">
                  <a:extLst>
                    <a:ext uri="{9D8B030D-6E8A-4147-A177-3AD203B41FA5}">
                      <a16:colId xmlns:a16="http://schemas.microsoft.com/office/drawing/2014/main" xmlns="" val="2277255303"/>
                    </a:ext>
                  </a:extLst>
                </a:gridCol>
              </a:tblGrid>
              <a:tr h="288015">
                <a:tc>
                  <a:txBody>
                    <a:bodyPr/>
                    <a:lstStyle/>
                    <a:p>
                      <a:pPr algn="ctr" fontAlgn="b">
                        <a:lnSpc>
                          <a:spcPct val="150000"/>
                        </a:lnSpc>
                      </a:pPr>
                      <a:r>
                        <a:rPr lang="ja-JP" altLang="en-US" sz="1000" u="none" strike="noStrike" dirty="0">
                          <a:effectLst/>
                          <a:latin typeface="Meiryo" panose="020B0604030504040204" pitchFamily="34" charset="-128"/>
                          <a:ea typeface="Meiryo" panose="020B0604030504040204" pitchFamily="34" charset="-128"/>
                        </a:rPr>
                        <a:t>主な記述内容</a:t>
                      </a:r>
                      <a:endParaRPr lang="ja-JP" altLang="en-US"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2475676374"/>
                  </a:ext>
                </a:extLst>
              </a:tr>
              <a:tr h="4957979">
                <a:tc>
                  <a:txBody>
                    <a:bodyPr/>
                    <a:lstStyle/>
                    <a:p>
                      <a:pPr algn="l" fontAlgn="t">
                        <a:lnSpc>
                          <a:spcPct val="150000"/>
                        </a:lnSpc>
                      </a:pPr>
                      <a:r>
                        <a:rPr lang="en-US" altLang="ja-JP" sz="1000" u="none" strike="noStrike" dirty="0">
                          <a:effectLst/>
                          <a:latin typeface="Meiryo" panose="020B0604030504040204" pitchFamily="34" charset="-128"/>
                          <a:ea typeface="Meiryo" panose="020B0604030504040204" pitchFamily="34" charset="-128"/>
                        </a:rPr>
                        <a:t> </a:t>
                      </a:r>
                      <a:r>
                        <a:rPr lang="en-US" altLang="ja-JP" sz="1100" b="1" u="none" strike="noStrike" dirty="0">
                          <a:solidFill>
                            <a:srgbClr val="0070C0"/>
                          </a:solidFill>
                          <a:effectLst/>
                          <a:latin typeface="Meiryo" panose="020B0604030504040204" pitchFamily="34" charset="-128"/>
                          <a:ea typeface="Meiryo" panose="020B0604030504040204" pitchFamily="34" charset="-128"/>
                        </a:rPr>
                        <a:t>〈</a:t>
                      </a:r>
                      <a:r>
                        <a:rPr lang="ja-JP" altLang="en-US" sz="1100" b="1" u="none" strike="noStrike" dirty="0">
                          <a:solidFill>
                            <a:srgbClr val="0070C0"/>
                          </a:solidFill>
                          <a:effectLst/>
                          <a:latin typeface="Meiryo" panose="020B0604030504040204" pitchFamily="34" charset="-128"/>
                          <a:ea typeface="Meiryo" panose="020B0604030504040204" pitchFamily="34" charset="-128"/>
                        </a:rPr>
                        <a:t>生徒数を増やす</a:t>
                      </a:r>
                      <a:r>
                        <a:rPr lang="en-US" altLang="ja-JP" sz="1100" b="1" u="none" strike="noStrike" dirty="0">
                          <a:solidFill>
                            <a:srgbClr val="0070C0"/>
                          </a:solidFill>
                          <a:effectLst/>
                          <a:latin typeface="Meiryo" panose="020B0604030504040204" pitchFamily="34" charset="-128"/>
                          <a:ea typeface="Meiryo" panose="020B0604030504040204" pitchFamily="34" charset="-128"/>
                        </a:rPr>
                        <a:t>〉</a:t>
                      </a:r>
                    </a:p>
                    <a:p>
                      <a:pPr algn="l" fontAlgn="t">
                        <a:lnSpc>
                          <a:spcPct val="150000"/>
                        </a:lnSpc>
                      </a:pPr>
                      <a:r>
                        <a:rPr lang="ja-JP" altLang="en-US" sz="1000" u="none" strike="noStrike" dirty="0">
                          <a:effectLst/>
                          <a:latin typeface="Meiryo" panose="020B0604030504040204" pitchFamily="34" charset="-128"/>
                          <a:ea typeface="Meiryo" panose="020B0604030504040204" pitchFamily="34" charset="-128"/>
                        </a:rPr>
                        <a:t>・入学生が増え、活気あふれる学校になったら良いと思います。</a:t>
                      </a:r>
                      <a:endParaRPr lang="en-US" altLang="ja-JP" sz="1000" u="none" strike="noStrike" dirty="0">
                        <a:effectLst/>
                        <a:latin typeface="Meiryo" panose="020B0604030504040204" pitchFamily="34" charset="-128"/>
                        <a:ea typeface="Meiryo" panose="020B0604030504040204" pitchFamily="34" charset="-128"/>
                      </a:endParaRPr>
                    </a:p>
                    <a:p>
                      <a:pPr algn="l" fontAlgn="t">
                        <a:lnSpc>
                          <a:spcPct val="150000"/>
                        </a:lnSpc>
                      </a:pPr>
                      <a:r>
                        <a:rPr lang="ja-JP" altLang="en-US" sz="1000" u="none" strike="noStrike" dirty="0">
                          <a:effectLst/>
                          <a:latin typeface="Meiryo" panose="020B0604030504040204" pitchFamily="34" charset="-128"/>
                          <a:ea typeface="Meiryo" panose="020B0604030504040204" pitchFamily="34" charset="-128"/>
                        </a:rPr>
                        <a:t>・生徒の数が増え、子供達が高校生活が充実するような環境。志津川高校で学びたい！と思うような魅力がある学校にしてほしいと思う。</a:t>
                      </a:r>
                      <a:endParaRPr lang="en-US" altLang="ja-JP" sz="1000" u="none" strike="noStrike" dirty="0">
                        <a:effectLst/>
                        <a:latin typeface="Meiryo" panose="020B0604030504040204" pitchFamily="34" charset="-128"/>
                        <a:ea typeface="Meiryo" panose="020B0604030504040204" pitchFamily="34" charset="-128"/>
                      </a:endParaRPr>
                    </a:p>
                    <a:p>
                      <a:pPr algn="l" fontAlgn="t">
                        <a:lnSpc>
                          <a:spcPct val="150000"/>
                        </a:lnSpc>
                      </a:pPr>
                      <a:r>
                        <a:rPr lang="ja-JP" altLang="en-US" sz="1000" u="none" strike="noStrike" dirty="0">
                          <a:effectLst/>
                          <a:latin typeface="Meiryo" panose="020B0604030504040204" pitchFamily="34" charset="-128"/>
                          <a:ea typeface="Meiryo" panose="020B0604030504040204" pitchFamily="34" charset="-128"/>
                        </a:rPr>
                        <a:t>・ローカルの強みを活かした独自路線で少子化時代に他府県より生徒を集める。</a:t>
                      </a:r>
                      <a:endParaRPr lang="en-US" altLang="ja-JP" sz="1000" u="none" strike="noStrike" dirty="0">
                        <a:effectLst/>
                        <a:latin typeface="Meiryo" panose="020B0604030504040204" pitchFamily="34" charset="-128"/>
                        <a:ea typeface="Meiryo" panose="020B0604030504040204" pitchFamily="34" charset="-128"/>
                      </a:endParaRPr>
                    </a:p>
                    <a:p>
                      <a:pPr algn="l" fontAlgn="t">
                        <a:lnSpc>
                          <a:spcPct val="150000"/>
                        </a:lnSpc>
                      </a:pPr>
                      <a:endParaRPr lang="en-US" altLang="ja-JP" sz="700" u="none" strike="noStrike" dirty="0">
                        <a:effectLst/>
                        <a:latin typeface="Meiryo" panose="020B0604030504040204" pitchFamily="34" charset="-128"/>
                        <a:ea typeface="Meiryo" panose="020B0604030504040204" pitchFamily="34" charset="-128"/>
                      </a:endParaRPr>
                    </a:p>
                    <a:p>
                      <a:pPr algn="l" fontAlgn="t">
                        <a:lnSpc>
                          <a:spcPct val="150000"/>
                        </a:lnSpc>
                      </a:pPr>
                      <a:r>
                        <a:rPr lang="en-US" altLang="ja-JP" sz="1100" b="1" u="none" strike="noStrike" dirty="0">
                          <a:effectLst/>
                          <a:latin typeface="Meiryo" panose="020B0604030504040204" pitchFamily="34" charset="-128"/>
                          <a:ea typeface="Meiryo" panose="020B0604030504040204" pitchFamily="34" charset="-128"/>
                        </a:rPr>
                        <a:t> </a:t>
                      </a:r>
                      <a:r>
                        <a:rPr lang="en-US" altLang="ja-JP" sz="1100" b="1" u="none" strike="noStrike" dirty="0">
                          <a:solidFill>
                            <a:srgbClr val="00B050"/>
                          </a:solidFill>
                          <a:effectLst/>
                          <a:latin typeface="Meiryo" panose="020B0604030504040204" pitchFamily="34" charset="-128"/>
                          <a:ea typeface="Meiryo" panose="020B0604030504040204" pitchFamily="34" charset="-128"/>
                        </a:rPr>
                        <a:t>〈</a:t>
                      </a:r>
                      <a:r>
                        <a:rPr lang="ja-JP" altLang="en-US" sz="1100" b="1" u="none" strike="noStrike" dirty="0">
                          <a:solidFill>
                            <a:srgbClr val="00B050"/>
                          </a:solidFill>
                          <a:effectLst/>
                          <a:latin typeface="Meiryo" panose="020B0604030504040204" pitchFamily="34" charset="-128"/>
                          <a:ea typeface="Meiryo" panose="020B0604030504040204" pitchFamily="34" charset="-128"/>
                        </a:rPr>
                        <a:t>特色・魅力的な教育活動</a:t>
                      </a:r>
                      <a:r>
                        <a:rPr lang="en-US" altLang="ja-JP" sz="1100" b="1" u="none" strike="noStrike" dirty="0">
                          <a:solidFill>
                            <a:srgbClr val="00B050"/>
                          </a:solidFill>
                          <a:effectLst/>
                          <a:latin typeface="Meiryo" panose="020B0604030504040204" pitchFamily="34" charset="-128"/>
                          <a:ea typeface="Meiryo" panose="020B0604030504040204" pitchFamily="34" charset="-128"/>
                        </a:rPr>
                        <a:t>〉</a:t>
                      </a:r>
                      <a:r>
                        <a:rPr lang="ja-JP" altLang="en-US" sz="1100" b="1" u="none" strike="noStrike" dirty="0">
                          <a:solidFill>
                            <a:srgbClr val="00B050"/>
                          </a:solidFill>
                          <a:effectLst/>
                          <a:latin typeface="Meiryo" panose="020B0604030504040204" pitchFamily="34" charset="-128"/>
                          <a:ea typeface="Meiryo" panose="020B0604030504040204" pitchFamily="34" charset="-128"/>
                        </a:rPr>
                        <a:t/>
                      </a:r>
                      <a:br>
                        <a:rPr lang="ja-JP" altLang="en-US" sz="1100" b="1" u="none" strike="noStrike" dirty="0">
                          <a:solidFill>
                            <a:srgbClr val="00B050"/>
                          </a:solidFill>
                          <a:effectLst/>
                          <a:latin typeface="Meiryo" panose="020B0604030504040204" pitchFamily="34" charset="-128"/>
                          <a:ea typeface="Meiryo" panose="020B0604030504040204" pitchFamily="34" charset="-128"/>
                        </a:rPr>
                      </a:br>
                      <a:r>
                        <a:rPr lang="ja-JP" altLang="en-US" sz="1000" u="none" strike="noStrike" dirty="0">
                          <a:effectLst/>
                          <a:latin typeface="Meiryo" panose="020B0604030504040204" pitchFamily="34" charset="-128"/>
                          <a:ea typeface="Meiryo" panose="020B0604030504040204" pitchFamily="34" charset="-128"/>
                        </a:rPr>
                        <a:t>・一人ひとりが活躍できるような場を設けていただく機会があるような学校。</a:t>
                      </a:r>
                      <a:br>
                        <a:rPr lang="ja-JP" altLang="en-US" sz="1000" u="none" strike="noStrike" dirty="0">
                          <a:effectLst/>
                          <a:latin typeface="Meiryo" panose="020B0604030504040204" pitchFamily="34" charset="-128"/>
                          <a:ea typeface="Meiryo" panose="020B0604030504040204" pitchFamily="34" charset="-128"/>
                        </a:rPr>
                      </a:br>
                      <a:r>
                        <a:rPr lang="ja-JP" altLang="en-US" sz="1000" u="none" strike="noStrike" dirty="0">
                          <a:effectLst/>
                          <a:latin typeface="Meiryo" panose="020B0604030504040204" pitchFamily="34" charset="-128"/>
                          <a:ea typeface="Meiryo" panose="020B0604030504040204" pitchFamily="34" charset="-128"/>
                        </a:rPr>
                        <a:t>・この学校へ入りたいと</a:t>
                      </a:r>
                      <a:r>
                        <a:rPr lang="ja-JP" altLang="en-US" sz="1000" u="none" strike="noStrike" dirty="0" smtClean="0">
                          <a:effectLst/>
                          <a:latin typeface="Meiryo" panose="020B0604030504040204" pitchFamily="34" charset="-128"/>
                          <a:ea typeface="Meiryo" panose="020B0604030504040204" pitchFamily="34" charset="-128"/>
                        </a:rPr>
                        <a:t>思える、学習</a:t>
                      </a:r>
                      <a:r>
                        <a:rPr lang="ja-JP" altLang="en-US" sz="1000" u="none" strike="noStrike" dirty="0">
                          <a:effectLst/>
                          <a:latin typeface="Meiryo" panose="020B0604030504040204" pitchFamily="34" charset="-128"/>
                          <a:ea typeface="Meiryo" panose="020B0604030504040204" pitchFamily="34" charset="-128"/>
                        </a:rPr>
                        <a:t>にも生活にも魅力ある学校。</a:t>
                      </a:r>
                      <a:br>
                        <a:rPr lang="ja-JP" altLang="en-US" sz="1000" u="none" strike="noStrike" dirty="0">
                          <a:effectLst/>
                          <a:latin typeface="Meiryo" panose="020B0604030504040204" pitchFamily="34" charset="-128"/>
                          <a:ea typeface="Meiryo" panose="020B0604030504040204" pitchFamily="34" charset="-128"/>
                        </a:rPr>
                      </a:br>
                      <a:r>
                        <a:rPr lang="ja-JP" altLang="en-US" sz="1000" u="none" strike="noStrike" dirty="0">
                          <a:effectLst/>
                          <a:latin typeface="Meiryo" panose="020B0604030504040204" pitchFamily="34" charset="-128"/>
                          <a:ea typeface="Meiryo" panose="020B0604030504040204" pitchFamily="34" charset="-128"/>
                        </a:rPr>
                        <a:t>・地域性をもちながら国際的にも目を向けられるような学校に</a:t>
                      </a:r>
                      <a:r>
                        <a:rPr lang="ja-JP" altLang="en-US" sz="1000" u="none" strike="noStrike" dirty="0" smtClean="0">
                          <a:effectLst/>
                          <a:latin typeface="Meiryo" panose="020B0604030504040204" pitchFamily="34" charset="-128"/>
                          <a:ea typeface="Meiryo" panose="020B0604030504040204" pitchFamily="34" charset="-128"/>
                        </a:rPr>
                        <a:t>なり、子供</a:t>
                      </a:r>
                      <a:r>
                        <a:rPr lang="ja-JP" altLang="en-US" sz="1000" u="none" strike="noStrike" dirty="0">
                          <a:effectLst/>
                          <a:latin typeface="Meiryo" panose="020B0604030504040204" pitchFamily="34" charset="-128"/>
                          <a:ea typeface="Meiryo" panose="020B0604030504040204" pitchFamily="34" charset="-128"/>
                        </a:rPr>
                        <a:t>達がここでもどこでも飛躍できるようになったらいいなと思います。</a:t>
                      </a:r>
                      <a:br>
                        <a:rPr lang="ja-JP" altLang="en-US" sz="1000" u="none" strike="noStrike" dirty="0">
                          <a:effectLst/>
                          <a:latin typeface="Meiryo" panose="020B0604030504040204" pitchFamily="34" charset="-128"/>
                          <a:ea typeface="Meiryo" panose="020B0604030504040204" pitchFamily="34" charset="-128"/>
                        </a:rPr>
                      </a:br>
                      <a:r>
                        <a:rPr lang="ja-JP" altLang="en-US" sz="1000" u="none" strike="noStrike" dirty="0">
                          <a:effectLst/>
                          <a:latin typeface="Meiryo" panose="020B0604030504040204" pitchFamily="34" charset="-128"/>
                          <a:ea typeface="Meiryo" panose="020B0604030504040204" pitchFamily="34" charset="-128"/>
                        </a:rPr>
                        <a:t>・町の活性化を考え作り、食、行事、観光等どんどん提案し、外に発信していって欲しい。</a:t>
                      </a:r>
                      <a:br>
                        <a:rPr lang="ja-JP" altLang="en-US" sz="1000" u="none" strike="noStrike" dirty="0">
                          <a:effectLst/>
                          <a:latin typeface="Meiryo" panose="020B0604030504040204" pitchFamily="34" charset="-128"/>
                          <a:ea typeface="Meiryo" panose="020B0604030504040204" pitchFamily="34" charset="-128"/>
                        </a:rPr>
                      </a:br>
                      <a:r>
                        <a:rPr lang="ja-JP" altLang="en-US" sz="1000" u="none" strike="noStrike" dirty="0">
                          <a:effectLst/>
                          <a:latin typeface="Meiryo" panose="020B0604030504040204" pitchFamily="34" charset="-128"/>
                          <a:ea typeface="Meiryo" panose="020B0604030504040204" pitchFamily="34" charset="-128"/>
                        </a:rPr>
                        <a:t>・県内の気仙沼地区以外からの入学者を増やし、目玉となる学科をつくり、部活動も盛んで競争心のある学校。</a:t>
                      </a:r>
                      <a:br>
                        <a:rPr lang="ja-JP" altLang="en-US" sz="1000" u="none" strike="noStrike" dirty="0">
                          <a:effectLst/>
                          <a:latin typeface="Meiryo" panose="020B0604030504040204" pitchFamily="34" charset="-128"/>
                          <a:ea typeface="Meiryo" panose="020B0604030504040204" pitchFamily="34" charset="-128"/>
                        </a:rPr>
                      </a:br>
                      <a:r>
                        <a:rPr lang="ja-JP" altLang="en-US" sz="1000" u="none" strike="noStrike" dirty="0">
                          <a:effectLst/>
                          <a:latin typeface="Meiryo" panose="020B0604030504040204" pitchFamily="34" charset="-128"/>
                          <a:ea typeface="Meiryo" panose="020B0604030504040204" pitchFamily="34" charset="-128"/>
                        </a:rPr>
                        <a:t>・全国からでも自分の子供を通わせたいと思う様な学校。</a:t>
                      </a:r>
                      <a:endParaRPr lang="en-US" altLang="ja-JP" sz="1000" u="none" strike="noStrike" dirty="0">
                        <a:effectLst/>
                        <a:latin typeface="Meiryo" panose="020B0604030504040204" pitchFamily="34" charset="-128"/>
                        <a:ea typeface="Meiryo" panose="020B0604030504040204" pitchFamily="34" charset="-128"/>
                      </a:endParaRPr>
                    </a:p>
                    <a:p>
                      <a:pPr algn="l" fontAlgn="t">
                        <a:lnSpc>
                          <a:spcPct val="150000"/>
                        </a:lnSpc>
                      </a:pPr>
                      <a:r>
                        <a:rPr lang="ja-JP" altLang="en-US" sz="1000" u="none" strike="noStrike" dirty="0">
                          <a:effectLst/>
                          <a:latin typeface="Meiryo" panose="020B0604030504040204" pitchFamily="34" charset="-128"/>
                          <a:ea typeface="Meiryo" panose="020B0604030504040204" pitchFamily="34" charset="-128"/>
                        </a:rPr>
                        <a:t>・地域に根付いた教育活動。</a:t>
                      </a:r>
                      <a:br>
                        <a:rPr lang="ja-JP" altLang="en-US" sz="1000" u="none" strike="noStrike" dirty="0">
                          <a:effectLst/>
                          <a:latin typeface="Meiryo" panose="020B0604030504040204" pitchFamily="34" charset="-128"/>
                          <a:ea typeface="Meiryo" panose="020B0604030504040204" pitchFamily="34" charset="-128"/>
                        </a:rPr>
                      </a:br>
                      <a:r>
                        <a:rPr lang="ja-JP" altLang="en-US" sz="1000" u="none" strike="noStrike" dirty="0">
                          <a:effectLst/>
                          <a:latin typeface="Meiryo" panose="020B0604030504040204" pitchFamily="34" charset="-128"/>
                          <a:ea typeface="Meiryo" panose="020B0604030504040204" pitchFamily="34" charset="-128"/>
                        </a:rPr>
                        <a:t>・志高ならではの学科、カリキュラムを有し、地域外からも希望者が来るような学校。</a:t>
                      </a:r>
                      <a:br>
                        <a:rPr lang="ja-JP" altLang="en-US" sz="1000" u="none" strike="noStrike" dirty="0">
                          <a:effectLst/>
                          <a:latin typeface="Meiryo" panose="020B0604030504040204" pitchFamily="34" charset="-128"/>
                          <a:ea typeface="Meiryo" panose="020B0604030504040204" pitchFamily="34" charset="-128"/>
                        </a:rPr>
                      </a:br>
                      <a:r>
                        <a:rPr lang="ja-JP" altLang="en-US" sz="1000" u="none" strike="noStrike" dirty="0">
                          <a:effectLst/>
                          <a:latin typeface="Meiryo" panose="020B0604030504040204" pitchFamily="34" charset="-128"/>
                          <a:ea typeface="Meiryo" panose="020B0604030504040204" pitchFamily="34" charset="-128"/>
                        </a:rPr>
                        <a:t>・幅広い生徒が入学し、進路も豊富で、進化し続ける進学校になってほしい。自発的に学べるような学習プログラムを取り入れてほしい。</a:t>
                      </a:r>
                      <a:endParaRPr lang="en-US" altLang="ja-JP" sz="1000" u="none" strike="noStrike" dirty="0">
                        <a:effectLst/>
                        <a:latin typeface="Meiryo" panose="020B0604030504040204" pitchFamily="34" charset="-128"/>
                        <a:ea typeface="Meiryo" panose="020B0604030504040204" pitchFamily="34" charset="-128"/>
                      </a:endParaRPr>
                    </a:p>
                    <a:p>
                      <a:pPr algn="l" fontAlgn="t">
                        <a:lnSpc>
                          <a:spcPct val="150000"/>
                        </a:lnSpc>
                      </a:pPr>
                      <a:endParaRPr lang="en-US" altLang="ja-JP" sz="700" b="0" i="0" u="none" strike="noStrike" dirty="0">
                        <a:solidFill>
                          <a:srgbClr val="000000"/>
                        </a:solidFill>
                        <a:effectLst/>
                        <a:latin typeface="Meiryo" panose="020B0604030504040204" pitchFamily="34" charset="-128"/>
                        <a:ea typeface="Meiryo" panose="020B0604030504040204" pitchFamily="34" charset="-128"/>
                      </a:endParaRPr>
                    </a:p>
                    <a:p>
                      <a:pPr algn="l" fontAlgn="t">
                        <a:lnSpc>
                          <a:spcPct val="150000"/>
                        </a:lnSpc>
                      </a:pPr>
                      <a:r>
                        <a:rPr lang="en-US" altLang="ja-JP" sz="1000" b="1" i="0" u="none" strike="noStrike" dirty="0">
                          <a:solidFill>
                            <a:srgbClr val="000000"/>
                          </a:solidFill>
                          <a:effectLst/>
                          <a:latin typeface="Meiryo" panose="020B0604030504040204" pitchFamily="34" charset="-128"/>
                          <a:ea typeface="Meiryo" panose="020B0604030504040204" pitchFamily="34" charset="-128"/>
                        </a:rPr>
                        <a:t> </a:t>
                      </a:r>
                      <a:r>
                        <a:rPr lang="en-US" altLang="ja-JP" sz="1100" b="1" i="0" u="none" strike="noStrike" dirty="0">
                          <a:solidFill>
                            <a:srgbClr val="000000"/>
                          </a:solidFill>
                          <a:effectLst/>
                          <a:latin typeface="Meiryo" panose="020B0604030504040204" pitchFamily="34" charset="-128"/>
                          <a:ea typeface="Meiryo" panose="020B0604030504040204" pitchFamily="34" charset="-128"/>
                        </a:rPr>
                        <a:t>〈</a:t>
                      </a:r>
                      <a:r>
                        <a:rPr lang="ja-JP" altLang="en-US" sz="1100" b="1" i="0" u="none" strike="noStrike" dirty="0">
                          <a:solidFill>
                            <a:srgbClr val="000000"/>
                          </a:solidFill>
                          <a:effectLst/>
                          <a:latin typeface="Meiryo" panose="020B0604030504040204" pitchFamily="34" charset="-128"/>
                          <a:ea typeface="Meiryo" panose="020B0604030504040204" pitchFamily="34" charset="-128"/>
                        </a:rPr>
                        <a:t>その他</a:t>
                      </a:r>
                      <a:r>
                        <a:rPr lang="en-US" altLang="ja-JP" sz="1100" b="1" i="0" u="none" strike="noStrike" dirty="0">
                          <a:solidFill>
                            <a:srgbClr val="000000"/>
                          </a:solidFill>
                          <a:effectLst/>
                          <a:latin typeface="Meiryo" panose="020B0604030504040204" pitchFamily="34" charset="-128"/>
                          <a:ea typeface="Meiryo" panose="020B0604030504040204" pitchFamily="34" charset="-128"/>
                        </a:rPr>
                        <a:t>〉</a:t>
                      </a:r>
                    </a:p>
                    <a:p>
                      <a:pPr algn="l" fontAlgn="t">
                        <a:lnSpc>
                          <a:spcPct val="150000"/>
                        </a:lnSpc>
                      </a:pPr>
                      <a:r>
                        <a:rPr lang="ja-JP" altLang="en-US" sz="1000" b="0" i="0" u="none" strike="noStrike" dirty="0">
                          <a:solidFill>
                            <a:srgbClr val="000000"/>
                          </a:solidFill>
                          <a:effectLst/>
                          <a:latin typeface="Meiryo" panose="020B0604030504040204" pitchFamily="34" charset="-128"/>
                          <a:ea typeface="Meiryo" panose="020B0604030504040204" pitchFamily="34" charset="-128"/>
                        </a:rPr>
                        <a:t>・部活動の強制参加をなくし、学習を強化する。</a:t>
                      </a:r>
                      <a:endParaRPr lang="en-US" altLang="ja-JP" sz="1000" b="0" i="0" u="none" strike="noStrike" dirty="0">
                        <a:solidFill>
                          <a:srgbClr val="000000"/>
                        </a:solidFill>
                        <a:effectLst/>
                        <a:latin typeface="Meiryo" panose="020B0604030504040204" pitchFamily="34" charset="-128"/>
                        <a:ea typeface="Meiryo" panose="020B0604030504040204" pitchFamily="34" charset="-128"/>
                      </a:endParaRPr>
                    </a:p>
                    <a:p>
                      <a:pPr algn="l" fontAlgn="t">
                        <a:lnSpc>
                          <a:spcPct val="150000"/>
                        </a:lnSpc>
                      </a:pPr>
                      <a:r>
                        <a:rPr lang="ja-JP" altLang="en-US" sz="1000" b="0" i="0" u="none" strike="noStrike" dirty="0">
                          <a:solidFill>
                            <a:srgbClr val="000000"/>
                          </a:solidFill>
                          <a:effectLst/>
                          <a:latin typeface="Meiryo" panose="020B0604030504040204" pitchFamily="34" charset="-128"/>
                          <a:ea typeface="Meiryo" panose="020B0604030504040204" pitchFamily="34" charset="-128"/>
                        </a:rPr>
                        <a:t>・</a:t>
                      </a:r>
                      <a:r>
                        <a:rPr lang="ja-JP" altLang="en-US" sz="1000" u="none" strike="noStrike" dirty="0">
                          <a:effectLst/>
                          <a:latin typeface="Meiryo" panose="020B0604030504040204" pitchFamily="34" charset="-128"/>
                          <a:ea typeface="Meiryo" panose="020B0604030504040204" pitchFamily="34" charset="-128"/>
                        </a:rPr>
                        <a:t>一人ひとりの個性を生かしてほしい（中学から友達等が同じなので個性とかないから）</a:t>
                      </a:r>
                      <a:br>
                        <a:rPr lang="ja-JP" altLang="en-US" sz="1000" u="none" strike="noStrike" dirty="0">
                          <a:effectLst/>
                          <a:latin typeface="Meiryo" panose="020B0604030504040204" pitchFamily="34" charset="-128"/>
                          <a:ea typeface="Meiryo" panose="020B0604030504040204" pitchFamily="34" charset="-128"/>
                        </a:rPr>
                      </a:br>
                      <a:r>
                        <a:rPr lang="ja-JP" altLang="en-US" sz="1000" b="0" i="0" u="none" strike="noStrike" dirty="0">
                          <a:solidFill>
                            <a:srgbClr val="000000"/>
                          </a:solidFill>
                          <a:effectLst/>
                          <a:latin typeface="Meiryo" panose="020B0604030504040204" pitchFamily="34" charset="-128"/>
                          <a:ea typeface="Meiryo" panose="020B0604030504040204" pitchFamily="34" charset="-128"/>
                        </a:rPr>
                        <a:t>・</a:t>
                      </a:r>
                      <a:r>
                        <a:rPr lang="ja-JP" altLang="en-US" sz="1000" u="none" strike="noStrike" dirty="0">
                          <a:effectLst/>
                          <a:latin typeface="Meiryo" panose="020B0604030504040204" pitchFamily="34" charset="-128"/>
                          <a:ea typeface="Meiryo" panose="020B0604030504040204" pitchFamily="34" charset="-128"/>
                        </a:rPr>
                        <a:t>せっかくの中高連携を活かせていない。３校で関わる機会を増やせば志高の魅力を感じてもらえると思う。</a:t>
                      </a:r>
                      <a:endParaRPr lang="en-US" altLang="ja-JP" sz="1000" u="none" strike="noStrike" dirty="0">
                        <a:effectLst/>
                        <a:latin typeface="Meiryo" panose="020B0604030504040204" pitchFamily="34" charset="-128"/>
                        <a:ea typeface="Meiryo" panose="020B0604030504040204" pitchFamily="34" charset="-128"/>
                      </a:endParaRPr>
                    </a:p>
                    <a:p>
                      <a:pPr algn="l" fontAlgn="t">
                        <a:lnSpc>
                          <a:spcPct val="150000"/>
                        </a:lnSpc>
                      </a:pPr>
                      <a:r>
                        <a:rPr lang="ja-JP" altLang="en-US" sz="1000" u="none" strike="noStrike" dirty="0">
                          <a:effectLst/>
                          <a:latin typeface="Meiryo" panose="020B0604030504040204" pitchFamily="34" charset="-128"/>
                          <a:ea typeface="Meiryo" panose="020B0604030504040204" pitchFamily="34" charset="-128"/>
                        </a:rPr>
                        <a:t>・他校と同じように、希望する大学等に行けているのにもかかわらず、進学するなら志高ではだめだというイメージがまだある。</a:t>
                      </a:r>
                      <a:endParaRPr lang="ja-JP" altLang="en-US" sz="10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581001122"/>
                  </a:ext>
                </a:extLst>
              </a:tr>
            </a:tbl>
          </a:graphicData>
        </a:graphic>
      </p:graphicFrame>
      <p:sp>
        <p:nvSpPr>
          <p:cNvPr id="4" name="テキスト ボックス 3">
            <a:extLst>
              <a:ext uri="{FF2B5EF4-FFF2-40B4-BE49-F238E27FC236}">
                <a16:creationId xmlns:a16="http://schemas.microsoft.com/office/drawing/2014/main" xmlns="" id="{A25A7F84-370D-3745-962A-A6FBC00134B9}"/>
              </a:ext>
            </a:extLst>
          </p:cNvPr>
          <p:cNvSpPr txBox="1"/>
          <p:nvPr/>
        </p:nvSpPr>
        <p:spPr>
          <a:xfrm>
            <a:off x="0" y="201881"/>
            <a:ext cx="9144000" cy="461665"/>
          </a:xfrm>
          <a:prstGeom prst="rect">
            <a:avLst/>
          </a:prstGeom>
          <a:noFill/>
        </p:spPr>
        <p:txBody>
          <a:bodyPr wrap="square" rtlCol="0">
            <a:spAutoFit/>
          </a:bodyPr>
          <a:lstStyle/>
          <a:p>
            <a:r>
              <a:rPr kumimoji="1" lang="en-US" altLang="ja-JP" sz="2400" b="1" dirty="0">
                <a:latin typeface="Meiryo" panose="020B0604030504040204" pitchFamily="34" charset="-128"/>
                <a:ea typeface="Meiryo" panose="020B0604030504040204" pitchFamily="34" charset="-128"/>
              </a:rPr>
              <a:t>    </a:t>
            </a:r>
            <a:r>
              <a:rPr kumimoji="1" lang="ja-JP" altLang="en-US" sz="2400" b="1">
                <a:latin typeface="Meiryo" panose="020B0604030504040204" pitchFamily="34" charset="-128"/>
                <a:ea typeface="Meiryo" panose="020B0604030504040204" pitchFamily="34" charset="-128"/>
              </a:rPr>
              <a:t>保護者アンケート調査結果</a:t>
            </a:r>
            <a:r>
              <a:rPr kumimoji="1" lang="en-US" altLang="ja-JP" sz="2400" b="1" dirty="0">
                <a:latin typeface="Meiryo" panose="020B0604030504040204" pitchFamily="34" charset="-128"/>
                <a:ea typeface="Meiryo" panose="020B0604030504040204" pitchFamily="34" charset="-128"/>
              </a:rPr>
              <a:t> No.4</a:t>
            </a:r>
            <a:endParaRPr kumimoji="1" lang="ja-JP" altLang="en-US" sz="2400" b="1">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2608495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1293</TotalTime>
  <Words>2862</Words>
  <Application>Microsoft Office PowerPoint</Application>
  <PresentationFormat>画面に合わせる (4:3)</PresentationFormat>
  <Paragraphs>548</Paragraphs>
  <Slides>11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11</vt:i4>
      </vt:variant>
    </vt:vector>
  </HeadingPairs>
  <TitlesOfParts>
    <vt:vector size="19" baseType="lpstr">
      <vt:lpstr>メイリオ</vt: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佐藤 陽</dc:creator>
  <cp:lastModifiedBy>佐藤　和史</cp:lastModifiedBy>
  <cp:revision>51</cp:revision>
  <cp:lastPrinted>2019-11-21T23:47:43Z</cp:lastPrinted>
  <dcterms:created xsi:type="dcterms:W3CDTF">2019-11-07T06:50:17Z</dcterms:created>
  <dcterms:modified xsi:type="dcterms:W3CDTF">2019-11-22T00:00:50Z</dcterms:modified>
</cp:coreProperties>
</file>