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
  </p:notesMasterIdLst>
  <p:sldIdLst>
    <p:sldId id="256" r:id="rId2"/>
    <p:sldId id="258" r:id="rId3"/>
    <p:sldId id="257" r:id="rId4"/>
  </p:sldIdLst>
  <p:sldSz cx="9144000" cy="6858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37"/>
  </p:normalViewPr>
  <p:slideViewPr>
    <p:cSldViewPr snapToGrid="0">
      <p:cViewPr>
        <p:scale>
          <a:sx n="84" d="100"/>
          <a:sy n="84" d="100"/>
        </p:scale>
        <p:origin x="996" y="-27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lvl1pPr>
          </a:lstStyle>
          <a:p>
            <a:fld id="{24DBF862-19F9-4429-BAC6-19FC15226E4B}" type="datetimeFigureOut">
              <a:rPr kumimoji="1" lang="ja-JP" altLang="en-US" smtClean="0"/>
              <a:t>2019/10/28</a:t>
            </a:fld>
            <a:endParaRPr kumimoji="1" lang="ja-JP" altLang="en-US"/>
          </a:p>
        </p:txBody>
      </p:sp>
      <p:sp>
        <p:nvSpPr>
          <p:cNvPr id="4" name="スライド イメージ プレースホルダー 3"/>
          <p:cNvSpPr>
            <a:spLocks noGrp="1" noRot="1" noChangeAspect="1"/>
          </p:cNvSpPr>
          <p:nvPr>
            <p:ph type="sldImg" idx="2"/>
          </p:nvPr>
        </p:nvSpPr>
        <p:spPr>
          <a:xfrm>
            <a:off x="1147763" y="1233488"/>
            <a:ext cx="4440237"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100" y="4748213"/>
            <a:ext cx="5389563" cy="3884612"/>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lvl1pPr>
          </a:lstStyle>
          <a:p>
            <a:fld id="{91E224AD-6909-4893-A6A5-4662D999609C}" type="slidenum">
              <a:rPr kumimoji="1" lang="ja-JP" altLang="en-US" smtClean="0"/>
              <a:t>‹#›</a:t>
            </a:fld>
            <a:endParaRPr kumimoji="1" lang="ja-JP" altLang="en-US"/>
          </a:p>
        </p:txBody>
      </p:sp>
    </p:spTree>
    <p:extLst>
      <p:ext uri="{BB962C8B-B14F-4D97-AF65-F5344CB8AC3E}">
        <p14:creationId xmlns:p14="http://schemas.microsoft.com/office/powerpoint/2010/main" val="221146600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1E224AD-6909-4893-A6A5-4662D999609C}" type="slidenum">
              <a:rPr kumimoji="1" lang="ja-JP" altLang="en-US" smtClean="0"/>
              <a:t>2</a:t>
            </a:fld>
            <a:endParaRPr kumimoji="1" lang="ja-JP" altLang="en-US"/>
          </a:p>
        </p:txBody>
      </p:sp>
    </p:spTree>
    <p:extLst>
      <p:ext uri="{BB962C8B-B14F-4D97-AF65-F5344CB8AC3E}">
        <p14:creationId xmlns:p14="http://schemas.microsoft.com/office/powerpoint/2010/main" val="36965433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D18B9E8E-9DCD-4CB9-810C-DED4673260D0}" type="datetimeFigureOut">
              <a:rPr kumimoji="1" lang="ja-JP" altLang="en-US" smtClean="0"/>
              <a:t>2019/10/28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F4D06DB-2863-40D0-9922-C5BFD58A823B}" type="slidenum">
              <a:rPr kumimoji="1" lang="ja-JP" altLang="en-US" smtClean="0"/>
              <a:t>‹#›</a:t>
            </a:fld>
            <a:endParaRPr kumimoji="1" lang="ja-JP" altLang="en-US"/>
          </a:p>
        </p:txBody>
      </p:sp>
    </p:spTree>
    <p:extLst>
      <p:ext uri="{BB962C8B-B14F-4D97-AF65-F5344CB8AC3E}">
        <p14:creationId xmlns:p14="http://schemas.microsoft.com/office/powerpoint/2010/main" val="39893475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18B9E8E-9DCD-4CB9-810C-DED4673260D0}" type="datetimeFigureOut">
              <a:rPr kumimoji="1" lang="ja-JP" altLang="en-US" smtClean="0"/>
              <a:t>2019/10/28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F4D06DB-2863-40D0-9922-C5BFD58A823B}" type="slidenum">
              <a:rPr kumimoji="1" lang="ja-JP" altLang="en-US" smtClean="0"/>
              <a:t>‹#›</a:t>
            </a:fld>
            <a:endParaRPr kumimoji="1" lang="ja-JP" altLang="en-US"/>
          </a:p>
        </p:txBody>
      </p:sp>
    </p:spTree>
    <p:extLst>
      <p:ext uri="{BB962C8B-B14F-4D97-AF65-F5344CB8AC3E}">
        <p14:creationId xmlns:p14="http://schemas.microsoft.com/office/powerpoint/2010/main" val="34452904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18B9E8E-9DCD-4CB9-810C-DED4673260D0}" type="datetimeFigureOut">
              <a:rPr kumimoji="1" lang="ja-JP" altLang="en-US" smtClean="0"/>
              <a:t>2019/10/28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F4D06DB-2863-40D0-9922-C5BFD58A823B}" type="slidenum">
              <a:rPr kumimoji="1" lang="ja-JP" altLang="en-US" smtClean="0"/>
              <a:t>‹#›</a:t>
            </a:fld>
            <a:endParaRPr kumimoji="1" lang="ja-JP" altLang="en-US"/>
          </a:p>
        </p:txBody>
      </p:sp>
    </p:spTree>
    <p:extLst>
      <p:ext uri="{BB962C8B-B14F-4D97-AF65-F5344CB8AC3E}">
        <p14:creationId xmlns:p14="http://schemas.microsoft.com/office/powerpoint/2010/main" val="21664394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18B9E8E-9DCD-4CB9-810C-DED4673260D0}" type="datetimeFigureOut">
              <a:rPr kumimoji="1" lang="ja-JP" altLang="en-US" smtClean="0"/>
              <a:t>2019/10/28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F4D06DB-2863-40D0-9922-C5BFD58A823B}" type="slidenum">
              <a:rPr kumimoji="1" lang="ja-JP" altLang="en-US" smtClean="0"/>
              <a:t>‹#›</a:t>
            </a:fld>
            <a:endParaRPr kumimoji="1" lang="ja-JP" altLang="en-US"/>
          </a:p>
        </p:txBody>
      </p:sp>
    </p:spTree>
    <p:extLst>
      <p:ext uri="{BB962C8B-B14F-4D97-AF65-F5344CB8AC3E}">
        <p14:creationId xmlns:p14="http://schemas.microsoft.com/office/powerpoint/2010/main" val="14429470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D18B9E8E-9DCD-4CB9-810C-DED4673260D0}" type="datetimeFigureOut">
              <a:rPr kumimoji="1" lang="ja-JP" altLang="en-US" smtClean="0"/>
              <a:t>2019/10/28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F4D06DB-2863-40D0-9922-C5BFD58A823B}" type="slidenum">
              <a:rPr kumimoji="1" lang="ja-JP" altLang="en-US" smtClean="0"/>
              <a:t>‹#›</a:t>
            </a:fld>
            <a:endParaRPr kumimoji="1" lang="ja-JP" altLang="en-US"/>
          </a:p>
        </p:txBody>
      </p:sp>
    </p:spTree>
    <p:extLst>
      <p:ext uri="{BB962C8B-B14F-4D97-AF65-F5344CB8AC3E}">
        <p14:creationId xmlns:p14="http://schemas.microsoft.com/office/powerpoint/2010/main" val="37456262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D18B9E8E-9DCD-4CB9-810C-DED4673260D0}" type="datetimeFigureOut">
              <a:rPr kumimoji="1" lang="ja-JP" altLang="en-US" smtClean="0"/>
              <a:t>2019/10/28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F4D06DB-2863-40D0-9922-C5BFD58A823B}" type="slidenum">
              <a:rPr kumimoji="1" lang="ja-JP" altLang="en-US" smtClean="0"/>
              <a:t>‹#›</a:t>
            </a:fld>
            <a:endParaRPr kumimoji="1" lang="ja-JP" altLang="en-US"/>
          </a:p>
        </p:txBody>
      </p:sp>
    </p:spTree>
    <p:extLst>
      <p:ext uri="{BB962C8B-B14F-4D97-AF65-F5344CB8AC3E}">
        <p14:creationId xmlns:p14="http://schemas.microsoft.com/office/powerpoint/2010/main" val="17879446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D18B9E8E-9DCD-4CB9-810C-DED4673260D0}" type="datetimeFigureOut">
              <a:rPr kumimoji="1" lang="ja-JP" altLang="en-US" smtClean="0"/>
              <a:t>2019/10/28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5F4D06DB-2863-40D0-9922-C5BFD58A823B}" type="slidenum">
              <a:rPr kumimoji="1" lang="ja-JP" altLang="en-US" smtClean="0"/>
              <a:t>‹#›</a:t>
            </a:fld>
            <a:endParaRPr kumimoji="1" lang="ja-JP" altLang="en-US"/>
          </a:p>
        </p:txBody>
      </p:sp>
    </p:spTree>
    <p:extLst>
      <p:ext uri="{BB962C8B-B14F-4D97-AF65-F5344CB8AC3E}">
        <p14:creationId xmlns:p14="http://schemas.microsoft.com/office/powerpoint/2010/main" val="19807508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D18B9E8E-9DCD-4CB9-810C-DED4673260D0}" type="datetimeFigureOut">
              <a:rPr kumimoji="1" lang="ja-JP" altLang="en-US" smtClean="0"/>
              <a:t>2019/10/28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5F4D06DB-2863-40D0-9922-C5BFD58A823B}" type="slidenum">
              <a:rPr kumimoji="1" lang="ja-JP" altLang="en-US" smtClean="0"/>
              <a:t>‹#›</a:t>
            </a:fld>
            <a:endParaRPr kumimoji="1" lang="ja-JP" altLang="en-US"/>
          </a:p>
        </p:txBody>
      </p:sp>
    </p:spTree>
    <p:extLst>
      <p:ext uri="{BB962C8B-B14F-4D97-AF65-F5344CB8AC3E}">
        <p14:creationId xmlns:p14="http://schemas.microsoft.com/office/powerpoint/2010/main" val="26085022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18B9E8E-9DCD-4CB9-810C-DED4673260D0}" type="datetimeFigureOut">
              <a:rPr kumimoji="1" lang="ja-JP" altLang="en-US" smtClean="0"/>
              <a:t>2019/10/28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5F4D06DB-2863-40D0-9922-C5BFD58A823B}" type="slidenum">
              <a:rPr kumimoji="1" lang="ja-JP" altLang="en-US" smtClean="0"/>
              <a:t>‹#›</a:t>
            </a:fld>
            <a:endParaRPr kumimoji="1" lang="ja-JP" altLang="en-US"/>
          </a:p>
        </p:txBody>
      </p:sp>
    </p:spTree>
    <p:extLst>
      <p:ext uri="{BB962C8B-B14F-4D97-AF65-F5344CB8AC3E}">
        <p14:creationId xmlns:p14="http://schemas.microsoft.com/office/powerpoint/2010/main" val="40925613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18B9E8E-9DCD-4CB9-810C-DED4673260D0}" type="datetimeFigureOut">
              <a:rPr kumimoji="1" lang="ja-JP" altLang="en-US" smtClean="0"/>
              <a:t>2019/10/28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F4D06DB-2863-40D0-9922-C5BFD58A823B}" type="slidenum">
              <a:rPr kumimoji="1" lang="ja-JP" altLang="en-US" smtClean="0"/>
              <a:t>‹#›</a:t>
            </a:fld>
            <a:endParaRPr kumimoji="1" lang="ja-JP" altLang="en-US"/>
          </a:p>
        </p:txBody>
      </p:sp>
    </p:spTree>
    <p:extLst>
      <p:ext uri="{BB962C8B-B14F-4D97-AF65-F5344CB8AC3E}">
        <p14:creationId xmlns:p14="http://schemas.microsoft.com/office/powerpoint/2010/main" val="3394737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18B9E8E-9DCD-4CB9-810C-DED4673260D0}" type="datetimeFigureOut">
              <a:rPr kumimoji="1" lang="ja-JP" altLang="en-US" smtClean="0"/>
              <a:t>2019/10/28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F4D06DB-2863-40D0-9922-C5BFD58A823B}" type="slidenum">
              <a:rPr kumimoji="1" lang="ja-JP" altLang="en-US" smtClean="0"/>
              <a:t>‹#›</a:t>
            </a:fld>
            <a:endParaRPr kumimoji="1" lang="ja-JP" altLang="en-US"/>
          </a:p>
        </p:txBody>
      </p:sp>
    </p:spTree>
    <p:extLst>
      <p:ext uri="{BB962C8B-B14F-4D97-AF65-F5344CB8AC3E}">
        <p14:creationId xmlns:p14="http://schemas.microsoft.com/office/powerpoint/2010/main" val="187326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8B9E8E-9DCD-4CB9-810C-DED4673260D0}" type="datetimeFigureOut">
              <a:rPr kumimoji="1" lang="ja-JP" altLang="en-US" smtClean="0"/>
              <a:t>2019/10/28</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F4D06DB-2863-40D0-9922-C5BFD58A823B}" type="slidenum">
              <a:rPr kumimoji="1" lang="ja-JP" altLang="en-US" smtClean="0"/>
              <a:t>‹#›</a:t>
            </a:fld>
            <a:endParaRPr kumimoji="1" lang="ja-JP" altLang="en-US"/>
          </a:p>
        </p:txBody>
      </p:sp>
    </p:spTree>
    <p:extLst>
      <p:ext uri="{BB962C8B-B14F-4D97-AF65-F5344CB8AC3E}">
        <p14:creationId xmlns:p14="http://schemas.microsoft.com/office/powerpoint/2010/main" val="206428228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xmlns="" id="{68283426-AFB7-C24D-B5AC-30207472E431}"/>
              </a:ext>
            </a:extLst>
          </p:cNvPr>
          <p:cNvSpPr/>
          <p:nvPr/>
        </p:nvSpPr>
        <p:spPr>
          <a:xfrm>
            <a:off x="7226878" y="239003"/>
            <a:ext cx="1572322" cy="446049"/>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schemeClr val="tx1"/>
                </a:solidFill>
                <a:latin typeface="MS PGothic" panose="020B0600070205080204" pitchFamily="34" charset="-128"/>
                <a:ea typeface="MS PGothic" panose="020B0600070205080204" pitchFamily="34" charset="-128"/>
              </a:rPr>
              <a:t>資料 － １</a:t>
            </a:r>
          </a:p>
        </p:txBody>
      </p:sp>
      <p:sp>
        <p:nvSpPr>
          <p:cNvPr id="5" name="テキスト ボックス 4">
            <a:extLst>
              <a:ext uri="{FF2B5EF4-FFF2-40B4-BE49-F238E27FC236}">
                <a16:creationId xmlns:a16="http://schemas.microsoft.com/office/drawing/2014/main" xmlns="" id="{45ACA0A8-954A-B549-B420-339CDFE61C53}"/>
              </a:ext>
            </a:extLst>
          </p:cNvPr>
          <p:cNvSpPr txBox="1"/>
          <p:nvPr/>
        </p:nvSpPr>
        <p:spPr>
          <a:xfrm>
            <a:off x="0" y="2950833"/>
            <a:ext cx="9144000" cy="461665"/>
          </a:xfrm>
          <a:prstGeom prst="rect">
            <a:avLst/>
          </a:prstGeom>
          <a:noFill/>
        </p:spPr>
        <p:txBody>
          <a:bodyPr wrap="square" rtlCol="0">
            <a:spAutoFit/>
          </a:bodyPr>
          <a:lstStyle/>
          <a:p>
            <a:pPr algn="ctr"/>
            <a:r>
              <a:rPr lang="ja-JP" altLang="en-US" sz="2400" dirty="0" smtClean="0">
                <a:latin typeface="MS PGothic" panose="020B0600070205080204" pitchFamily="34" charset="-128"/>
                <a:ea typeface="MS PGothic" panose="020B0600070205080204" pitchFamily="34" charset="-128"/>
              </a:rPr>
              <a:t>第２回</a:t>
            </a:r>
            <a:r>
              <a:rPr lang="ja-JP" altLang="en-US" sz="2400" dirty="0">
                <a:latin typeface="MS PGothic" panose="020B0600070205080204" pitchFamily="34" charset="-128"/>
                <a:ea typeface="MS PGothic" panose="020B0600070205080204" pitchFamily="34" charset="-128"/>
              </a:rPr>
              <a:t>南三陸町高校魅力化協議会における議論</a:t>
            </a:r>
            <a:endParaRPr kumimoji="1" lang="ja-JP" altLang="en-US" sz="2400" dirty="0">
              <a:latin typeface="MS PGothic" panose="020B0600070205080204" pitchFamily="34" charset="-128"/>
              <a:ea typeface="MS PGothic" panose="020B0600070205080204" pitchFamily="34" charset="-128"/>
            </a:endParaRPr>
          </a:p>
        </p:txBody>
      </p:sp>
    </p:spTree>
    <p:extLst>
      <p:ext uri="{BB962C8B-B14F-4D97-AF65-F5344CB8AC3E}">
        <p14:creationId xmlns:p14="http://schemas.microsoft.com/office/powerpoint/2010/main" val="40795929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角丸四角形 20"/>
          <p:cNvSpPr/>
          <p:nvPr/>
        </p:nvSpPr>
        <p:spPr>
          <a:xfrm>
            <a:off x="55294" y="592973"/>
            <a:ext cx="9005636" cy="2807666"/>
          </a:xfrm>
          <a:prstGeom prst="roundRect">
            <a:avLst>
              <a:gd name="adj" fmla="val 4854"/>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角丸四角形 3">
            <a:extLst>
              <a:ext uri="{FF2B5EF4-FFF2-40B4-BE49-F238E27FC236}">
                <a16:creationId xmlns:a16="http://schemas.microsoft.com/office/drawing/2014/main" xmlns="" id="{73C219CF-0FC9-384F-ABC9-D0F2623DE217}"/>
              </a:ext>
            </a:extLst>
          </p:cNvPr>
          <p:cNvSpPr/>
          <p:nvPr/>
        </p:nvSpPr>
        <p:spPr>
          <a:xfrm>
            <a:off x="35185" y="37963"/>
            <a:ext cx="9051384" cy="435353"/>
          </a:xfrm>
          <a:prstGeom prst="roundRect">
            <a:avLst>
              <a:gd name="adj" fmla="val 16667"/>
            </a:avLst>
          </a:prstGeom>
          <a:solidFill>
            <a:schemeClr val="accent5">
              <a:lumMod val="75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latin typeface="MS PGothic" panose="020B0600070205080204" pitchFamily="34" charset="-128"/>
                <a:ea typeface="MS PGothic" panose="020B0600070205080204" pitchFamily="34" charset="-128"/>
              </a:rPr>
              <a:t>委員からの主な意見　①</a:t>
            </a:r>
            <a:endParaRPr kumimoji="1" lang="ja-JP" altLang="en-US" b="1" dirty="0">
              <a:latin typeface="MS PGothic" panose="020B0600070205080204" pitchFamily="34" charset="-128"/>
              <a:ea typeface="MS PGothic" panose="020B0600070205080204" pitchFamily="34" charset="-128"/>
            </a:endParaRPr>
          </a:p>
        </p:txBody>
      </p:sp>
      <p:sp>
        <p:nvSpPr>
          <p:cNvPr id="6" name="角丸四角形 5"/>
          <p:cNvSpPr/>
          <p:nvPr/>
        </p:nvSpPr>
        <p:spPr>
          <a:xfrm>
            <a:off x="55294" y="3448432"/>
            <a:ext cx="9027406" cy="1845226"/>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角丸四角形 8"/>
          <p:cNvSpPr/>
          <p:nvPr/>
        </p:nvSpPr>
        <p:spPr>
          <a:xfrm>
            <a:off x="35185" y="5369976"/>
            <a:ext cx="9050393" cy="1407107"/>
          </a:xfrm>
          <a:prstGeom prst="roundRect">
            <a:avLst>
              <a:gd name="adj" fmla="val 8561"/>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テキスト ボックス 10"/>
          <p:cNvSpPr txBox="1"/>
          <p:nvPr/>
        </p:nvSpPr>
        <p:spPr>
          <a:xfrm>
            <a:off x="-983029" y="564829"/>
            <a:ext cx="3869246" cy="353943"/>
          </a:xfrm>
          <a:prstGeom prst="rect">
            <a:avLst/>
          </a:prstGeom>
          <a:noFill/>
        </p:spPr>
        <p:txBody>
          <a:bodyPr wrap="square" rtlCol="0">
            <a:spAutoFit/>
          </a:bodyPr>
          <a:lstStyle/>
          <a:p>
            <a:pPr algn="ctr"/>
            <a:r>
              <a:rPr kumimoji="1" lang="ja-JP" altLang="en-US" sz="1700" b="1" i="1" u="sng" dirty="0"/>
              <a:t>★　</a:t>
            </a:r>
            <a:r>
              <a:rPr kumimoji="1" lang="ja-JP" altLang="en-US" sz="1700" b="1" i="1" u="sng" dirty="0" smtClean="0"/>
              <a:t>中高連携</a:t>
            </a:r>
            <a:endParaRPr kumimoji="1" lang="ja-JP" altLang="en-US" sz="1700" b="1" i="1" u="sng" dirty="0"/>
          </a:p>
        </p:txBody>
      </p:sp>
      <p:sp>
        <p:nvSpPr>
          <p:cNvPr id="16" name="テキスト ボックス 15"/>
          <p:cNvSpPr txBox="1"/>
          <p:nvPr/>
        </p:nvSpPr>
        <p:spPr>
          <a:xfrm>
            <a:off x="-276705" y="5346647"/>
            <a:ext cx="2265528" cy="353943"/>
          </a:xfrm>
          <a:prstGeom prst="rect">
            <a:avLst/>
          </a:prstGeom>
          <a:noFill/>
        </p:spPr>
        <p:txBody>
          <a:bodyPr wrap="square" rtlCol="0">
            <a:spAutoFit/>
          </a:bodyPr>
          <a:lstStyle/>
          <a:p>
            <a:pPr algn="ctr"/>
            <a:r>
              <a:rPr lang="ja-JP" altLang="en-US" sz="1700" b="1" i="1" u="sng" dirty="0" smtClean="0"/>
              <a:t>★　部活動</a:t>
            </a:r>
            <a:r>
              <a:rPr lang="ja-JP" altLang="en-US" sz="1700" b="1" i="1" u="sng" dirty="0"/>
              <a:t>　</a:t>
            </a:r>
            <a:endParaRPr kumimoji="1" lang="ja-JP" altLang="en-US" sz="1700" b="1" i="1" u="sng" dirty="0"/>
          </a:p>
        </p:txBody>
      </p:sp>
      <p:sp>
        <p:nvSpPr>
          <p:cNvPr id="17" name="テキスト ボックス 16"/>
          <p:cNvSpPr txBox="1"/>
          <p:nvPr/>
        </p:nvSpPr>
        <p:spPr>
          <a:xfrm>
            <a:off x="-276705" y="3448432"/>
            <a:ext cx="2265528" cy="353943"/>
          </a:xfrm>
          <a:prstGeom prst="rect">
            <a:avLst/>
          </a:prstGeom>
          <a:noFill/>
        </p:spPr>
        <p:txBody>
          <a:bodyPr wrap="square" rtlCol="0">
            <a:spAutoFit/>
          </a:bodyPr>
          <a:lstStyle/>
          <a:p>
            <a:pPr algn="ctr"/>
            <a:r>
              <a:rPr lang="ja-JP" altLang="en-US" sz="1700" b="1" i="1" u="sng" dirty="0"/>
              <a:t>★　公営塾</a:t>
            </a:r>
            <a:endParaRPr kumimoji="1" lang="ja-JP" altLang="en-US" sz="1700" b="1" i="1" u="sng" dirty="0"/>
          </a:p>
        </p:txBody>
      </p:sp>
      <p:sp>
        <p:nvSpPr>
          <p:cNvPr id="7" name="テキスト ボックス 6"/>
          <p:cNvSpPr txBox="1"/>
          <p:nvPr/>
        </p:nvSpPr>
        <p:spPr>
          <a:xfrm>
            <a:off x="129556" y="884524"/>
            <a:ext cx="9007626" cy="2693045"/>
          </a:xfrm>
          <a:prstGeom prst="rect">
            <a:avLst/>
          </a:prstGeom>
          <a:noFill/>
        </p:spPr>
        <p:txBody>
          <a:bodyPr wrap="square" rtlCol="0">
            <a:spAutoFit/>
          </a:bodyPr>
          <a:lstStyle/>
          <a:p>
            <a:r>
              <a:rPr lang="ja-JP" altLang="en-US" sz="1300" dirty="0" smtClean="0"/>
              <a:t>・中高連携という協力な後押しを受けて志津川高校を選択するケースが多い。</a:t>
            </a:r>
            <a:endParaRPr lang="en-US" altLang="ja-JP" sz="1300" dirty="0" smtClean="0"/>
          </a:p>
          <a:p>
            <a:r>
              <a:rPr lang="ja-JP" altLang="en-US" sz="1300" dirty="0" smtClean="0"/>
              <a:t>・連携入試がある</a:t>
            </a:r>
            <a:r>
              <a:rPr lang="ja-JP" altLang="en-US" sz="1300" dirty="0" smtClean="0"/>
              <a:t>から「なん</a:t>
            </a:r>
            <a:r>
              <a:rPr lang="ja-JP" altLang="en-US" sz="1300" dirty="0" smtClean="0"/>
              <a:t>とか</a:t>
            </a:r>
            <a:r>
              <a:rPr lang="ja-JP" altLang="en-US" sz="1300" dirty="0" smtClean="0"/>
              <a:t>なる」と</a:t>
            </a:r>
            <a:r>
              <a:rPr lang="ja-JP" altLang="en-US" sz="1300" dirty="0" smtClean="0"/>
              <a:t>いう気持ちを親も子供も持っている。</a:t>
            </a:r>
            <a:endParaRPr lang="en-US" altLang="ja-JP" sz="1300" dirty="0" smtClean="0"/>
          </a:p>
          <a:p>
            <a:r>
              <a:rPr lang="ja-JP" altLang="en-US" sz="1300" dirty="0" smtClean="0"/>
              <a:t>・普段の授業から高校と中学校がもっと連携して志津川高校に行きたくなるような取組をするべき。</a:t>
            </a:r>
            <a:endParaRPr lang="en-US" altLang="ja-JP" sz="1300" dirty="0" smtClean="0"/>
          </a:p>
          <a:p>
            <a:r>
              <a:rPr lang="ja-JP" altLang="en-US" sz="1300" dirty="0" smtClean="0"/>
              <a:t>・連携入試は学力を理由に消去法で志津川</a:t>
            </a:r>
            <a:r>
              <a:rPr lang="ja-JP" altLang="en-US" sz="1300" dirty="0"/>
              <a:t>高校</a:t>
            </a:r>
            <a:r>
              <a:rPr lang="ja-JP" altLang="en-US" sz="1300" dirty="0" smtClean="0"/>
              <a:t>を選択する家庭の受け皿となっていることも事実。</a:t>
            </a:r>
            <a:endParaRPr lang="en-US" altLang="ja-JP" sz="1300" dirty="0" smtClean="0"/>
          </a:p>
          <a:p>
            <a:r>
              <a:rPr lang="ja-JP" altLang="en-US" sz="1300" dirty="0" smtClean="0"/>
              <a:t>・「連携入試だから学力が低い」というイメージを保護者に感じさせてはいけない。</a:t>
            </a:r>
            <a:endParaRPr lang="en-US" altLang="ja-JP" sz="1300" dirty="0" smtClean="0"/>
          </a:p>
          <a:p>
            <a:r>
              <a:rPr lang="ja-JP" altLang="en-US" sz="1300" dirty="0" smtClean="0"/>
              <a:t>・理想は「中高連携になったからこそ生徒達の学力がついた」と感じてもらうこと。</a:t>
            </a:r>
            <a:endParaRPr lang="en-US" altLang="ja-JP" sz="1300" dirty="0" smtClean="0"/>
          </a:p>
          <a:p>
            <a:r>
              <a:rPr lang="ja-JP" altLang="en-US" sz="1300" dirty="0" smtClean="0"/>
              <a:t>・連携の取組として、中高の先生が教科会を作り、学力アップの為の協議などを行っている。これは他の中学校にはない取組。</a:t>
            </a:r>
            <a:endParaRPr lang="en-US" altLang="ja-JP" sz="1300" dirty="0" smtClean="0"/>
          </a:p>
          <a:p>
            <a:r>
              <a:rPr lang="ja-JP" altLang="en-US" sz="1300" dirty="0" smtClean="0"/>
              <a:t>・学力の低い生徒は志津川高校で、それ以外は別な高校だというイメージを持たせてはいけない。</a:t>
            </a:r>
            <a:endParaRPr lang="en-US" altLang="ja-JP" sz="1300" dirty="0" smtClean="0"/>
          </a:p>
          <a:p>
            <a:r>
              <a:rPr lang="ja-JP" altLang="en-US" sz="1300" dirty="0" smtClean="0"/>
              <a:t>・中学校の進路相談の際に志津川高校も選択肢に入るような状況にしなければならない。</a:t>
            </a:r>
            <a:endParaRPr lang="en-US" altLang="ja-JP" sz="1300" dirty="0" smtClean="0"/>
          </a:p>
          <a:p>
            <a:r>
              <a:rPr lang="ja-JP" altLang="en-US" sz="1300" dirty="0" smtClean="0"/>
              <a:t>・中学校の先生が生徒の可能性を考えて志津川高校ではなく進学校を薦める考え方は理解できる。</a:t>
            </a:r>
            <a:endParaRPr lang="en-US" altLang="ja-JP" sz="1300" dirty="0" smtClean="0"/>
          </a:p>
          <a:p>
            <a:r>
              <a:rPr lang="ja-JP" altLang="en-US" sz="1300" dirty="0" smtClean="0"/>
              <a:t>・アンケートに「高校の先生がフレンドリーで接しやすかった」という意見があったことは、高校と中学校の距離が縮まり、中学生</a:t>
            </a:r>
            <a:endParaRPr lang="en-US" altLang="ja-JP" sz="1300" dirty="0" smtClean="0"/>
          </a:p>
          <a:p>
            <a:r>
              <a:rPr lang="ja-JP" altLang="en-US" sz="1300" dirty="0"/>
              <a:t>　</a:t>
            </a:r>
            <a:r>
              <a:rPr lang="ja-JP" altLang="en-US" sz="1300" dirty="0" smtClean="0"/>
              <a:t>から好意的に受入れられていることだと思う。</a:t>
            </a:r>
            <a:endParaRPr lang="en-US" altLang="ja-JP" sz="1300" dirty="0" smtClean="0"/>
          </a:p>
          <a:p>
            <a:endParaRPr lang="ja-JP" altLang="en-US" sz="1300" dirty="0"/>
          </a:p>
        </p:txBody>
      </p:sp>
      <p:sp>
        <p:nvSpPr>
          <p:cNvPr id="23" name="テキスト ボックス 22"/>
          <p:cNvSpPr txBox="1"/>
          <p:nvPr/>
        </p:nvSpPr>
        <p:spPr>
          <a:xfrm>
            <a:off x="154378" y="5484421"/>
            <a:ext cx="8989622" cy="1292662"/>
          </a:xfrm>
          <a:prstGeom prst="rect">
            <a:avLst/>
          </a:prstGeom>
          <a:noFill/>
        </p:spPr>
        <p:txBody>
          <a:bodyPr wrap="square" rtlCol="0">
            <a:spAutoFit/>
          </a:bodyPr>
          <a:lstStyle/>
          <a:p>
            <a:endParaRPr lang="en-US" altLang="ja-JP" sz="1300" dirty="0"/>
          </a:p>
          <a:p>
            <a:r>
              <a:rPr lang="ja-JP" altLang="en-US" sz="1300" dirty="0" smtClean="0"/>
              <a:t>・女子硬式野球部の設立は非常に面白い案だと感じた。少年野球の大会でもほとんどのチームに女の子が所属している。新たな学科を設置するわけでもなく、部活動での取り組みである為、指導者の問題もハードルは低いのではないか。また、これまでの南三陸町と野球の関係を考えてもとても具体的、建設的であり、今後議論していくうえで価値のある提案だと感じる。</a:t>
            </a:r>
            <a:endParaRPr lang="en-US" altLang="ja-JP" sz="1300" dirty="0" smtClean="0"/>
          </a:p>
          <a:p>
            <a:r>
              <a:rPr lang="ja-JP" altLang="en-US" sz="1300" dirty="0" smtClean="0"/>
              <a:t>・アンケート結果で部活動の強化を望む割合が多かったのは意外だったが、それほど生徒達は部活動に期待しているという印象を受けた。</a:t>
            </a:r>
            <a:endParaRPr lang="en-US" altLang="ja-JP" sz="1300" dirty="0" smtClean="0"/>
          </a:p>
        </p:txBody>
      </p:sp>
      <p:sp>
        <p:nvSpPr>
          <p:cNvPr id="24" name="テキスト ボックス 23"/>
          <p:cNvSpPr txBox="1"/>
          <p:nvPr/>
        </p:nvSpPr>
        <p:spPr>
          <a:xfrm>
            <a:off x="133659" y="3768332"/>
            <a:ext cx="8949041" cy="1692771"/>
          </a:xfrm>
          <a:prstGeom prst="rect">
            <a:avLst/>
          </a:prstGeom>
          <a:noFill/>
        </p:spPr>
        <p:txBody>
          <a:bodyPr wrap="square" rtlCol="0">
            <a:spAutoFit/>
          </a:bodyPr>
          <a:lstStyle/>
          <a:p>
            <a:r>
              <a:rPr lang="ja-JP" altLang="en-US" sz="1300" dirty="0" smtClean="0"/>
              <a:t>・アンケート結果で、志翔学舎の認知度は生徒で４．１％、保護者で７．２％と少しずつ認知されつつある。</a:t>
            </a:r>
            <a:endParaRPr lang="en-US" altLang="ja-JP" sz="1300" dirty="0" smtClean="0"/>
          </a:p>
          <a:p>
            <a:r>
              <a:rPr lang="ja-JP" altLang="en-US" sz="1300" dirty="0" smtClean="0"/>
              <a:t>・曜日ごとに進学希望者、</a:t>
            </a:r>
            <a:r>
              <a:rPr lang="ja-JP" altLang="en-US" sz="1300" dirty="0" smtClean="0"/>
              <a:t>公務員希望者、</a:t>
            </a:r>
            <a:r>
              <a:rPr lang="ja-JP" altLang="en-US" sz="1300" dirty="0" smtClean="0"/>
              <a:t>学び直し等コース分けすれば利用者は増えるのではないか。</a:t>
            </a:r>
            <a:endParaRPr lang="en-US" altLang="ja-JP" sz="1300" dirty="0" smtClean="0"/>
          </a:p>
          <a:p>
            <a:r>
              <a:rPr lang="ja-JP" altLang="en-US" sz="1300" dirty="0" smtClean="0"/>
              <a:t>・志翔学舎立ち上げ初年度は進学や公務員希望者が多く、２年目以降は学び直しや定期試験前に利用する生徒が増えている。</a:t>
            </a:r>
            <a:endParaRPr lang="en-US" altLang="ja-JP" sz="1300" dirty="0" smtClean="0"/>
          </a:p>
          <a:p>
            <a:r>
              <a:rPr lang="ja-JP" altLang="en-US" sz="1300" dirty="0" smtClean="0"/>
              <a:t>・公営塾のあり方、目的を見直す必要があると感じる。</a:t>
            </a:r>
            <a:endParaRPr lang="en-US" altLang="ja-JP" sz="1300" dirty="0" smtClean="0"/>
          </a:p>
          <a:p>
            <a:r>
              <a:rPr lang="ja-JP" altLang="en-US" sz="1300" dirty="0" smtClean="0"/>
              <a:t>・志翔学舎は学び直しができて良いイメージがある。</a:t>
            </a:r>
            <a:endParaRPr lang="en-US" altLang="ja-JP" sz="1300" dirty="0" smtClean="0"/>
          </a:p>
          <a:p>
            <a:r>
              <a:rPr lang="ja-JP" altLang="en-US" sz="1300" dirty="0" smtClean="0"/>
              <a:t>・志翔学舎については志津川中学校、歌津中学校それぞれでＰＲをしていただいており、今後はさらに外へ向けてＰＲしていきたい。</a:t>
            </a:r>
            <a:endParaRPr lang="en-US" altLang="ja-JP" sz="1300" dirty="0" smtClean="0"/>
          </a:p>
          <a:p>
            <a:endParaRPr lang="en-US" altLang="ja-JP" sz="1300" dirty="0"/>
          </a:p>
        </p:txBody>
      </p:sp>
      <p:sp>
        <p:nvSpPr>
          <p:cNvPr id="2" name="テキスト ボックス 1"/>
          <p:cNvSpPr txBox="1"/>
          <p:nvPr/>
        </p:nvSpPr>
        <p:spPr>
          <a:xfrm>
            <a:off x="8379725" y="6503813"/>
            <a:ext cx="764275" cy="369332"/>
          </a:xfrm>
          <a:prstGeom prst="rect">
            <a:avLst/>
          </a:prstGeom>
          <a:noFill/>
        </p:spPr>
        <p:txBody>
          <a:bodyPr wrap="square" rtlCol="0">
            <a:spAutoFit/>
          </a:bodyPr>
          <a:lstStyle/>
          <a:p>
            <a:pPr algn="r"/>
            <a:r>
              <a:rPr kumimoji="1" lang="ja-JP" altLang="en-US" dirty="0" smtClean="0"/>
              <a:t>１</a:t>
            </a:r>
            <a:endParaRPr kumimoji="1" lang="ja-JP" altLang="en-US" dirty="0"/>
          </a:p>
        </p:txBody>
      </p:sp>
    </p:spTree>
    <p:extLst>
      <p:ext uri="{BB962C8B-B14F-4D97-AF65-F5344CB8AC3E}">
        <p14:creationId xmlns:p14="http://schemas.microsoft.com/office/powerpoint/2010/main" val="40842213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角丸四角形 24"/>
          <p:cNvSpPr/>
          <p:nvPr/>
        </p:nvSpPr>
        <p:spPr>
          <a:xfrm>
            <a:off x="1" y="4719964"/>
            <a:ext cx="9067422" cy="2053815"/>
          </a:xfrm>
          <a:prstGeom prst="roundRect">
            <a:avLst>
              <a:gd name="adj" fmla="val 9919"/>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角丸四角形 21"/>
          <p:cNvSpPr/>
          <p:nvPr/>
        </p:nvSpPr>
        <p:spPr>
          <a:xfrm>
            <a:off x="35185" y="540023"/>
            <a:ext cx="9000465" cy="4093213"/>
          </a:xfrm>
          <a:prstGeom prst="roundRect">
            <a:avLst>
              <a:gd name="adj" fmla="val 7335"/>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p:cNvSpPr txBox="1"/>
          <p:nvPr/>
        </p:nvSpPr>
        <p:spPr>
          <a:xfrm>
            <a:off x="-726147" y="560043"/>
            <a:ext cx="4070195" cy="615553"/>
          </a:xfrm>
          <a:prstGeom prst="rect">
            <a:avLst/>
          </a:prstGeom>
          <a:noFill/>
        </p:spPr>
        <p:txBody>
          <a:bodyPr wrap="square" rtlCol="0">
            <a:spAutoFit/>
          </a:bodyPr>
          <a:lstStyle/>
          <a:p>
            <a:pPr algn="ctr"/>
            <a:r>
              <a:rPr lang="ja-JP" altLang="en-US" sz="1700" b="1" i="1" u="sng" dirty="0"/>
              <a:t>★　</a:t>
            </a:r>
            <a:r>
              <a:rPr lang="ja-JP" altLang="en-US" sz="1700" b="1" i="1" u="sng" dirty="0" smtClean="0"/>
              <a:t>全国募集・先進事例</a:t>
            </a:r>
            <a:endParaRPr lang="en-US" altLang="ja-JP" sz="1700" b="1" i="1" u="sng" dirty="0" smtClean="0"/>
          </a:p>
          <a:p>
            <a:pPr algn="ctr"/>
            <a:endParaRPr kumimoji="1" lang="ja-JP" altLang="en-US" sz="1700" b="1" i="1" u="sng" dirty="0"/>
          </a:p>
        </p:txBody>
      </p:sp>
      <p:sp>
        <p:nvSpPr>
          <p:cNvPr id="15" name="テキスト ボックス 14"/>
          <p:cNvSpPr txBox="1"/>
          <p:nvPr/>
        </p:nvSpPr>
        <p:spPr>
          <a:xfrm>
            <a:off x="-596752" y="4719963"/>
            <a:ext cx="2927543" cy="353943"/>
          </a:xfrm>
          <a:prstGeom prst="rect">
            <a:avLst/>
          </a:prstGeom>
          <a:noFill/>
        </p:spPr>
        <p:txBody>
          <a:bodyPr wrap="square" rtlCol="0">
            <a:spAutoFit/>
          </a:bodyPr>
          <a:lstStyle/>
          <a:p>
            <a:pPr algn="ctr"/>
            <a:r>
              <a:rPr lang="ja-JP" altLang="en-US" sz="1700" b="1" i="1" u="sng" dirty="0"/>
              <a:t>★　</a:t>
            </a:r>
            <a:r>
              <a:rPr lang="ja-JP" altLang="en-US" sz="1700" b="1" i="1" u="sng" dirty="0" smtClean="0"/>
              <a:t>学校環境</a:t>
            </a:r>
            <a:endParaRPr kumimoji="1" lang="ja-JP" altLang="en-US" sz="1700" b="1" i="1" u="sng" dirty="0"/>
          </a:p>
        </p:txBody>
      </p:sp>
      <p:sp>
        <p:nvSpPr>
          <p:cNvPr id="18" name="テキスト ボックス 17"/>
          <p:cNvSpPr txBox="1"/>
          <p:nvPr/>
        </p:nvSpPr>
        <p:spPr>
          <a:xfrm>
            <a:off x="166894" y="863696"/>
            <a:ext cx="8837566" cy="3693319"/>
          </a:xfrm>
          <a:prstGeom prst="rect">
            <a:avLst/>
          </a:prstGeom>
          <a:noFill/>
        </p:spPr>
        <p:txBody>
          <a:bodyPr wrap="square" rtlCol="0">
            <a:spAutoFit/>
          </a:bodyPr>
          <a:lstStyle/>
          <a:p>
            <a:r>
              <a:rPr lang="ja-JP" altLang="en-US" sz="1300" dirty="0" smtClean="0"/>
              <a:t>・全国募集を取り組んでいる高校は戦略を立てたカリキュラムを組んでいる。</a:t>
            </a:r>
            <a:endParaRPr lang="en-US" altLang="ja-JP" sz="1300" dirty="0" smtClean="0"/>
          </a:p>
          <a:p>
            <a:r>
              <a:rPr lang="ja-JP" altLang="en-US" sz="1300" dirty="0" smtClean="0"/>
              <a:t>・「生徒数の確保」だけを目的に議論を進めてはいけない。</a:t>
            </a:r>
            <a:endParaRPr lang="en-US" altLang="ja-JP" sz="1300" dirty="0" smtClean="0"/>
          </a:p>
          <a:p>
            <a:r>
              <a:rPr lang="ja-JP" altLang="en-US" sz="1300" dirty="0" smtClean="0"/>
              <a:t>・事例にある白馬高校は苦しい財政状況の中、</a:t>
            </a:r>
            <a:r>
              <a:rPr lang="ja-JP" altLang="en-US" sz="1300" dirty="0" smtClean="0"/>
              <a:t>村内から</a:t>
            </a:r>
            <a:r>
              <a:rPr lang="ja-JP" altLang="en-US" sz="1300" dirty="0" smtClean="0"/>
              <a:t>の進学者数が村外からの進学者に比べ少なく、多額の予算措置をしている中で、地域からの理解を得られていない状況。</a:t>
            </a:r>
            <a:endParaRPr lang="en-US" altLang="ja-JP" sz="1300" dirty="0" smtClean="0"/>
          </a:p>
          <a:p>
            <a:r>
              <a:rPr lang="ja-JP" altLang="en-US" sz="1300" dirty="0" smtClean="0"/>
              <a:t>・事例を聞くと町の財政面と持続可能な考えを考慮するとあまり無理しない方が良い。</a:t>
            </a:r>
            <a:endParaRPr lang="en-US" altLang="ja-JP" sz="1300" dirty="0" smtClean="0"/>
          </a:p>
          <a:p>
            <a:r>
              <a:rPr lang="ja-JP" altLang="en-US" sz="1300" dirty="0" smtClean="0"/>
              <a:t>・現状のままでは今のスケールの志津川高校を保てない。だから町内だけではなく県内、県外に目を向ける構想だと感じる。</a:t>
            </a:r>
            <a:endParaRPr lang="en-US" altLang="ja-JP" sz="1300" dirty="0" smtClean="0"/>
          </a:p>
          <a:p>
            <a:r>
              <a:rPr lang="ja-JP" altLang="en-US" sz="1300" dirty="0" smtClean="0"/>
              <a:t>その際の財政面、地元生徒が入学しない等の問題点も確認できた。</a:t>
            </a:r>
            <a:endParaRPr lang="en-US" altLang="ja-JP" sz="1300" dirty="0" smtClean="0"/>
          </a:p>
          <a:p>
            <a:r>
              <a:rPr lang="ja-JP" altLang="en-US" sz="1300" dirty="0" smtClean="0"/>
              <a:t>・全国募集を行う場合、県外から来た生徒が町に残るのかといった部分も含め様々な課題を考えるべき。</a:t>
            </a:r>
            <a:endParaRPr lang="en-US" altLang="ja-JP" sz="1300" dirty="0" smtClean="0"/>
          </a:p>
          <a:p>
            <a:r>
              <a:rPr lang="ja-JP" altLang="en-US" sz="1300" dirty="0" smtClean="0"/>
              <a:t>・これからの議論が「全国募集」を見据えるのであれば、視野を広げて会議に参加しなければならないと感じた。教員、生徒、保護者の目線だけではなく、企業目線での考えも必要だと感じた。</a:t>
            </a:r>
            <a:endParaRPr lang="en-US" altLang="ja-JP" sz="1300" dirty="0" smtClean="0"/>
          </a:p>
          <a:p>
            <a:r>
              <a:rPr lang="ja-JP" altLang="en-US" sz="1300" dirty="0" smtClean="0"/>
              <a:t>・県外から生徒を呼び込む場合は寮または下宿が必要となり、多額の財政出資が伴うこと。また、寮内での生徒のトラブルといった面も含めて慎重に検討しなければならない。</a:t>
            </a:r>
            <a:endParaRPr lang="en-US" altLang="ja-JP" sz="1300" dirty="0" smtClean="0"/>
          </a:p>
          <a:p>
            <a:r>
              <a:rPr lang="ja-JP" altLang="en-US" sz="1300" dirty="0" smtClean="0"/>
              <a:t>・学校設定科目は柔軟に対応できるが、事例のようなメリットもある反面、地域実習等様々なカリキュラムに見合った教員を配置できるのか。その教員の評価方法をどうするのか等の課題がある。</a:t>
            </a:r>
            <a:endParaRPr lang="en-US" altLang="ja-JP" sz="1300" dirty="0" smtClean="0"/>
          </a:p>
          <a:p>
            <a:r>
              <a:rPr lang="ja-JP" altLang="en-US" sz="1300" dirty="0" smtClean="0"/>
              <a:t>・南三陸では森・里・海のフィールドがあり、様々な地域の人達との繋がりもあり、そこが強みだと思う。そのような町の魅力を活かした「イベント構想学科」などで地域実習ベースのアクティブラーニングを行うことで、高校生が町で活躍し、財政負担も少なくなるのではないか。</a:t>
            </a:r>
            <a:endParaRPr lang="en-US" altLang="ja-JP" sz="1300" dirty="0" smtClean="0"/>
          </a:p>
          <a:p>
            <a:r>
              <a:rPr lang="ja-JP" altLang="en-US" sz="1300" dirty="0" smtClean="0"/>
              <a:t>・白馬高校は地域の観光を活かし、授業の中で地域との関わりを大切にしていると感じた。志津川高校でも参考にしたい。</a:t>
            </a:r>
            <a:endParaRPr lang="en-US" altLang="ja-JP" sz="1300" dirty="0" smtClean="0"/>
          </a:p>
        </p:txBody>
      </p:sp>
      <p:sp>
        <p:nvSpPr>
          <p:cNvPr id="20" name="テキスト ボックス 19"/>
          <p:cNvSpPr txBox="1"/>
          <p:nvPr/>
        </p:nvSpPr>
        <p:spPr>
          <a:xfrm>
            <a:off x="166894" y="5073906"/>
            <a:ext cx="8677661" cy="1492716"/>
          </a:xfrm>
          <a:prstGeom prst="rect">
            <a:avLst/>
          </a:prstGeom>
          <a:noFill/>
        </p:spPr>
        <p:txBody>
          <a:bodyPr wrap="square" rtlCol="0">
            <a:spAutoFit/>
          </a:bodyPr>
          <a:lstStyle/>
          <a:p>
            <a:r>
              <a:rPr lang="ja-JP" altLang="en-US" sz="1300" dirty="0" smtClean="0"/>
              <a:t>・生徒達は通学の距離と利便性と新しい環境を求めて、気仙沼地域の高校へ進学を希望する生徒は多い。</a:t>
            </a:r>
            <a:endParaRPr lang="en-US" altLang="ja-JP" sz="1300" dirty="0"/>
          </a:p>
          <a:p>
            <a:r>
              <a:rPr lang="ja-JP" altLang="en-US" sz="1300" dirty="0" smtClean="0"/>
              <a:t>・志津川高校は存続してほしいので「志津川高校に進学してこれをやる」といった目標がもてるような魅力がほしい。</a:t>
            </a:r>
            <a:endParaRPr lang="en-US" altLang="ja-JP" sz="1300" dirty="0" smtClean="0"/>
          </a:p>
          <a:p>
            <a:r>
              <a:rPr lang="ja-JP" altLang="en-US" sz="1300" dirty="0" smtClean="0"/>
              <a:t>・気仙沼高校だと「大学進学」という明確な目的があるが、志津川高校に入る目的が見えない。</a:t>
            </a:r>
            <a:endParaRPr lang="en-US" altLang="ja-JP" sz="1300" dirty="0" smtClean="0"/>
          </a:p>
          <a:p>
            <a:r>
              <a:rPr lang="ja-JP" altLang="en-US" sz="1300" dirty="0" smtClean="0"/>
              <a:t>・現在志津川高校に在籍している生徒にアンケートを行い、現状の高校を把握できればもっと具体的な今後の戦略を立てることができるのではないか。</a:t>
            </a:r>
            <a:endParaRPr lang="en-US" altLang="ja-JP" sz="1300" dirty="0" smtClean="0"/>
          </a:p>
          <a:p>
            <a:r>
              <a:rPr lang="ja-JP" altLang="en-US" sz="1300" dirty="0" smtClean="0"/>
              <a:t>・志津川高校は進学と就職、一人一人の生徒に対して手伝ってくれる。人数が少ないことを活かした良さがあると思う。</a:t>
            </a:r>
            <a:endParaRPr lang="en-US" altLang="ja-JP" sz="1300" dirty="0" smtClean="0"/>
          </a:p>
          <a:p>
            <a:r>
              <a:rPr lang="ja-JP" altLang="en-US" sz="1300" dirty="0" smtClean="0"/>
              <a:t>・地元でしっかりと就職できる環境のある高校という魅力でも良いのでは。</a:t>
            </a:r>
            <a:endParaRPr lang="en-US" altLang="ja-JP" sz="1300" dirty="0" smtClean="0"/>
          </a:p>
        </p:txBody>
      </p:sp>
      <p:sp>
        <p:nvSpPr>
          <p:cNvPr id="16" name="角丸四角形 15">
            <a:extLst>
              <a:ext uri="{FF2B5EF4-FFF2-40B4-BE49-F238E27FC236}">
                <a16:creationId xmlns:a16="http://schemas.microsoft.com/office/drawing/2014/main" xmlns="" id="{D656D7D3-EB19-1042-B831-85DA7BD64EB1}"/>
              </a:ext>
            </a:extLst>
          </p:cNvPr>
          <p:cNvSpPr/>
          <p:nvPr/>
        </p:nvSpPr>
        <p:spPr>
          <a:xfrm>
            <a:off x="35185" y="37963"/>
            <a:ext cx="9051384" cy="435353"/>
          </a:xfrm>
          <a:prstGeom prst="roundRect">
            <a:avLst>
              <a:gd name="adj" fmla="val 16667"/>
            </a:avLst>
          </a:prstGeom>
          <a:solidFill>
            <a:schemeClr val="accent5">
              <a:lumMod val="75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latin typeface="MS PGothic" panose="020B0600070205080204" pitchFamily="34" charset="-128"/>
                <a:ea typeface="MS PGothic" panose="020B0600070205080204" pitchFamily="34" charset="-128"/>
              </a:rPr>
              <a:t>委員からの主な意見</a:t>
            </a:r>
            <a:r>
              <a:rPr lang="ja-JP" altLang="en-US" b="1">
                <a:latin typeface="MS PGothic" panose="020B0600070205080204" pitchFamily="34" charset="-128"/>
                <a:ea typeface="MS PGothic" panose="020B0600070205080204" pitchFamily="34" charset="-128"/>
              </a:rPr>
              <a:t>　</a:t>
            </a:r>
            <a:r>
              <a:rPr lang="en-US" altLang="ja-JP" b="1" dirty="0">
                <a:latin typeface="MS PGothic" panose="020B0600070205080204" pitchFamily="34" charset="-128"/>
                <a:ea typeface="MS PGothic" panose="020B0600070205080204" pitchFamily="34" charset="-128"/>
              </a:rPr>
              <a:t>②</a:t>
            </a:r>
            <a:endParaRPr kumimoji="1" lang="ja-JP" altLang="en-US" b="1" dirty="0">
              <a:latin typeface="MS PGothic" panose="020B0600070205080204" pitchFamily="34" charset="-128"/>
              <a:ea typeface="MS PGothic" panose="020B0600070205080204" pitchFamily="34" charset="-128"/>
            </a:endParaRPr>
          </a:p>
        </p:txBody>
      </p:sp>
      <p:sp>
        <p:nvSpPr>
          <p:cNvPr id="17" name="テキスト ボックス 16"/>
          <p:cNvSpPr txBox="1"/>
          <p:nvPr/>
        </p:nvSpPr>
        <p:spPr>
          <a:xfrm>
            <a:off x="8379725" y="6503813"/>
            <a:ext cx="764275" cy="369332"/>
          </a:xfrm>
          <a:prstGeom prst="rect">
            <a:avLst/>
          </a:prstGeom>
          <a:noFill/>
        </p:spPr>
        <p:txBody>
          <a:bodyPr wrap="square" rtlCol="0">
            <a:spAutoFit/>
          </a:bodyPr>
          <a:lstStyle/>
          <a:p>
            <a:pPr algn="r"/>
            <a:r>
              <a:rPr lang="ja-JP" altLang="en-US" dirty="0"/>
              <a:t>２</a:t>
            </a:r>
            <a:endParaRPr kumimoji="1" lang="ja-JP" altLang="en-US" dirty="0"/>
          </a:p>
        </p:txBody>
      </p:sp>
    </p:spTree>
    <p:extLst>
      <p:ext uri="{BB962C8B-B14F-4D97-AF65-F5344CB8AC3E}">
        <p14:creationId xmlns:p14="http://schemas.microsoft.com/office/powerpoint/2010/main" val="4126805604"/>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911</TotalTime>
  <Words>1163</Words>
  <Application>Microsoft Office PowerPoint</Application>
  <PresentationFormat>画面に合わせる (4:3)</PresentationFormat>
  <Paragraphs>51</Paragraphs>
  <Slides>3</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3</vt:i4>
      </vt:variant>
    </vt:vector>
  </HeadingPairs>
  <TitlesOfParts>
    <vt:vector size="9" baseType="lpstr">
      <vt:lpstr>ＭＳ Ｐゴシック</vt:lpstr>
      <vt:lpstr>ＭＳ Ｐゴシック</vt:lpstr>
      <vt:lpstr>Arial</vt:lpstr>
      <vt:lpstr>Calibri</vt:lpstr>
      <vt:lpstr>Calibri Light</vt:lpstr>
      <vt:lpstr>Office テーマ</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桑原 俊介</dc:creator>
  <cp:lastModifiedBy>佐藤　和史</cp:lastModifiedBy>
  <cp:revision>55</cp:revision>
  <cp:lastPrinted>2019-09-18T23:47:57Z</cp:lastPrinted>
  <dcterms:created xsi:type="dcterms:W3CDTF">2019-09-12T09:24:48Z</dcterms:created>
  <dcterms:modified xsi:type="dcterms:W3CDTF">2019-10-28T06:50:29Z</dcterms:modified>
</cp:coreProperties>
</file>