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7"/>
  </p:normalViewPr>
  <p:slideViewPr>
    <p:cSldViewPr snapToGrid="0" snapToObjects="1">
      <p:cViewPr varScale="1">
        <p:scale>
          <a:sx n="74" d="100"/>
          <a:sy n="74" d="100"/>
        </p:scale>
        <p:origin x="12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男子</c:v>
                </c:pt>
              </c:strCache>
            </c:strRef>
          </c:tx>
          <c:spPr>
            <a:ln w="412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98250808912713E-2"/>
                  <c:y val="3.641815339367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C7F-164D-90F7-D949378F6A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0557113834705976"/>
                  <c:y val="4.3039635828893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C7F-164D-90F7-D949378F6A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Sheet1!$A$31:$A$40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Sheet1!$B$31:$B$40</c:f>
              <c:numCache>
                <c:formatCode>#,##0_ </c:formatCode>
                <c:ptCount val="10"/>
                <c:pt idx="0">
                  <c:v>162147</c:v>
                </c:pt>
                <c:pt idx="1">
                  <c:v>169954</c:v>
                </c:pt>
                <c:pt idx="2">
                  <c:v>176103</c:v>
                </c:pt>
                <c:pt idx="3">
                  <c:v>177663</c:v>
                </c:pt>
                <c:pt idx="4">
                  <c:v>180058</c:v>
                </c:pt>
                <c:pt idx="5">
                  <c:v>174493</c:v>
                </c:pt>
                <c:pt idx="6">
                  <c:v>162091</c:v>
                </c:pt>
                <c:pt idx="7">
                  <c:v>148719</c:v>
                </c:pt>
                <c:pt idx="8">
                  <c:v>138005</c:v>
                </c:pt>
                <c:pt idx="9">
                  <c:v>130010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C7F-164D-90F7-D949378F6A3B}"/>
            </c:ext>
          </c:extLst>
        </c:ser>
        <c:ser>
          <c:idx val="2"/>
          <c:order val="2"/>
          <c:tx>
            <c:strRef>
              <c:f>Sheet1!$D$30</c:f>
              <c:strCache>
                <c:ptCount val="1"/>
                <c:pt idx="0">
                  <c:v>合計</c:v>
                </c:pt>
              </c:strCache>
            </c:strRef>
          </c:tx>
          <c:spPr>
            <a:ln w="41275" cap="rnd">
              <a:solidFill>
                <a:srgbClr val="8C5E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8C5E00"/>
              </a:solidFill>
              <a:ln w="9525">
                <a:solidFill>
                  <a:srgbClr val="8C5E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997813511140893E-2"/>
                  <c:y val="-3.9728894611286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C7F-164D-90F7-D949378F6A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317726051586527E-2"/>
                  <c:y val="-5.6282600699322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C7F-164D-90F7-D949378F6A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Sheet1!$A$31:$A$40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Sheet1!$D$31:$D$40</c:f>
              <c:numCache>
                <c:formatCode>#,##0_ </c:formatCode>
                <c:ptCount val="10"/>
                <c:pt idx="0">
                  <c:v>170466</c:v>
                </c:pt>
                <c:pt idx="1">
                  <c:v>180247</c:v>
                </c:pt>
                <c:pt idx="2">
                  <c:v>186772</c:v>
                </c:pt>
                <c:pt idx="3">
                  <c:v>190635</c:v>
                </c:pt>
                <c:pt idx="4">
                  <c:v>192795</c:v>
                </c:pt>
                <c:pt idx="5">
                  <c:v>187982</c:v>
                </c:pt>
                <c:pt idx="6">
                  <c:v>175251</c:v>
                </c:pt>
                <c:pt idx="7">
                  <c:v>163289</c:v>
                </c:pt>
                <c:pt idx="8">
                  <c:v>153233</c:v>
                </c:pt>
                <c:pt idx="9">
                  <c:v>147118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C7F-164D-90F7-D949378F6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815776"/>
        <c:axId val="186816160"/>
      </c:lineChart>
      <c:lineChart>
        <c:grouping val="standard"/>
        <c:varyColors val="0"/>
        <c:ser>
          <c:idx val="1"/>
          <c:order val="1"/>
          <c:tx>
            <c:strRef>
              <c:f>Sheet1!$C$30</c:f>
              <c:strCache>
                <c:ptCount val="1"/>
                <c:pt idx="0">
                  <c:v>女子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986881066845351E-2"/>
                  <c:y val="4.3039635828893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7F-164D-90F7-D949378F6A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3756239239162332"/>
                  <c:y val="-1.3242964870428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7F-164D-90F7-D949378F6A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Sheet1!$A$31:$A$40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Sheet1!$C$31:$C$40</c:f>
              <c:numCache>
                <c:formatCode>#,##0_ </c:formatCode>
                <c:ptCount val="10"/>
                <c:pt idx="0">
                  <c:v>8319</c:v>
                </c:pt>
                <c:pt idx="1">
                  <c:v>10293</c:v>
                </c:pt>
                <c:pt idx="2">
                  <c:v>10669</c:v>
                </c:pt>
                <c:pt idx="3">
                  <c:v>12972</c:v>
                </c:pt>
                <c:pt idx="4">
                  <c:v>12737</c:v>
                </c:pt>
                <c:pt idx="5">
                  <c:v>13489</c:v>
                </c:pt>
                <c:pt idx="6">
                  <c:v>13160</c:v>
                </c:pt>
                <c:pt idx="7">
                  <c:v>14570</c:v>
                </c:pt>
                <c:pt idx="8">
                  <c:v>15228</c:v>
                </c:pt>
                <c:pt idx="9">
                  <c:v>17108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7F-164D-90F7-D949378F6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859552"/>
        <c:axId val="186816544"/>
      </c:lineChart>
      <c:catAx>
        <c:axId val="18681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6816160"/>
        <c:crosses val="autoZero"/>
        <c:auto val="1"/>
        <c:lblAlgn val="ctr"/>
        <c:lblOffset val="100"/>
        <c:noMultiLvlLbl val="0"/>
      </c:catAx>
      <c:valAx>
        <c:axId val="18681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6815776"/>
        <c:crosses val="autoZero"/>
        <c:crossBetween val="between"/>
      </c:valAx>
      <c:valAx>
        <c:axId val="186816544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6859552"/>
        <c:crosses val="max"/>
        <c:crossBetween val="between"/>
      </c:valAx>
      <c:catAx>
        <c:axId val="186859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816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Sheet1!$B$43</c:f>
              <c:strCache>
                <c:ptCount val="1"/>
                <c:pt idx="0">
                  <c:v>女子選手数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484-284E-9212-BFFA8C18861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484-284E-9212-BFFA8C18861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484-284E-9212-BFFA8C18861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484-284E-9212-BFFA8C18861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484-284E-9212-BFFA8C18861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484-284E-9212-BFFA8C18861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Sheet1!$A$44:$A$53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Sheet1!$B$44:$B$53</c:f>
              <c:numCache>
                <c:formatCode>#,##0_ </c:formatCode>
                <c:ptCount val="10"/>
                <c:pt idx="0">
                  <c:v>8319</c:v>
                </c:pt>
                <c:pt idx="1">
                  <c:v>10293</c:v>
                </c:pt>
                <c:pt idx="2">
                  <c:v>10669</c:v>
                </c:pt>
                <c:pt idx="3">
                  <c:v>12972</c:v>
                </c:pt>
                <c:pt idx="4">
                  <c:v>12737</c:v>
                </c:pt>
                <c:pt idx="5">
                  <c:v>13489</c:v>
                </c:pt>
                <c:pt idx="6">
                  <c:v>13160</c:v>
                </c:pt>
                <c:pt idx="7">
                  <c:v>14570</c:v>
                </c:pt>
                <c:pt idx="8">
                  <c:v>15228</c:v>
                </c:pt>
                <c:pt idx="9">
                  <c:v>17108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84-284E-9212-BFFA8C188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axId val="186931896"/>
        <c:axId val="403316200"/>
      </c:barChart>
      <c:lineChart>
        <c:grouping val="standard"/>
        <c:varyColors val="0"/>
        <c:ser>
          <c:idx val="1"/>
          <c:order val="1"/>
          <c:tx>
            <c:strRef>
              <c:f>Sheet1!$C$43</c:f>
              <c:strCache>
                <c:ptCount val="1"/>
                <c:pt idx="0">
                  <c:v>女子比率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766401890518956E-2"/>
                  <c:y val="-3.6432893713226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484-284E-9212-BFFA8C1886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323295785752007E-2"/>
                  <c:y val="-3.3120812466569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484-284E-9212-BFFA8C1886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1544848838135475E-2"/>
                  <c:y val="-4.9681218699854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484-284E-9212-BFFA8C1886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798795494290241E-2"/>
                  <c:y val="-3.64328937132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484-284E-9212-BFFA8C1886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Sheet1!$A$44:$A$53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Sheet1!$C$44:$C$53</c:f>
              <c:numCache>
                <c:formatCode>0.0%</c:formatCode>
                <c:ptCount val="10"/>
                <c:pt idx="0">
                  <c:v>4.8801520537819859E-2</c:v>
                </c:pt>
                <c:pt idx="1">
                  <c:v>5.7104972620903541E-2</c:v>
                </c:pt>
                <c:pt idx="2">
                  <c:v>5.7123123380378213E-2</c:v>
                </c:pt>
                <c:pt idx="3">
                  <c:v>6.8046266425367846E-2</c:v>
                </c:pt>
                <c:pt idx="4">
                  <c:v>6.6064991312015348E-2</c:v>
                </c:pt>
                <c:pt idx="5">
                  <c:v>7.1756870338649442E-2</c:v>
                </c:pt>
                <c:pt idx="6">
                  <c:v>7.5092296192318442E-2</c:v>
                </c:pt>
                <c:pt idx="7">
                  <c:v>8.9228300742854691E-2</c:v>
                </c:pt>
                <c:pt idx="8">
                  <c:v>9.9378071303178814E-2</c:v>
                </c:pt>
                <c:pt idx="9">
                  <c:v>0.11628760586739896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484-284E-9212-BFFA8C188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4224"/>
        <c:axId val="403310672"/>
      </c:lineChart>
      <c:catAx>
        <c:axId val="18693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403316200"/>
        <c:crosses val="autoZero"/>
        <c:auto val="1"/>
        <c:lblAlgn val="ctr"/>
        <c:lblOffset val="100"/>
        <c:noMultiLvlLbl val="0"/>
      </c:catAx>
      <c:valAx>
        <c:axId val="40331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6931896"/>
        <c:crosses val="autoZero"/>
        <c:crossBetween val="between"/>
      </c:valAx>
      <c:valAx>
        <c:axId val="40331067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7054224"/>
        <c:crosses val="max"/>
        <c:crossBetween val="between"/>
      </c:valAx>
      <c:catAx>
        <c:axId val="187054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3310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Sheet1!$G$43</c:f>
              <c:strCache>
                <c:ptCount val="1"/>
                <c:pt idx="0">
                  <c:v>男子</c:v>
                </c:pt>
              </c:strCache>
            </c:strRef>
          </c:tx>
          <c:spPr>
            <a:ln w="412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215128263233899E-2"/>
                  <c:y val="4.9365083948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32B-4A42-BC58-112125E44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429562662628119E-2"/>
                  <c:y val="-3.87868516737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32B-4A42-BC58-112125E44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013587783933365"/>
                  <c:y val="3.1734696823975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32B-4A42-BC58-112125E44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6786953328285251E-2"/>
                  <c:y val="3.878685167374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32B-4A42-BC58-112125E44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Sheet1!$F$44:$F$55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Sheet1!$G$44:$G$55</c:f>
              <c:numCache>
                <c:formatCode>#,##0_ </c:formatCode>
                <c:ptCount val="12"/>
                <c:pt idx="0">
                  <c:v>305300</c:v>
                </c:pt>
                <c:pt idx="1">
                  <c:v>305958</c:v>
                </c:pt>
                <c:pt idx="2">
                  <c:v>307053</c:v>
                </c:pt>
                <c:pt idx="3">
                  <c:v>291015</c:v>
                </c:pt>
                <c:pt idx="4">
                  <c:v>280917</c:v>
                </c:pt>
                <c:pt idx="5">
                  <c:v>261527</c:v>
                </c:pt>
                <c:pt idx="6">
                  <c:v>242290</c:v>
                </c:pt>
                <c:pt idx="7">
                  <c:v>221178</c:v>
                </c:pt>
                <c:pt idx="8">
                  <c:v>202470</c:v>
                </c:pt>
                <c:pt idx="9">
                  <c:v>185314</c:v>
                </c:pt>
                <c:pt idx="10">
                  <c:v>174343</c:v>
                </c:pt>
                <c:pt idx="11">
                  <c:v>166800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32B-4A42-BC58-112125E44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114744"/>
        <c:axId val="185388200"/>
      </c:lineChart>
      <c:lineChart>
        <c:grouping val="standard"/>
        <c:varyColors val="0"/>
        <c:ser>
          <c:idx val="1"/>
          <c:order val="1"/>
          <c:tx>
            <c:strRef>
              <c:f>Sheet1!$H$43</c:f>
              <c:strCache>
                <c:ptCount val="1"/>
                <c:pt idx="0">
                  <c:v>女子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215128263233899E-2"/>
                  <c:y val="-4.5839006523520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32B-4A42-BC58-112125E44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501040795759523E-2"/>
                  <c:y val="-3.87868516737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32B-4A42-BC58-112125E44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8.2929909594547963E-2"/>
                  <c:y val="-3.5260774248862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32B-4A42-BC58-112125E44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5286606396365415E-2"/>
                  <c:y val="-3.5260774248862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2B-4A42-BC58-112125E44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Sheet1!$F$44:$F$55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Sheet1!$H$44:$H$55</c:f>
              <c:numCache>
                <c:formatCode>#,##0_ </c:formatCode>
                <c:ptCount val="12"/>
                <c:pt idx="0">
                  <c:v>855</c:v>
                </c:pt>
                <c:pt idx="1">
                  <c:v>1137</c:v>
                </c:pt>
                <c:pt idx="2">
                  <c:v>1333</c:v>
                </c:pt>
                <c:pt idx="3">
                  <c:v>1505</c:v>
                </c:pt>
                <c:pt idx="4">
                  <c:v>1658</c:v>
                </c:pt>
                <c:pt idx="5">
                  <c:v>1886</c:v>
                </c:pt>
                <c:pt idx="6">
                  <c:v>1599</c:v>
                </c:pt>
                <c:pt idx="7">
                  <c:v>1955</c:v>
                </c:pt>
                <c:pt idx="8">
                  <c:v>2677</c:v>
                </c:pt>
                <c:pt idx="9">
                  <c:v>2438</c:v>
                </c:pt>
                <c:pt idx="10">
                  <c:v>2686</c:v>
                </c:pt>
                <c:pt idx="11">
                  <c:v>2890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32B-4A42-BC58-112125E44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754992"/>
        <c:axId val="186754600"/>
      </c:lineChart>
      <c:catAx>
        <c:axId val="40311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5388200"/>
        <c:crosses val="autoZero"/>
        <c:auto val="1"/>
        <c:lblAlgn val="ctr"/>
        <c:lblOffset val="100"/>
        <c:noMultiLvlLbl val="0"/>
      </c:catAx>
      <c:valAx>
        <c:axId val="18538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403114744"/>
        <c:crosses val="autoZero"/>
        <c:crossBetween val="between"/>
      </c:valAx>
      <c:valAx>
        <c:axId val="186754600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6754992"/>
        <c:crosses val="max"/>
        <c:crossBetween val="between"/>
      </c:valAx>
      <c:catAx>
        <c:axId val="18675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754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Sheet1!$L$43</c:f>
              <c:strCache>
                <c:ptCount val="1"/>
                <c:pt idx="0">
                  <c:v>女子選手数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512-1040-BB0F-A58C41D18E8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512-1040-BB0F-A58C41D18E8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512-1040-BB0F-A58C41D18E8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512-1040-BB0F-A58C41D18E8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512-1040-BB0F-A58C41D18E8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512-1040-BB0F-A58C41D18E8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512-1040-BB0F-A58C41D18E8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512-1040-BB0F-A58C41D18E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Sheet1!$K$44:$K$55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Sheet1!$L$44:$L$55</c:f>
              <c:numCache>
                <c:formatCode>#,##0_ </c:formatCode>
                <c:ptCount val="12"/>
                <c:pt idx="0">
                  <c:v>855</c:v>
                </c:pt>
                <c:pt idx="1">
                  <c:v>1137</c:v>
                </c:pt>
                <c:pt idx="2">
                  <c:v>1333</c:v>
                </c:pt>
                <c:pt idx="3">
                  <c:v>1505</c:v>
                </c:pt>
                <c:pt idx="4">
                  <c:v>1658</c:v>
                </c:pt>
                <c:pt idx="5">
                  <c:v>1886</c:v>
                </c:pt>
                <c:pt idx="6">
                  <c:v>1599</c:v>
                </c:pt>
                <c:pt idx="7">
                  <c:v>1955</c:v>
                </c:pt>
                <c:pt idx="8">
                  <c:v>2677</c:v>
                </c:pt>
                <c:pt idx="9">
                  <c:v>2438</c:v>
                </c:pt>
                <c:pt idx="10">
                  <c:v>2686</c:v>
                </c:pt>
                <c:pt idx="11">
                  <c:v>2890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12-1040-BB0F-A58C41D18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27"/>
        <c:axId val="186755776"/>
        <c:axId val="186756168"/>
      </c:barChart>
      <c:lineChart>
        <c:grouping val="standard"/>
        <c:varyColors val="0"/>
        <c:ser>
          <c:idx val="1"/>
          <c:order val="1"/>
          <c:tx>
            <c:strRef>
              <c:f>Sheet1!$M$43</c:f>
              <c:strCache>
                <c:ptCount val="1"/>
                <c:pt idx="0">
                  <c:v>女子比率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680632737954036E-2"/>
                  <c:y val="3.893007773475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512-1040-BB0F-A58C41D18E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680632737954008E-2"/>
                  <c:y val="3.1851881782980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512-1040-BB0F-A58C41D18E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7.9020949106931054E-2"/>
                  <c:y val="-2.831278380709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12-1040-BB0F-A58C41D18E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2435870014686807E-2"/>
                  <c:y val="-2.4773685831207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512-1040-BB0F-A58C41D18E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Sheet1!$K$44:$K$55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Sheet1!$M$44:$M$55</c:f>
              <c:numCache>
                <c:formatCode>0.0%</c:formatCode>
                <c:ptCount val="12"/>
                <c:pt idx="0">
                  <c:v>2.7927030425764728E-3</c:v>
                </c:pt>
                <c:pt idx="1">
                  <c:v>3.7024373565183412E-3</c:v>
                </c:pt>
                <c:pt idx="2">
                  <c:v>4.3225049126743758E-3</c:v>
                </c:pt>
                <c:pt idx="3">
                  <c:v>5.1449473540270754E-3</c:v>
                </c:pt>
                <c:pt idx="4">
                  <c:v>5.8674688135893129E-3</c:v>
                </c:pt>
                <c:pt idx="5">
                  <c:v>7.1598592324600531E-3</c:v>
                </c:pt>
                <c:pt idx="6">
                  <c:v>6.5562612499948745E-3</c:v>
                </c:pt>
                <c:pt idx="7">
                  <c:v>8.7615906208404846E-3</c:v>
                </c:pt>
                <c:pt idx="8">
                  <c:v>1.304917936894032E-2</c:v>
                </c:pt>
                <c:pt idx="9">
                  <c:v>1.2985214538327156E-2</c:v>
                </c:pt>
                <c:pt idx="10">
                  <c:v>1.517265532765818E-2</c:v>
                </c:pt>
                <c:pt idx="11">
                  <c:v>1.7031056632683127E-2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512-1040-BB0F-A58C41D18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756952"/>
        <c:axId val="186756560"/>
      </c:lineChart>
      <c:catAx>
        <c:axId val="18675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6756168"/>
        <c:crosses val="autoZero"/>
        <c:auto val="1"/>
        <c:lblAlgn val="ctr"/>
        <c:lblOffset val="100"/>
        <c:noMultiLvlLbl val="0"/>
      </c:catAx>
      <c:valAx>
        <c:axId val="18675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6755776"/>
        <c:crosses val="autoZero"/>
        <c:crossBetween val="between"/>
      </c:valAx>
      <c:valAx>
        <c:axId val="18675656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6756952"/>
        <c:crosses val="max"/>
        <c:crossBetween val="between"/>
      </c:valAx>
      <c:catAx>
        <c:axId val="186756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756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Sheet2!$E$51</c:f>
              <c:strCache>
                <c:ptCount val="1"/>
                <c:pt idx="0">
                  <c:v>小学生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Sheet2!$F$50:$M$50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Sheet2!$F$51:$M$51</c:f>
              <c:numCache>
                <c:formatCode>#,##0_ </c:formatCode>
                <c:ptCount val="8"/>
                <c:pt idx="0">
                  <c:v>10669</c:v>
                </c:pt>
                <c:pt idx="1">
                  <c:v>12972</c:v>
                </c:pt>
                <c:pt idx="2">
                  <c:v>12737</c:v>
                </c:pt>
                <c:pt idx="3">
                  <c:v>13489</c:v>
                </c:pt>
                <c:pt idx="4">
                  <c:v>13160</c:v>
                </c:pt>
                <c:pt idx="5">
                  <c:v>14570</c:v>
                </c:pt>
                <c:pt idx="6">
                  <c:v>15228</c:v>
                </c:pt>
                <c:pt idx="7">
                  <c:v>17108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DB-FE42-A52A-4DAC86B55BAF}"/>
            </c:ext>
          </c:extLst>
        </c:ser>
        <c:ser>
          <c:idx val="1"/>
          <c:order val="1"/>
          <c:tx>
            <c:strRef>
              <c:f>Sheet2!$E$52</c:f>
              <c:strCache>
                <c:ptCount val="1"/>
                <c:pt idx="0">
                  <c:v>中学生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Sheet2!$F$50:$M$50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Sheet2!$F$52:$M$52</c:f>
              <c:numCache>
                <c:formatCode>#,##0_ </c:formatCode>
                <c:ptCount val="8"/>
                <c:pt idx="0">
                  <c:v>855</c:v>
                </c:pt>
                <c:pt idx="1">
                  <c:v>1137</c:v>
                </c:pt>
                <c:pt idx="2">
                  <c:v>1333</c:v>
                </c:pt>
                <c:pt idx="3">
                  <c:v>1505</c:v>
                </c:pt>
                <c:pt idx="4">
                  <c:v>1658</c:v>
                </c:pt>
                <c:pt idx="5">
                  <c:v>1886</c:v>
                </c:pt>
                <c:pt idx="6">
                  <c:v>1599</c:v>
                </c:pt>
                <c:pt idx="7">
                  <c:v>1955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DDB-FE42-A52A-4DAC86B55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72600"/>
        <c:axId val="187572992"/>
      </c:lineChart>
      <c:catAx>
        <c:axId val="18757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7572992"/>
        <c:crosses val="autoZero"/>
        <c:auto val="1"/>
        <c:lblAlgn val="ctr"/>
        <c:lblOffset val="100"/>
        <c:noMultiLvlLbl val="0"/>
      </c:catAx>
      <c:valAx>
        <c:axId val="18757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7572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Sheet2!$E$58</c:f>
              <c:strCache>
                <c:ptCount val="1"/>
                <c:pt idx="0">
                  <c:v>高校数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7.444499123659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6BD-9B4D-8874-BCAEDCB10E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127487243727108E-17"/>
                  <c:y val="2.126999749616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6BD-9B4D-8874-BCAEDCB10E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2.8359996661559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6BD-9B4D-8874-BCAEDCB10E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Sheet2!$F$55:$M$55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Sheet2!$F$58:$M$58</c:f>
              <c:numCache>
                <c:formatCode>#,##0_);[Red]\(#,##0\)</c:formatCode>
                <c:ptCount val="8"/>
                <c:pt idx="0">
                  <c:v>7</c:v>
                </c:pt>
                <c:pt idx="1">
                  <c:v>9</c:v>
                </c:pt>
                <c:pt idx="2">
                  <c:v>14</c:v>
                </c:pt>
                <c:pt idx="3">
                  <c:v>15</c:v>
                </c:pt>
                <c:pt idx="4">
                  <c:v>20</c:v>
                </c:pt>
                <c:pt idx="5">
                  <c:v>23</c:v>
                </c:pt>
                <c:pt idx="6">
                  <c:v>25</c:v>
                </c:pt>
                <c:pt idx="7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BD-9B4D-8874-BCAEDCB10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187573776"/>
        <c:axId val="184835880"/>
      </c:barChart>
      <c:lineChart>
        <c:grouping val="standard"/>
        <c:varyColors val="0"/>
        <c:ser>
          <c:idx val="0"/>
          <c:order val="0"/>
          <c:tx>
            <c:strRef>
              <c:f>Sheet2!$E$56</c:f>
              <c:strCache>
                <c:ptCount val="1"/>
                <c:pt idx="0">
                  <c:v>中学生</c:v>
                </c:pt>
              </c:strCache>
            </c:strRef>
          </c:tx>
          <c:spPr>
            <a:ln w="539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024941527480704E-2"/>
                  <c:y val="-5.0170397243720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6BD-9B4D-8874-BCAEDCB10E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24941527480704E-2"/>
                  <c:y val="-4.6625397661026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6BD-9B4D-8874-BCAEDCB10E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24941527480704E-2"/>
                  <c:y val="-4.3080398078331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6BD-9B4D-8874-BCAEDCB10E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Sheet2!$F$55:$M$55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Sheet2!$F$56:$M$56</c:f>
              <c:numCache>
                <c:formatCode>#,##0_);[Red]\(#,##0\)</c:formatCode>
                <c:ptCount val="8"/>
                <c:pt idx="0">
                  <c:v>1658</c:v>
                </c:pt>
                <c:pt idx="1">
                  <c:v>1886</c:v>
                </c:pt>
                <c:pt idx="2">
                  <c:v>1599</c:v>
                </c:pt>
                <c:pt idx="3">
                  <c:v>1955</c:v>
                </c:pt>
                <c:pt idx="4">
                  <c:v>2677</c:v>
                </c:pt>
                <c:pt idx="5">
                  <c:v>2438</c:v>
                </c:pt>
                <c:pt idx="6">
                  <c:v>2686</c:v>
                </c:pt>
                <c:pt idx="7">
                  <c:v>2890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6BD-9B4D-8874-BCAEDCB10EC7}"/>
            </c:ext>
          </c:extLst>
        </c:ser>
        <c:ser>
          <c:idx val="1"/>
          <c:order val="1"/>
          <c:tx>
            <c:strRef>
              <c:f>Sheet2!$E$57</c:f>
              <c:strCache>
                <c:ptCount val="1"/>
                <c:pt idx="0">
                  <c:v>高校生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Sheet2!$F$55:$M$55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Sheet2!$F$57:$M$57</c:f>
              <c:numCache>
                <c:formatCode>#,##0_);[Red]\(#,##0\)</c:formatCode>
                <c:ptCount val="8"/>
                <c:pt idx="0">
                  <c:v>248</c:v>
                </c:pt>
                <c:pt idx="1">
                  <c:v>339</c:v>
                </c:pt>
                <c:pt idx="2">
                  <c:v>581</c:v>
                </c:pt>
                <c:pt idx="3">
                  <c:v>698</c:v>
                </c:pt>
                <c:pt idx="4">
                  <c:v>800</c:v>
                </c:pt>
                <c:pt idx="5">
                  <c:v>899</c:v>
                </c:pt>
                <c:pt idx="6">
                  <c:v>972</c:v>
                </c:pt>
                <c:pt idx="7">
                  <c:v>1046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6BD-9B4D-8874-BCAEDCB10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34704"/>
        <c:axId val="184833136"/>
      </c:lineChart>
      <c:catAx>
        <c:axId val="18483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4833136"/>
        <c:crosses val="autoZero"/>
        <c:auto val="1"/>
        <c:lblAlgn val="ctr"/>
        <c:lblOffset val="100"/>
        <c:noMultiLvlLbl val="0"/>
      </c:catAx>
      <c:valAx>
        <c:axId val="18483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4834704"/>
        <c:crosses val="autoZero"/>
        <c:crossBetween val="between"/>
      </c:valAx>
      <c:valAx>
        <c:axId val="184835880"/>
        <c:scaling>
          <c:orientation val="minMax"/>
        </c:scaling>
        <c:delete val="0"/>
        <c:axPos val="r"/>
        <c:numFmt formatCode="#,##0_);[Red]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7573776"/>
        <c:crosses val="max"/>
        <c:crossBetween val="between"/>
      </c:valAx>
      <c:catAx>
        <c:axId val="187573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835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Sheet1!$G$60</c:f>
              <c:strCache>
                <c:ptCount val="1"/>
                <c:pt idx="0">
                  <c:v>高校数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Sheet1!$F$61:$F$71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Sheet1!$G$61:$G$71</c:f>
              <c:numCache>
                <c:formatCode>General</c:formatCode>
                <c:ptCount val="11"/>
                <c:pt idx="0">
                  <c:v>394</c:v>
                </c:pt>
                <c:pt idx="1">
                  <c:v>474</c:v>
                </c:pt>
                <c:pt idx="2">
                  <c:v>465</c:v>
                </c:pt>
                <c:pt idx="3">
                  <c:v>482</c:v>
                </c:pt>
                <c:pt idx="4">
                  <c:v>490</c:v>
                </c:pt>
                <c:pt idx="5">
                  <c:v>535</c:v>
                </c:pt>
                <c:pt idx="6">
                  <c:v>567</c:v>
                </c:pt>
                <c:pt idx="7">
                  <c:v>602</c:v>
                </c:pt>
                <c:pt idx="8">
                  <c:v>615</c:v>
                </c:pt>
                <c:pt idx="9">
                  <c:v>605</c:v>
                </c:pt>
                <c:pt idx="10">
                  <c:v>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19-0E44-AF71-E9E94017E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axId val="187662736"/>
        <c:axId val="187662344"/>
      </c:barChart>
      <c:lineChart>
        <c:grouping val="standard"/>
        <c:varyColors val="0"/>
        <c:ser>
          <c:idx val="1"/>
          <c:order val="1"/>
          <c:tx>
            <c:strRef>
              <c:f>Sheet1!$H$60</c:f>
              <c:strCache>
                <c:ptCount val="1"/>
                <c:pt idx="0">
                  <c:v>部員数</c:v>
                </c:pt>
              </c:strCache>
            </c:strRef>
          </c:tx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Sheet1!$F$61:$F$71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Sheet1!$H$61:$H$71</c:f>
              <c:numCache>
                <c:formatCode>General</c:formatCode>
                <c:ptCount val="11"/>
                <c:pt idx="0">
                  <c:v>7164</c:v>
                </c:pt>
                <c:pt idx="1">
                  <c:v>8119</c:v>
                </c:pt>
                <c:pt idx="2">
                  <c:v>7878</c:v>
                </c:pt>
                <c:pt idx="3">
                  <c:v>8234</c:v>
                </c:pt>
                <c:pt idx="4">
                  <c:v>9154</c:v>
                </c:pt>
                <c:pt idx="5">
                  <c:v>9147</c:v>
                </c:pt>
                <c:pt idx="6">
                  <c:v>10058</c:v>
                </c:pt>
                <c:pt idx="7">
                  <c:v>10472</c:v>
                </c:pt>
                <c:pt idx="8">
                  <c:v>11018</c:v>
                </c:pt>
                <c:pt idx="9">
                  <c:v>10951</c:v>
                </c:pt>
                <c:pt idx="10">
                  <c:v>11193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219-0E44-AF71-E9E94017E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75344"/>
        <c:axId val="187575736"/>
      </c:lineChart>
      <c:catAx>
        <c:axId val="18757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7575736"/>
        <c:crosses val="autoZero"/>
        <c:auto val="1"/>
        <c:lblAlgn val="ctr"/>
        <c:lblOffset val="100"/>
        <c:noMultiLvlLbl val="0"/>
      </c:catAx>
      <c:valAx>
        <c:axId val="18757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7575344"/>
        <c:crosses val="autoZero"/>
        <c:crossBetween val="between"/>
      </c:valAx>
      <c:valAx>
        <c:axId val="1876623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7662736"/>
        <c:crosses val="max"/>
        <c:crossBetween val="between"/>
      </c:valAx>
      <c:catAx>
        <c:axId val="18766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662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Sheet2!$D$71</c:f>
              <c:strCache>
                <c:ptCount val="1"/>
                <c:pt idx="0">
                  <c:v>高校数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Sheet2!$E$69:$O$69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Sheet2!$E$71:$O$71</c:f>
              <c:numCache>
                <c:formatCode>General</c:formatCode>
                <c:ptCount val="11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8F-D144-ADEC-B9E54916A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187664696"/>
        <c:axId val="187664304"/>
      </c:barChart>
      <c:lineChart>
        <c:grouping val="standard"/>
        <c:varyColors val="0"/>
        <c:ser>
          <c:idx val="0"/>
          <c:order val="0"/>
          <c:tx>
            <c:strRef>
              <c:f>Sheet2!$D$70</c:f>
              <c:strCache>
                <c:ptCount val="1"/>
                <c:pt idx="0">
                  <c:v>部員数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Sheet2!$E$69:$O$69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Sheet2!$E$70:$O$70</c:f>
              <c:numCache>
                <c:formatCode>General</c:formatCode>
                <c:ptCount val="11"/>
                <c:pt idx="0">
                  <c:v>335</c:v>
                </c:pt>
                <c:pt idx="1">
                  <c:v>317</c:v>
                </c:pt>
                <c:pt idx="2">
                  <c:v>294</c:v>
                </c:pt>
                <c:pt idx="3">
                  <c:v>294</c:v>
                </c:pt>
                <c:pt idx="4">
                  <c:v>279</c:v>
                </c:pt>
                <c:pt idx="5">
                  <c:v>316</c:v>
                </c:pt>
                <c:pt idx="6">
                  <c:v>328</c:v>
                </c:pt>
                <c:pt idx="7">
                  <c:v>333</c:v>
                </c:pt>
                <c:pt idx="8">
                  <c:v>286</c:v>
                </c:pt>
                <c:pt idx="9">
                  <c:v>256</c:v>
                </c:pt>
                <c:pt idx="10">
                  <c:v>233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78F-D144-ADEC-B9E54916A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663520"/>
        <c:axId val="187663912"/>
      </c:lineChart>
      <c:catAx>
        <c:axId val="18766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7663912"/>
        <c:crosses val="autoZero"/>
        <c:auto val="1"/>
        <c:lblAlgn val="ctr"/>
        <c:lblOffset val="100"/>
        <c:noMultiLvlLbl val="0"/>
      </c:catAx>
      <c:valAx>
        <c:axId val="18766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7663520"/>
        <c:crosses val="autoZero"/>
        <c:crossBetween val="between"/>
      </c:valAx>
      <c:valAx>
        <c:axId val="187664304"/>
        <c:scaling>
          <c:orientation val="minMax"/>
          <c:max val="2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87664696"/>
        <c:crosses val="max"/>
        <c:crossBetween val="between"/>
      </c:valAx>
      <c:catAx>
        <c:axId val="187664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664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429C-02A3-9245-886F-C37D79A19ECC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1B05-C6DF-7043-A522-74167F08B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71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429C-02A3-9245-886F-C37D79A19ECC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1B05-C6DF-7043-A522-74167F08B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60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429C-02A3-9245-886F-C37D79A19ECC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1B05-C6DF-7043-A522-74167F08B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2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429C-02A3-9245-886F-C37D79A19ECC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1B05-C6DF-7043-A522-74167F08B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7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429C-02A3-9245-886F-C37D79A19ECC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1B05-C6DF-7043-A522-74167F08B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2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429C-02A3-9245-886F-C37D79A19ECC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1B05-C6DF-7043-A522-74167F08B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36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429C-02A3-9245-886F-C37D79A19ECC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1B05-C6DF-7043-A522-74167F08B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56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429C-02A3-9245-886F-C37D79A19ECC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1B05-C6DF-7043-A522-74167F08B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65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429C-02A3-9245-886F-C37D79A19ECC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1B05-C6DF-7043-A522-74167F08B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50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429C-02A3-9245-886F-C37D79A19ECC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1B05-C6DF-7043-A522-74167F08B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9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429C-02A3-9245-886F-C37D79A19ECC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1B05-C6DF-7043-A522-74167F08B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54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4429C-02A3-9245-886F-C37D79A19ECC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1B05-C6DF-7043-A522-74167F08B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90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89F9B5CA-0484-3C43-B539-92FB36FB787C}"/>
              </a:ext>
            </a:extLst>
          </p:cNvPr>
          <p:cNvSpPr txBox="1"/>
          <p:nvPr/>
        </p:nvSpPr>
        <p:spPr>
          <a:xfrm>
            <a:off x="2442744" y="2388023"/>
            <a:ext cx="4544834" cy="884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Meiryo" panose="020B0604030504040204" pitchFamily="34" charset="-128"/>
                <a:ea typeface="Meiryo" panose="020B0604030504040204" pitchFamily="34" charset="-128"/>
              </a:rPr>
              <a:t>志津川高校における</a:t>
            </a:r>
            <a:endParaRPr kumimoji="1" lang="en-US" altLang="ja-JP" sz="16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女子硬式野球部設立の可能性について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="" xmlns:a16="http://schemas.microsoft.com/office/drawing/2014/main" id="{EF3199FA-B677-FD49-B112-D5A078B1F0B6}"/>
              </a:ext>
            </a:extLst>
          </p:cNvPr>
          <p:cNvCxnSpPr/>
          <p:nvPr/>
        </p:nvCxnSpPr>
        <p:spPr>
          <a:xfrm>
            <a:off x="2402699" y="3247123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14F8318-8D66-8C47-A0A2-066A03236CBE}"/>
              </a:ext>
            </a:extLst>
          </p:cNvPr>
          <p:cNvSpPr/>
          <p:nvPr/>
        </p:nvSpPr>
        <p:spPr>
          <a:xfrm>
            <a:off x="7433837" y="400873"/>
            <a:ext cx="1333948" cy="441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資料－５</a:t>
            </a:r>
            <a:endParaRPr kumimoji="1" lang="ja-JP" altLang="en-US" sz="14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33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>
            <a:extLst>
              <a:ext uri="{FF2B5EF4-FFF2-40B4-BE49-F238E27FC236}">
                <a16:creationId xmlns="" xmlns:a16="http://schemas.microsoft.com/office/drawing/2014/main" id="{AB577B95-78BB-E449-A88A-B669E75EE3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2353" y="4191537"/>
            <a:ext cx="1473546" cy="1309819"/>
          </a:xfrm>
          <a:prstGeom prst="rect">
            <a:avLst/>
          </a:prstGeom>
        </p:spPr>
      </p:pic>
      <p:cxnSp>
        <p:nvCxnSpPr>
          <p:cNvPr id="24" name="直線コネクタ 23">
            <a:extLst>
              <a:ext uri="{FF2B5EF4-FFF2-40B4-BE49-F238E27FC236}">
                <a16:creationId xmlns="" xmlns:a16="http://schemas.microsoft.com/office/drawing/2014/main" id="{2785DB8D-E4BD-ED4C-8A24-A70AC31257B5}"/>
              </a:ext>
            </a:extLst>
          </p:cNvPr>
          <p:cNvCxnSpPr/>
          <p:nvPr/>
        </p:nvCxnSpPr>
        <p:spPr>
          <a:xfrm>
            <a:off x="4169664" y="4846448"/>
            <a:ext cx="3669792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="" xmlns:a16="http://schemas.microsoft.com/office/drawing/2014/main" id="{ED2D5529-6BC0-9947-8082-E693020EE504}"/>
              </a:ext>
            </a:extLst>
          </p:cNvPr>
          <p:cNvCxnSpPr/>
          <p:nvPr/>
        </p:nvCxnSpPr>
        <p:spPr>
          <a:xfrm>
            <a:off x="4169664" y="2316608"/>
            <a:ext cx="3669792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="" xmlns:a16="http://schemas.microsoft.com/office/drawing/2014/main" id="{51BA9C21-F491-A647-85D1-E15E0036D92B}"/>
              </a:ext>
            </a:extLst>
          </p:cNvPr>
          <p:cNvGrpSpPr/>
          <p:nvPr/>
        </p:nvGrpSpPr>
        <p:grpSpPr>
          <a:xfrm>
            <a:off x="3541662" y="1494914"/>
            <a:ext cx="5175618" cy="1615248"/>
            <a:chOff x="2388686" y="436064"/>
            <a:chExt cx="10507107" cy="3279140"/>
          </a:xfrm>
        </p:grpSpPr>
        <p:sp>
          <p:nvSpPr>
            <p:cNvPr id="6" name="円/楕円 5">
              <a:extLst>
                <a:ext uri="{FF2B5EF4-FFF2-40B4-BE49-F238E27FC236}">
                  <a16:creationId xmlns="" xmlns:a16="http://schemas.microsoft.com/office/drawing/2014/main" id="{B6DA4311-7BCF-8440-9B83-A3BD4003E884}"/>
                </a:ext>
              </a:extLst>
            </p:cNvPr>
            <p:cNvSpPr/>
            <p:nvPr/>
          </p:nvSpPr>
          <p:spPr>
            <a:xfrm>
              <a:off x="6000430" y="436064"/>
              <a:ext cx="3279141" cy="327914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>
              <a:extLst>
                <a:ext uri="{FF2B5EF4-FFF2-40B4-BE49-F238E27FC236}">
                  <a16:creationId xmlns="" xmlns:a16="http://schemas.microsoft.com/office/drawing/2014/main" id="{C3F7AD83-CDFA-0644-BEEB-888357B8C1D0}"/>
                </a:ext>
              </a:extLst>
            </p:cNvPr>
            <p:cNvSpPr/>
            <p:nvPr/>
          </p:nvSpPr>
          <p:spPr>
            <a:xfrm>
              <a:off x="2388686" y="436064"/>
              <a:ext cx="3279141" cy="327914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>
              <a:extLst>
                <a:ext uri="{FF2B5EF4-FFF2-40B4-BE49-F238E27FC236}">
                  <a16:creationId xmlns="" xmlns:a16="http://schemas.microsoft.com/office/drawing/2014/main" id="{1D7A4BBC-3EDA-1841-A90C-6F095026015A}"/>
                </a:ext>
              </a:extLst>
            </p:cNvPr>
            <p:cNvSpPr/>
            <p:nvPr/>
          </p:nvSpPr>
          <p:spPr>
            <a:xfrm>
              <a:off x="9616653" y="436064"/>
              <a:ext cx="3279140" cy="327914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" name="直線コネクタ 8">
            <a:extLst>
              <a:ext uri="{FF2B5EF4-FFF2-40B4-BE49-F238E27FC236}">
                <a16:creationId xmlns="" xmlns:a16="http://schemas.microsoft.com/office/drawing/2014/main" id="{D6D0BFD8-19CA-BA40-ACAB-B4F375DDA6EE}"/>
              </a:ext>
            </a:extLst>
          </p:cNvPr>
          <p:cNvCxnSpPr/>
          <p:nvPr/>
        </p:nvCxnSpPr>
        <p:spPr>
          <a:xfrm>
            <a:off x="434897" y="657923"/>
            <a:ext cx="8218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AAC69CF0-10E7-5944-BEE3-A181E7CA1CFE}"/>
              </a:ext>
            </a:extLst>
          </p:cNvPr>
          <p:cNvSpPr txBox="1"/>
          <p:nvPr/>
        </p:nvSpPr>
        <p:spPr>
          <a:xfrm>
            <a:off x="358360" y="185107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高校魅力化における女子野球部の位置付け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EA35D93D-AD2C-BA40-BAF6-01017B68C4B6}"/>
              </a:ext>
            </a:extLst>
          </p:cNvPr>
          <p:cNvSpPr txBox="1"/>
          <p:nvPr/>
        </p:nvSpPr>
        <p:spPr>
          <a:xfrm>
            <a:off x="3672423" y="1981427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魅力的な</a:t>
            </a:r>
            <a:endParaRPr kumimoji="1"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カリキュラム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7789E31F-225B-1A45-9769-F328C304C825}"/>
              </a:ext>
            </a:extLst>
          </p:cNvPr>
          <p:cNvSpPr txBox="1"/>
          <p:nvPr/>
        </p:nvSpPr>
        <p:spPr>
          <a:xfrm>
            <a:off x="5677819" y="212183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公営塾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18FFF54F-E4B4-3E49-AB36-4C2C2FD20C1E}"/>
              </a:ext>
            </a:extLst>
          </p:cNvPr>
          <p:cNvSpPr txBox="1"/>
          <p:nvPr/>
        </p:nvSpPr>
        <p:spPr>
          <a:xfrm>
            <a:off x="7368479" y="21218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全国募集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5DBB2496-E7AE-834C-8036-F6973CE8D5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3451" y="1581574"/>
            <a:ext cx="1473546" cy="1309819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="" xmlns:a16="http://schemas.microsoft.com/office/drawing/2014/main" id="{E477214C-4FC4-AF4F-A729-75996FB3A03D}"/>
              </a:ext>
            </a:extLst>
          </p:cNvPr>
          <p:cNvGrpSpPr/>
          <p:nvPr/>
        </p:nvGrpSpPr>
        <p:grpSpPr>
          <a:xfrm>
            <a:off x="3541662" y="4039320"/>
            <a:ext cx="5175618" cy="1615248"/>
            <a:chOff x="2388686" y="436064"/>
            <a:chExt cx="10507107" cy="3279140"/>
          </a:xfrm>
        </p:grpSpPr>
        <p:sp>
          <p:nvSpPr>
            <p:cNvPr id="28" name="円/楕円 27">
              <a:extLst>
                <a:ext uri="{FF2B5EF4-FFF2-40B4-BE49-F238E27FC236}">
                  <a16:creationId xmlns="" xmlns:a16="http://schemas.microsoft.com/office/drawing/2014/main" id="{24322C69-4F3F-E141-9F62-5DD30C53CAE2}"/>
                </a:ext>
              </a:extLst>
            </p:cNvPr>
            <p:cNvSpPr/>
            <p:nvPr/>
          </p:nvSpPr>
          <p:spPr>
            <a:xfrm>
              <a:off x="6000430" y="436064"/>
              <a:ext cx="3279141" cy="327914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>
              <a:extLst>
                <a:ext uri="{FF2B5EF4-FFF2-40B4-BE49-F238E27FC236}">
                  <a16:creationId xmlns="" xmlns:a16="http://schemas.microsoft.com/office/drawing/2014/main" id="{8023B9B6-FAA5-5044-9024-CAFB8B14CADA}"/>
                </a:ext>
              </a:extLst>
            </p:cNvPr>
            <p:cNvSpPr/>
            <p:nvPr/>
          </p:nvSpPr>
          <p:spPr>
            <a:xfrm>
              <a:off x="2388686" y="436064"/>
              <a:ext cx="3279141" cy="327914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>
              <a:extLst>
                <a:ext uri="{FF2B5EF4-FFF2-40B4-BE49-F238E27FC236}">
                  <a16:creationId xmlns="" xmlns:a16="http://schemas.microsoft.com/office/drawing/2014/main" id="{4864CDA1-45BD-D241-B661-D7690CD8C01E}"/>
                </a:ext>
              </a:extLst>
            </p:cNvPr>
            <p:cNvSpPr/>
            <p:nvPr/>
          </p:nvSpPr>
          <p:spPr>
            <a:xfrm>
              <a:off x="9616653" y="436064"/>
              <a:ext cx="3279140" cy="327914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円/楕円 30">
            <a:extLst>
              <a:ext uri="{FF2B5EF4-FFF2-40B4-BE49-F238E27FC236}">
                <a16:creationId xmlns="" xmlns:a16="http://schemas.microsoft.com/office/drawing/2014/main" id="{91182332-0D2E-A646-9EA9-9016E62AB4A0}"/>
              </a:ext>
            </a:extLst>
          </p:cNvPr>
          <p:cNvSpPr/>
          <p:nvPr/>
        </p:nvSpPr>
        <p:spPr>
          <a:xfrm>
            <a:off x="1760373" y="4039320"/>
            <a:ext cx="1615248" cy="161524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7B4294DF-19E3-2F4C-BCBF-1DA8E20986B8}"/>
              </a:ext>
            </a:extLst>
          </p:cNvPr>
          <p:cNvSpPr txBox="1"/>
          <p:nvPr/>
        </p:nvSpPr>
        <p:spPr>
          <a:xfrm>
            <a:off x="1888832" y="4661782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女子野球部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9A9C7A57-34CB-6444-83C0-B75A678F5B9C}"/>
              </a:ext>
            </a:extLst>
          </p:cNvPr>
          <p:cNvSpPr txBox="1"/>
          <p:nvPr/>
        </p:nvSpPr>
        <p:spPr>
          <a:xfrm>
            <a:off x="3684615" y="4523282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魅力的な</a:t>
            </a:r>
            <a:endParaRPr kumimoji="1"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カリキュラム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="" xmlns:a16="http://schemas.microsoft.com/office/drawing/2014/main" id="{6AFE9247-7958-5D49-BEA4-1AD7F5FF91C7}"/>
              </a:ext>
            </a:extLst>
          </p:cNvPr>
          <p:cNvSpPr txBox="1"/>
          <p:nvPr/>
        </p:nvSpPr>
        <p:spPr>
          <a:xfrm>
            <a:off x="5690011" y="466369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公営塾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C9A4F164-5A58-8C4A-9446-61047CF2BFBD}"/>
              </a:ext>
            </a:extLst>
          </p:cNvPr>
          <p:cNvSpPr txBox="1"/>
          <p:nvPr/>
        </p:nvSpPr>
        <p:spPr>
          <a:xfrm>
            <a:off x="7380671" y="46636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全国募集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="" xmlns:a16="http://schemas.microsoft.com/office/drawing/2014/main" id="{07A3FE6C-A1D6-F949-9B5E-0C9AD7788D8C}"/>
              </a:ext>
            </a:extLst>
          </p:cNvPr>
          <p:cNvCxnSpPr/>
          <p:nvPr/>
        </p:nvCxnSpPr>
        <p:spPr>
          <a:xfrm>
            <a:off x="3374570" y="1341120"/>
            <a:ext cx="0" cy="198729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="" xmlns:a16="http://schemas.microsoft.com/office/drawing/2014/main" id="{B108A609-7396-0142-8123-BE5709EF3A9F}"/>
              </a:ext>
            </a:extLst>
          </p:cNvPr>
          <p:cNvCxnSpPr/>
          <p:nvPr/>
        </p:nvCxnSpPr>
        <p:spPr>
          <a:xfrm>
            <a:off x="1679381" y="3864990"/>
            <a:ext cx="0" cy="198729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171A5C28-042E-1C42-BCE4-DCBB2B1E986A}"/>
              </a:ext>
            </a:extLst>
          </p:cNvPr>
          <p:cNvSpPr txBox="1"/>
          <p:nvPr/>
        </p:nvSpPr>
        <p:spPr>
          <a:xfrm>
            <a:off x="3112539" y="45116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＋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="" xmlns:a16="http://schemas.microsoft.com/office/drawing/2014/main" id="{801FEAEA-C378-3347-9696-3E7E928E5345}"/>
              </a:ext>
            </a:extLst>
          </p:cNvPr>
          <p:cNvSpPr txBox="1"/>
          <p:nvPr/>
        </p:nvSpPr>
        <p:spPr>
          <a:xfrm>
            <a:off x="3307680" y="816423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情報の入り口は、</a:t>
            </a:r>
            <a:endParaRPr kumimoji="1" lang="en-US" altLang="ja-JP" sz="12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魅力的なカリキュラムや公営塾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="" xmlns:a16="http://schemas.microsoft.com/office/drawing/2014/main" id="{612955B5-4FC7-6640-996E-9BC8414737EB}"/>
              </a:ext>
            </a:extLst>
          </p:cNvPr>
          <p:cNvSpPr txBox="1"/>
          <p:nvPr/>
        </p:nvSpPr>
        <p:spPr>
          <a:xfrm>
            <a:off x="1618540" y="3358886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情報の入り口が、「女子野球部」</a:t>
            </a:r>
            <a:endParaRPr kumimoji="1" lang="en-US" altLang="ja-JP" sz="12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さらに加えて、魅力的なカリキュラムや公営塾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136BC735-EB37-5A4A-AC43-6A998CA408B1}"/>
              </a:ext>
            </a:extLst>
          </p:cNvPr>
          <p:cNvSpPr txBox="1"/>
          <p:nvPr/>
        </p:nvSpPr>
        <p:spPr>
          <a:xfrm>
            <a:off x="0" y="5973829"/>
            <a:ext cx="914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女子硬式野球部を設立することにより、</a:t>
            </a:r>
            <a:endParaRPr kumimoji="1"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「カリキュラム改革」や「公営塾」を認知の入り口を増やすことが可能になる。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092771" y="650253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039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="" xmlns:a16="http://schemas.microsoft.com/office/drawing/2014/main" id="{B70F5A9E-9F83-AB4B-8340-C74104582B3C}"/>
              </a:ext>
            </a:extLst>
          </p:cNvPr>
          <p:cNvCxnSpPr/>
          <p:nvPr/>
        </p:nvCxnSpPr>
        <p:spPr>
          <a:xfrm>
            <a:off x="434897" y="657923"/>
            <a:ext cx="8218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F348D6F6-60E7-F248-B831-952D801E219B}"/>
              </a:ext>
            </a:extLst>
          </p:cNvPr>
          <p:cNvSpPr txBox="1"/>
          <p:nvPr/>
        </p:nvSpPr>
        <p:spPr>
          <a:xfrm>
            <a:off x="358360" y="18510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施策検討について</a:t>
            </a: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BCCBC1F2-1FBD-324D-BDB0-26A4F85E26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839" y="872586"/>
            <a:ext cx="3791414" cy="284356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7979F4DE-05EF-9B45-BAF3-0B8E71949DA0}"/>
              </a:ext>
            </a:extLst>
          </p:cNvPr>
          <p:cNvSpPr/>
          <p:nvPr/>
        </p:nvSpPr>
        <p:spPr>
          <a:xfrm>
            <a:off x="446048" y="963074"/>
            <a:ext cx="2273310" cy="475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D629A26A-9840-BD46-A038-9BEFFAC53FEB}"/>
              </a:ext>
            </a:extLst>
          </p:cNvPr>
          <p:cNvSpPr txBox="1"/>
          <p:nvPr/>
        </p:nvSpPr>
        <p:spPr>
          <a:xfrm>
            <a:off x="367991" y="1625731"/>
            <a:ext cx="4277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株式会社楽天野球団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　　コーチ、指導者の派遣、ならびに女子野球の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　　普及活動等における相互連携。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A1DD320F-7730-D34E-B826-63AF1BF9D47C}"/>
              </a:ext>
            </a:extLst>
          </p:cNvPr>
          <p:cNvSpPr txBox="1"/>
          <p:nvPr/>
        </p:nvSpPr>
        <p:spPr>
          <a:xfrm>
            <a:off x="457199" y="101883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latin typeface="MS PGothic" panose="020B0600070205080204" pitchFamily="34" charset="-128"/>
                <a:ea typeface="MS PGothic" panose="020B0600070205080204" pitchFamily="34" charset="-128"/>
              </a:rPr>
              <a:t>包括連携協定の締結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85500918-1978-0E4A-8D25-04FB5DB2AAA7}"/>
              </a:ext>
            </a:extLst>
          </p:cNvPr>
          <p:cNvSpPr/>
          <p:nvPr/>
        </p:nvSpPr>
        <p:spPr>
          <a:xfrm>
            <a:off x="367991" y="26582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学校法人朴沢学園仙台大学</a:t>
            </a:r>
            <a:endParaRPr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　　トレーニング、怪我予防等における専門指導。</a:t>
            </a:r>
            <a:endParaRPr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　　ならびにスポーツ大会運営における相互連携。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="" xmlns:a16="http://schemas.microsoft.com/office/drawing/2014/main" id="{3B06A7D6-DDAB-634B-91CC-0FDF437A837D}"/>
              </a:ext>
            </a:extLst>
          </p:cNvPr>
          <p:cNvSpPr/>
          <p:nvPr/>
        </p:nvSpPr>
        <p:spPr>
          <a:xfrm>
            <a:off x="401444" y="4075104"/>
            <a:ext cx="2273310" cy="475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64F9531B-7327-9948-A01A-5C2C263E9CCB}"/>
              </a:ext>
            </a:extLst>
          </p:cNvPr>
          <p:cNvSpPr txBox="1"/>
          <p:nvPr/>
        </p:nvSpPr>
        <p:spPr>
          <a:xfrm>
            <a:off x="412594" y="4130860"/>
            <a:ext cx="22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>
                <a:latin typeface="MS PGothic" panose="020B0600070205080204" pitchFamily="34" charset="-128"/>
                <a:ea typeface="MS PGothic" panose="020B0600070205080204" pitchFamily="34" charset="-128"/>
              </a:rPr>
              <a:t>大会誘致／開催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323E692E-5050-AE41-9496-2DE9D24D0E5A}"/>
              </a:ext>
            </a:extLst>
          </p:cNvPr>
          <p:cNvSpPr txBox="1"/>
          <p:nvPr/>
        </p:nvSpPr>
        <p:spPr>
          <a:xfrm>
            <a:off x="312236" y="4706655"/>
            <a:ext cx="467788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5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500">
                <a:latin typeface="MS PGothic" panose="020B0600070205080204" pitchFamily="34" charset="-128"/>
                <a:ea typeface="MS PGothic" panose="020B0600070205080204" pitchFamily="34" charset="-128"/>
              </a:rPr>
              <a:t>女子野球を通じた交流人口拡大</a:t>
            </a:r>
            <a:endParaRPr kumimoji="1" lang="en-US" altLang="ja-JP" sz="15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500">
                <a:latin typeface="MS PGothic" panose="020B0600070205080204" pitchFamily="34" charset="-128"/>
                <a:ea typeface="MS PGothic" panose="020B0600070205080204" pitchFamily="34" charset="-128"/>
              </a:rPr>
              <a:t>　　小・中学生の女子野球大会を楽天野球団等と</a:t>
            </a:r>
            <a:endParaRPr kumimoji="1" lang="en-US" altLang="ja-JP" sz="15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500">
                <a:latin typeface="MS PGothic" panose="020B0600070205080204" pitchFamily="34" charset="-128"/>
                <a:ea typeface="MS PGothic" panose="020B0600070205080204" pitchFamily="34" charset="-128"/>
              </a:rPr>
              <a:t>　　共催で開催。志高女子野球部の早期認知へ。</a:t>
            </a:r>
            <a:endParaRPr kumimoji="1" lang="en-US" altLang="ja-JP" sz="15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kumimoji="1" lang="en-US" altLang="ja-JP" sz="15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5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5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500">
                <a:latin typeface="MS PGothic" panose="020B0600070205080204" pitchFamily="34" charset="-128"/>
                <a:ea typeface="MS PGothic" panose="020B0600070205080204" pitchFamily="34" charset="-128"/>
              </a:rPr>
              <a:t>新たな関係人口の入口づくり　　</a:t>
            </a:r>
            <a:endParaRPr kumimoji="1" lang="en-US" altLang="ja-JP" sz="15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500">
                <a:latin typeface="MS PGothic" panose="020B0600070205080204" pitchFamily="34" charset="-128"/>
                <a:ea typeface="MS PGothic" panose="020B0600070205080204" pitchFamily="34" charset="-128"/>
              </a:rPr>
              <a:t>　　野球女子が「南三陸」＝「昔野球をした場所」という</a:t>
            </a:r>
            <a:endParaRPr kumimoji="1" lang="en-US" altLang="ja-JP" sz="15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500">
                <a:latin typeface="MS PGothic" panose="020B0600070205080204" pitchFamily="34" charset="-128"/>
                <a:ea typeface="MS PGothic" panose="020B0600070205080204" pitchFamily="34" charset="-128"/>
              </a:rPr>
              <a:t>　　記憶に落とし込むことで、新たな関係人口の入口に。</a:t>
            </a:r>
            <a:endParaRPr kumimoji="1" lang="en-US" altLang="ja-JP" sz="15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="" xmlns:a16="http://schemas.microsoft.com/office/drawing/2014/main" id="{2E37B0A9-93F6-4B45-BCB3-A51F1C71AE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990" y="4035691"/>
            <a:ext cx="3769133" cy="2508829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8092771" y="650253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１</a:t>
            </a:r>
            <a:r>
              <a:rPr kumimoji="1" lang="ja-JP" altLang="en-US" dirty="0"/>
              <a:t>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673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="" xmlns:a16="http://schemas.microsoft.com/office/drawing/2014/main" id="{BAEDE83A-71F0-3445-94AC-8CB88B00498F}"/>
              </a:ext>
            </a:extLst>
          </p:cNvPr>
          <p:cNvCxnSpPr/>
          <p:nvPr/>
        </p:nvCxnSpPr>
        <p:spPr>
          <a:xfrm>
            <a:off x="434897" y="657923"/>
            <a:ext cx="8218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0D5927C4-28B9-434E-9172-3F065477CEBF}"/>
              </a:ext>
            </a:extLst>
          </p:cNvPr>
          <p:cNvSpPr txBox="1"/>
          <p:nvPr/>
        </p:nvSpPr>
        <p:spPr>
          <a:xfrm>
            <a:off x="358360" y="185107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（参考）高校女子サッカー部の可能性</a:t>
            </a:r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="" xmlns:a16="http://schemas.microsoft.com/office/drawing/2014/main" id="{02024FA8-9F02-E641-8E9C-BD7D474DC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285626"/>
              </p:ext>
            </p:extLst>
          </p:nvPr>
        </p:nvGraphicFramePr>
        <p:xfrm>
          <a:off x="434897" y="2289293"/>
          <a:ext cx="3990799" cy="370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="" xmlns:a16="http://schemas.microsoft.com/office/drawing/2014/main" id="{7D947638-BD6E-D846-A3BB-B23346840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32713"/>
              </p:ext>
            </p:extLst>
          </p:nvPr>
        </p:nvGraphicFramePr>
        <p:xfrm>
          <a:off x="482345" y="6023957"/>
          <a:ext cx="3943356" cy="525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613">
                  <a:extLst>
                    <a:ext uri="{9D8B030D-6E8A-4147-A177-3AD203B41FA5}">
                      <a16:colId xmlns="" xmlns:a16="http://schemas.microsoft.com/office/drawing/2014/main" val="683292808"/>
                    </a:ext>
                  </a:extLst>
                </a:gridCol>
                <a:gridCol w="328613">
                  <a:extLst>
                    <a:ext uri="{9D8B030D-6E8A-4147-A177-3AD203B41FA5}">
                      <a16:colId xmlns="" xmlns:a16="http://schemas.microsoft.com/office/drawing/2014/main" val="3754379419"/>
                    </a:ext>
                  </a:extLst>
                </a:gridCol>
                <a:gridCol w="328613">
                  <a:extLst>
                    <a:ext uri="{9D8B030D-6E8A-4147-A177-3AD203B41FA5}">
                      <a16:colId xmlns="" xmlns:a16="http://schemas.microsoft.com/office/drawing/2014/main" val="621951920"/>
                    </a:ext>
                  </a:extLst>
                </a:gridCol>
                <a:gridCol w="328613">
                  <a:extLst>
                    <a:ext uri="{9D8B030D-6E8A-4147-A177-3AD203B41FA5}">
                      <a16:colId xmlns="" xmlns:a16="http://schemas.microsoft.com/office/drawing/2014/main" val="4012198720"/>
                    </a:ext>
                  </a:extLst>
                </a:gridCol>
                <a:gridCol w="328613">
                  <a:extLst>
                    <a:ext uri="{9D8B030D-6E8A-4147-A177-3AD203B41FA5}">
                      <a16:colId xmlns="" xmlns:a16="http://schemas.microsoft.com/office/drawing/2014/main" val="2032241233"/>
                    </a:ext>
                  </a:extLst>
                </a:gridCol>
                <a:gridCol w="328613">
                  <a:extLst>
                    <a:ext uri="{9D8B030D-6E8A-4147-A177-3AD203B41FA5}">
                      <a16:colId xmlns="" xmlns:a16="http://schemas.microsoft.com/office/drawing/2014/main" val="701703520"/>
                    </a:ext>
                  </a:extLst>
                </a:gridCol>
                <a:gridCol w="328613">
                  <a:extLst>
                    <a:ext uri="{9D8B030D-6E8A-4147-A177-3AD203B41FA5}">
                      <a16:colId xmlns="" xmlns:a16="http://schemas.microsoft.com/office/drawing/2014/main" val="1646854462"/>
                    </a:ext>
                  </a:extLst>
                </a:gridCol>
                <a:gridCol w="328613">
                  <a:extLst>
                    <a:ext uri="{9D8B030D-6E8A-4147-A177-3AD203B41FA5}">
                      <a16:colId xmlns="" xmlns:a16="http://schemas.microsoft.com/office/drawing/2014/main" val="3524658029"/>
                    </a:ext>
                  </a:extLst>
                </a:gridCol>
                <a:gridCol w="328613">
                  <a:extLst>
                    <a:ext uri="{9D8B030D-6E8A-4147-A177-3AD203B41FA5}">
                      <a16:colId xmlns="" xmlns:a16="http://schemas.microsoft.com/office/drawing/2014/main" val="2209410180"/>
                    </a:ext>
                  </a:extLst>
                </a:gridCol>
                <a:gridCol w="328613">
                  <a:extLst>
                    <a:ext uri="{9D8B030D-6E8A-4147-A177-3AD203B41FA5}">
                      <a16:colId xmlns="" xmlns:a16="http://schemas.microsoft.com/office/drawing/2014/main" val="2889304274"/>
                    </a:ext>
                  </a:extLst>
                </a:gridCol>
                <a:gridCol w="328613">
                  <a:extLst>
                    <a:ext uri="{9D8B030D-6E8A-4147-A177-3AD203B41FA5}">
                      <a16:colId xmlns="" xmlns:a16="http://schemas.microsoft.com/office/drawing/2014/main" val="3459766137"/>
                    </a:ext>
                  </a:extLst>
                </a:gridCol>
                <a:gridCol w="328613">
                  <a:extLst>
                    <a:ext uri="{9D8B030D-6E8A-4147-A177-3AD203B41FA5}">
                      <a16:colId xmlns="" xmlns:a16="http://schemas.microsoft.com/office/drawing/2014/main" val="1053194139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694439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部員数</a:t>
                      </a:r>
                      <a:endParaRPr lang="ja-JP" altLang="en-US" sz="6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7164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8119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7878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8234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9154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9147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10058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10472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11018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10951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11193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986234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高校数</a:t>
                      </a:r>
                      <a:endParaRPr lang="ja-JP" altLang="en-US" sz="6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474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465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482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490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535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567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602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615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605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626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9780230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29E85AC4-809A-C744-AF62-1F73D8CDC18D}"/>
              </a:ext>
            </a:extLst>
          </p:cNvPr>
          <p:cNvSpPr/>
          <p:nvPr/>
        </p:nvSpPr>
        <p:spPr>
          <a:xfrm>
            <a:off x="1002928" y="2937008"/>
            <a:ext cx="977495" cy="2046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部員数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3E064002-C3E7-2240-A254-C7492F6773DC}"/>
              </a:ext>
            </a:extLst>
          </p:cNvPr>
          <p:cNvSpPr/>
          <p:nvPr/>
        </p:nvSpPr>
        <p:spPr>
          <a:xfrm>
            <a:off x="2828042" y="4930218"/>
            <a:ext cx="1092024" cy="26973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女子サッカー部</a:t>
            </a:r>
            <a:endParaRPr kumimoji="1" lang="en-US" altLang="ja-JP" sz="8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高校数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344AE04D-AB61-764F-91C0-881791EB4C22}"/>
              </a:ext>
            </a:extLst>
          </p:cNvPr>
          <p:cNvSpPr txBox="1"/>
          <p:nvPr/>
        </p:nvSpPr>
        <p:spPr>
          <a:xfrm>
            <a:off x="453863" y="2012294"/>
            <a:ext cx="397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latin typeface="MS PGothic" panose="020B0600070205080204" pitchFamily="34" charset="-128"/>
                <a:ea typeface="MS PGothic" panose="020B0600070205080204" pitchFamily="34" charset="-128"/>
              </a:rPr>
              <a:t>高校女子サッカー部数と部員数の推移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5FE1C4EA-280C-864B-A411-844061A6E555}"/>
              </a:ext>
            </a:extLst>
          </p:cNvPr>
          <p:cNvSpPr/>
          <p:nvPr/>
        </p:nvSpPr>
        <p:spPr>
          <a:xfrm>
            <a:off x="434897" y="777191"/>
            <a:ext cx="8231701" cy="11550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A8600C20-B615-5348-86AB-1974F26229C0}"/>
              </a:ext>
            </a:extLst>
          </p:cNvPr>
          <p:cNvSpPr txBox="1"/>
          <p:nvPr/>
        </p:nvSpPr>
        <p:spPr>
          <a:xfrm>
            <a:off x="472693" y="820513"/>
            <a:ext cx="8092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2011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年女子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W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杯優勝をきっかけに、女子サッカー部数ならびに部員数が増加。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●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一方、宮城県内の女子サッカー部数は減少。それに伴い部員数も減少傾向。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宮城県（常盤木学園・聖和学園）は女子サッカーの強豪校が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2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校存在。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勢力図が完成しており、ハード面の整備も含めて女子サッカー部設立の可能性は低い。</a:t>
            </a:r>
            <a:endParaRPr kumimoji="1" lang="en-US" altLang="ja-JP" sz="15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aphicFrame>
        <p:nvGraphicFramePr>
          <p:cNvPr id="19" name="表 18">
            <a:extLst>
              <a:ext uri="{FF2B5EF4-FFF2-40B4-BE49-F238E27FC236}">
                <a16:creationId xmlns="" xmlns:a16="http://schemas.microsoft.com/office/drawing/2014/main" id="{92EB6684-1224-3C49-822C-7384C33F8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557177"/>
              </p:ext>
            </p:extLst>
          </p:nvPr>
        </p:nvGraphicFramePr>
        <p:xfrm>
          <a:off x="4718306" y="4432692"/>
          <a:ext cx="3948288" cy="525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024">
                  <a:extLst>
                    <a:ext uri="{9D8B030D-6E8A-4147-A177-3AD203B41FA5}">
                      <a16:colId xmlns="" xmlns:a16="http://schemas.microsoft.com/office/drawing/2014/main" val="3706217844"/>
                    </a:ext>
                  </a:extLst>
                </a:gridCol>
                <a:gridCol w="329024">
                  <a:extLst>
                    <a:ext uri="{9D8B030D-6E8A-4147-A177-3AD203B41FA5}">
                      <a16:colId xmlns="" xmlns:a16="http://schemas.microsoft.com/office/drawing/2014/main" val="4222942814"/>
                    </a:ext>
                  </a:extLst>
                </a:gridCol>
                <a:gridCol w="329024">
                  <a:extLst>
                    <a:ext uri="{9D8B030D-6E8A-4147-A177-3AD203B41FA5}">
                      <a16:colId xmlns="" xmlns:a16="http://schemas.microsoft.com/office/drawing/2014/main" val="464596516"/>
                    </a:ext>
                  </a:extLst>
                </a:gridCol>
                <a:gridCol w="329024">
                  <a:extLst>
                    <a:ext uri="{9D8B030D-6E8A-4147-A177-3AD203B41FA5}">
                      <a16:colId xmlns="" xmlns:a16="http://schemas.microsoft.com/office/drawing/2014/main" val="3768417035"/>
                    </a:ext>
                  </a:extLst>
                </a:gridCol>
                <a:gridCol w="329024">
                  <a:extLst>
                    <a:ext uri="{9D8B030D-6E8A-4147-A177-3AD203B41FA5}">
                      <a16:colId xmlns="" xmlns:a16="http://schemas.microsoft.com/office/drawing/2014/main" val="2944257911"/>
                    </a:ext>
                  </a:extLst>
                </a:gridCol>
                <a:gridCol w="329024">
                  <a:extLst>
                    <a:ext uri="{9D8B030D-6E8A-4147-A177-3AD203B41FA5}">
                      <a16:colId xmlns="" xmlns:a16="http://schemas.microsoft.com/office/drawing/2014/main" val="1461356342"/>
                    </a:ext>
                  </a:extLst>
                </a:gridCol>
                <a:gridCol w="329024">
                  <a:extLst>
                    <a:ext uri="{9D8B030D-6E8A-4147-A177-3AD203B41FA5}">
                      <a16:colId xmlns="" xmlns:a16="http://schemas.microsoft.com/office/drawing/2014/main" val="3458210697"/>
                    </a:ext>
                  </a:extLst>
                </a:gridCol>
                <a:gridCol w="329024">
                  <a:extLst>
                    <a:ext uri="{9D8B030D-6E8A-4147-A177-3AD203B41FA5}">
                      <a16:colId xmlns="" xmlns:a16="http://schemas.microsoft.com/office/drawing/2014/main" val="2285424792"/>
                    </a:ext>
                  </a:extLst>
                </a:gridCol>
                <a:gridCol w="329024">
                  <a:extLst>
                    <a:ext uri="{9D8B030D-6E8A-4147-A177-3AD203B41FA5}">
                      <a16:colId xmlns="" xmlns:a16="http://schemas.microsoft.com/office/drawing/2014/main" val="3157997997"/>
                    </a:ext>
                  </a:extLst>
                </a:gridCol>
                <a:gridCol w="329024">
                  <a:extLst>
                    <a:ext uri="{9D8B030D-6E8A-4147-A177-3AD203B41FA5}">
                      <a16:colId xmlns="" xmlns:a16="http://schemas.microsoft.com/office/drawing/2014/main" val="815520251"/>
                    </a:ext>
                  </a:extLst>
                </a:gridCol>
                <a:gridCol w="329024">
                  <a:extLst>
                    <a:ext uri="{9D8B030D-6E8A-4147-A177-3AD203B41FA5}">
                      <a16:colId xmlns="" xmlns:a16="http://schemas.microsoft.com/office/drawing/2014/main" val="4030103094"/>
                    </a:ext>
                  </a:extLst>
                </a:gridCol>
                <a:gridCol w="329024">
                  <a:extLst>
                    <a:ext uri="{9D8B030D-6E8A-4147-A177-3AD203B41FA5}">
                      <a16:colId xmlns="" xmlns:a16="http://schemas.microsoft.com/office/drawing/2014/main" val="2510376479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415931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部員数</a:t>
                      </a:r>
                      <a:endParaRPr lang="ja-JP" altLang="en-US" sz="7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335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317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294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294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279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316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328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333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286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256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233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129947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高校数</a:t>
                      </a:r>
                      <a:endParaRPr lang="ja-JP" altLang="en-US" sz="7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11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6039640"/>
                  </a:ext>
                </a:extLst>
              </a:tr>
            </a:tbl>
          </a:graphicData>
        </a:graphic>
      </p:graphicFrame>
      <p:graphicFrame>
        <p:nvGraphicFramePr>
          <p:cNvPr id="20" name="グラフ 19">
            <a:extLst>
              <a:ext uri="{FF2B5EF4-FFF2-40B4-BE49-F238E27FC236}">
                <a16:creationId xmlns="" xmlns:a16="http://schemas.microsoft.com/office/drawing/2014/main" id="{D5FA5B81-A13B-5847-8EB0-6A57473B3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189925"/>
              </p:ext>
            </p:extLst>
          </p:nvPr>
        </p:nvGraphicFramePr>
        <p:xfrm>
          <a:off x="4718306" y="2289293"/>
          <a:ext cx="3948288" cy="211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9DF12CB3-863D-154F-A3DB-655A8ABE597C}"/>
              </a:ext>
            </a:extLst>
          </p:cNvPr>
          <p:cNvSpPr txBox="1"/>
          <p:nvPr/>
        </p:nvSpPr>
        <p:spPr>
          <a:xfrm>
            <a:off x="4743366" y="2027683"/>
            <a:ext cx="397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latin typeface="MS PGothic" panose="020B0600070205080204" pitchFamily="34" charset="-128"/>
                <a:ea typeface="MS PGothic" panose="020B0600070205080204" pitchFamily="34" charset="-128"/>
              </a:rPr>
              <a:t>（宮城県）高校女子サッカー部数と部員数の推移</a:t>
            </a:r>
          </a:p>
        </p:txBody>
      </p:sp>
      <p:graphicFrame>
        <p:nvGraphicFramePr>
          <p:cNvPr id="22" name="表 21">
            <a:extLst>
              <a:ext uri="{FF2B5EF4-FFF2-40B4-BE49-F238E27FC236}">
                <a16:creationId xmlns="" xmlns:a16="http://schemas.microsoft.com/office/drawing/2014/main" id="{ABC7D596-4BE6-4D41-87AC-FF7D237F8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004628"/>
              </p:ext>
            </p:extLst>
          </p:nvPr>
        </p:nvGraphicFramePr>
        <p:xfrm>
          <a:off x="4726432" y="5410201"/>
          <a:ext cx="1928367" cy="1144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434">
                  <a:extLst>
                    <a:ext uri="{9D8B030D-6E8A-4147-A177-3AD203B41FA5}">
                      <a16:colId xmlns="" xmlns:a16="http://schemas.microsoft.com/office/drawing/2014/main" val="4072444906"/>
                    </a:ext>
                  </a:extLst>
                </a:gridCol>
                <a:gridCol w="524933">
                  <a:extLst>
                    <a:ext uri="{9D8B030D-6E8A-4147-A177-3AD203B41FA5}">
                      <a16:colId xmlns="" xmlns:a16="http://schemas.microsoft.com/office/drawing/2014/main" val="112372647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1581628016"/>
                    </a:ext>
                  </a:extLst>
                </a:gridCol>
              </a:tblGrid>
              <a:tr h="1634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高校名</a:t>
                      </a:r>
                      <a:endParaRPr lang="ja-JP" altLang="en-US" sz="800" b="1" i="0" u="none" strike="noStrike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優勝</a:t>
                      </a:r>
                      <a:endParaRPr lang="ja-JP" altLang="en-US" sz="800" b="1" i="0" u="none" strike="noStrike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準優勝</a:t>
                      </a:r>
                      <a:endParaRPr lang="ja-JP" altLang="en-US" sz="800" b="1" i="0" u="none" strike="noStrike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2724930"/>
                  </a:ext>
                </a:extLst>
              </a:tr>
              <a:tr h="1634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常盤木学園（宮城）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5</a:t>
                      </a:r>
                      <a:endParaRPr lang="en-US" altLang="ja-JP" sz="800" b="1" i="0" u="none" strike="noStrike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7</a:t>
                      </a:r>
                      <a:endParaRPr lang="en-US" altLang="ja-JP" sz="800" b="1" i="0" u="none" strike="noStrike" dirty="0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0370264"/>
                  </a:ext>
                </a:extLst>
              </a:tr>
              <a:tr h="1634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聖和学園（宮城）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</a:t>
                      </a:r>
                      <a:endParaRPr lang="en-US" altLang="ja-JP" sz="800" b="0" i="0" u="none" strike="noStrike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</a:t>
                      </a:r>
                      <a:endParaRPr lang="en-US" altLang="ja-JP" sz="800" b="0" i="0" u="none" strike="noStrike" dirty="0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703443"/>
                  </a:ext>
                </a:extLst>
              </a:tr>
              <a:tr h="1634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藤枝順心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</a:t>
                      </a:r>
                      <a:endParaRPr lang="en-US" altLang="ja-JP" sz="800" b="0" i="0" u="none" strike="noStrike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</a:t>
                      </a:r>
                      <a:endParaRPr lang="en-US" altLang="ja-JP" sz="800" b="0" i="0" u="none" strike="noStrike" dirty="0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5487746"/>
                  </a:ext>
                </a:extLst>
              </a:tr>
              <a:tr h="1634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日ノ本学園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</a:t>
                      </a:r>
                      <a:endParaRPr lang="en-US" altLang="ja-JP" sz="800" b="0" i="0" u="none" strike="noStrike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0</a:t>
                      </a:r>
                      <a:endParaRPr lang="en-US" altLang="ja-JP" sz="800" b="0" i="0" u="none" strike="noStrike" dirty="0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1173723"/>
                  </a:ext>
                </a:extLst>
              </a:tr>
              <a:tr h="1634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神村学園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</a:t>
                      </a:r>
                      <a:endParaRPr lang="en-US" altLang="ja-JP" sz="800" b="0" i="0" u="none" strike="noStrike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6</a:t>
                      </a:r>
                      <a:endParaRPr lang="en-US" altLang="ja-JP" sz="800" b="0" i="0" u="none" strike="noStrike" dirty="0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0403086"/>
                  </a:ext>
                </a:extLst>
              </a:tr>
              <a:tr h="1634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埼玉平成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</a:t>
                      </a:r>
                      <a:endParaRPr lang="en-US" altLang="ja-JP" sz="800" b="0" i="0" u="none" strike="noStrike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</a:t>
                      </a:r>
                      <a:endParaRPr lang="en-US" altLang="ja-JP" sz="800" b="0" i="0" u="none" strike="noStrike" dirty="0">
                        <a:solidFill>
                          <a:srgbClr val="222222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1783409"/>
                  </a:ext>
                </a:extLst>
              </a:tr>
            </a:tbl>
          </a:graphicData>
        </a:graphic>
      </p:graphicFrame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9CE42EB6-592D-8047-9CDE-B79E32FEB376}"/>
              </a:ext>
            </a:extLst>
          </p:cNvPr>
          <p:cNvSpPr txBox="1"/>
          <p:nvPr/>
        </p:nvSpPr>
        <p:spPr>
          <a:xfrm>
            <a:off x="4735240" y="5067025"/>
            <a:ext cx="191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>
                <a:latin typeface="MS PGothic" panose="020B0600070205080204" pitchFamily="34" charset="-128"/>
                <a:ea typeface="MS PGothic" panose="020B0600070205080204" pitchFamily="34" charset="-128"/>
              </a:rPr>
              <a:t>（参考）全国高校女子サッカー大会</a:t>
            </a:r>
            <a:endParaRPr kumimoji="1" lang="en-US" altLang="ja-JP" sz="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800">
                <a:latin typeface="MS PGothic" panose="020B0600070205080204" pitchFamily="34" charset="-128"/>
                <a:ea typeface="MS PGothic" panose="020B0600070205080204" pitchFamily="34" charset="-128"/>
              </a:rPr>
              <a:t>高校別成績</a:t>
            </a:r>
          </a:p>
        </p:txBody>
      </p:sp>
      <p:graphicFrame>
        <p:nvGraphicFramePr>
          <p:cNvPr id="25" name="表 24">
            <a:extLst>
              <a:ext uri="{FF2B5EF4-FFF2-40B4-BE49-F238E27FC236}">
                <a16:creationId xmlns="" xmlns:a16="http://schemas.microsoft.com/office/drawing/2014/main" id="{3E94614F-7877-A04D-987A-3AA9956AA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24809"/>
              </p:ext>
            </p:extLst>
          </p:nvPr>
        </p:nvGraphicFramePr>
        <p:xfrm>
          <a:off x="6817783" y="5405579"/>
          <a:ext cx="1843872" cy="1144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624">
                  <a:extLst>
                    <a:ext uri="{9D8B030D-6E8A-4147-A177-3AD203B41FA5}">
                      <a16:colId xmlns="" xmlns:a16="http://schemas.microsoft.com/office/drawing/2014/main" val="1723587397"/>
                    </a:ext>
                  </a:extLst>
                </a:gridCol>
                <a:gridCol w="614624">
                  <a:extLst>
                    <a:ext uri="{9D8B030D-6E8A-4147-A177-3AD203B41FA5}">
                      <a16:colId xmlns="" xmlns:a16="http://schemas.microsoft.com/office/drawing/2014/main" val="202315421"/>
                    </a:ext>
                  </a:extLst>
                </a:gridCol>
                <a:gridCol w="614624">
                  <a:extLst>
                    <a:ext uri="{9D8B030D-6E8A-4147-A177-3AD203B41FA5}">
                      <a16:colId xmlns="" xmlns:a16="http://schemas.microsoft.com/office/drawing/2014/main" val="956203298"/>
                    </a:ext>
                  </a:extLst>
                </a:gridCol>
              </a:tblGrid>
              <a:tr h="19069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都道府県名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優勝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準優勝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8189135"/>
                  </a:ext>
                </a:extLst>
              </a:tr>
              <a:tr h="19069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宮城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8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8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4937900"/>
                  </a:ext>
                </a:extLst>
              </a:tr>
              <a:tr h="19069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兵庫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5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6725005"/>
                  </a:ext>
                </a:extLst>
              </a:tr>
              <a:tr h="19069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鹿児島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4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7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6668841"/>
                  </a:ext>
                </a:extLst>
              </a:tr>
              <a:tr h="19069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埼玉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4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7039216"/>
                  </a:ext>
                </a:extLst>
              </a:tr>
              <a:tr h="19069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静岡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8871313"/>
                  </a:ext>
                </a:extLst>
              </a:tr>
            </a:tbl>
          </a:graphicData>
        </a:graphic>
      </p:graphicFrame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E7E31BF3-064B-2447-B5FC-96E62CF211FB}"/>
              </a:ext>
            </a:extLst>
          </p:cNvPr>
          <p:cNvSpPr txBox="1"/>
          <p:nvPr/>
        </p:nvSpPr>
        <p:spPr>
          <a:xfrm>
            <a:off x="6742096" y="5067025"/>
            <a:ext cx="1919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>
                <a:latin typeface="MS PGothic" panose="020B0600070205080204" pitchFamily="34" charset="-128"/>
                <a:ea typeface="MS PGothic" panose="020B0600070205080204" pitchFamily="34" charset="-128"/>
              </a:rPr>
              <a:t>（参考）全国高校女子サッカー大会</a:t>
            </a:r>
            <a:endParaRPr kumimoji="1" lang="en-US" altLang="ja-JP" sz="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800">
                <a:latin typeface="MS PGothic" panose="020B0600070205080204" pitchFamily="34" charset="-128"/>
                <a:ea typeface="MS PGothic" panose="020B0600070205080204" pitchFamily="34" charset="-128"/>
              </a:rPr>
              <a:t>都道府県別成績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="" xmlns:a16="http://schemas.microsoft.com/office/drawing/2014/main" id="{E9F1AD84-90AF-7940-BF14-1DC363EE2F26}"/>
              </a:ext>
            </a:extLst>
          </p:cNvPr>
          <p:cNvSpPr/>
          <p:nvPr/>
        </p:nvSpPr>
        <p:spPr>
          <a:xfrm>
            <a:off x="5647835" y="2397846"/>
            <a:ext cx="977495" cy="2046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部員数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="" xmlns:a16="http://schemas.microsoft.com/office/drawing/2014/main" id="{3962CDD6-2496-594A-BADA-DB0985E77C1C}"/>
              </a:ext>
            </a:extLst>
          </p:cNvPr>
          <p:cNvSpPr/>
          <p:nvPr/>
        </p:nvSpPr>
        <p:spPr>
          <a:xfrm>
            <a:off x="6817783" y="3711228"/>
            <a:ext cx="1092024" cy="26973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女子サッカー部</a:t>
            </a:r>
            <a:endParaRPr kumimoji="1" lang="en-US" altLang="ja-JP" sz="8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高校数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092771" y="650253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１１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58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="" xmlns:a16="http://schemas.microsoft.com/office/drawing/2014/main" id="{C62EA509-D59A-194A-B40A-B90669AFF9A6}"/>
              </a:ext>
            </a:extLst>
          </p:cNvPr>
          <p:cNvCxnSpPr/>
          <p:nvPr/>
        </p:nvCxnSpPr>
        <p:spPr>
          <a:xfrm>
            <a:off x="434897" y="657923"/>
            <a:ext cx="8218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9F67362D-3C91-4B42-AA26-0983B9421DF5}"/>
              </a:ext>
            </a:extLst>
          </p:cNvPr>
          <p:cNvSpPr txBox="1"/>
          <p:nvPr/>
        </p:nvSpPr>
        <p:spPr>
          <a:xfrm>
            <a:off x="358360" y="185107"/>
            <a:ext cx="7471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日本女子野球（マドンナジャパン）は</a:t>
            </a:r>
            <a:r>
              <a:rPr kumimoji="1" lang="en-US" altLang="ja-JP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W</a:t>
            </a:r>
            <a:r>
              <a:rPr kumimoji="1"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杯６連覇中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="" xmlns:a16="http://schemas.microsoft.com/office/drawing/2014/main" id="{C98A1EE4-7024-8649-B94E-D476C58E4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5295"/>
              </p:ext>
            </p:extLst>
          </p:nvPr>
        </p:nvGraphicFramePr>
        <p:xfrm>
          <a:off x="769429" y="1650031"/>
          <a:ext cx="3668754" cy="4037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081">
                  <a:extLst>
                    <a:ext uri="{9D8B030D-6E8A-4147-A177-3AD203B41FA5}">
                      <a16:colId xmlns="" xmlns:a16="http://schemas.microsoft.com/office/drawing/2014/main" val="401330809"/>
                    </a:ext>
                  </a:extLst>
                </a:gridCol>
                <a:gridCol w="2040673">
                  <a:extLst>
                    <a:ext uri="{9D8B030D-6E8A-4147-A177-3AD203B41FA5}">
                      <a16:colId xmlns="" xmlns:a16="http://schemas.microsoft.com/office/drawing/2014/main" val="3172531536"/>
                    </a:ext>
                  </a:extLst>
                </a:gridCol>
              </a:tblGrid>
              <a:tr h="5046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第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回大会（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2004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年）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準優勝（銀メダル）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9743614"/>
                  </a:ext>
                </a:extLst>
              </a:tr>
              <a:tr h="5046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第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回大会（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2006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年）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準優勝（銀メダル）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572721"/>
                  </a:ext>
                </a:extLst>
              </a:tr>
              <a:tr h="5046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第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回大会（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2008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年）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優勝（金メダル）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8743"/>
                  </a:ext>
                </a:extLst>
              </a:tr>
              <a:tr h="5046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第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4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回大会（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2010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年）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優勝（金メダル）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74018510"/>
                  </a:ext>
                </a:extLst>
              </a:tr>
              <a:tr h="5046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第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5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回大会（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2012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年）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優勝（金メダル）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7014235"/>
                  </a:ext>
                </a:extLst>
              </a:tr>
              <a:tr h="5046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第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6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回大会（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2014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年）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優勝（金メダル）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47559618"/>
                  </a:ext>
                </a:extLst>
              </a:tr>
              <a:tr h="5046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第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7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回大会（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2016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年）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優勝（金メダル）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260110"/>
                  </a:ext>
                </a:extLst>
              </a:tr>
              <a:tr h="5046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第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8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回大会（</a:t>
                      </a:r>
                      <a:r>
                        <a:rPr lang="en-US" altLang="ja-JP" sz="12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2018</a:t>
                      </a:r>
                      <a:r>
                        <a:rPr lang="ja-JP" altLang="en-US" sz="12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年）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優勝（金メダル）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77182"/>
                  </a:ext>
                </a:extLst>
              </a:tr>
            </a:tbl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8A1BD074-B8C9-9D45-905F-3B3B39B95B43}"/>
              </a:ext>
            </a:extLst>
          </p:cNvPr>
          <p:cNvSpPr/>
          <p:nvPr/>
        </p:nvSpPr>
        <p:spPr>
          <a:xfrm>
            <a:off x="769429" y="967703"/>
            <a:ext cx="36687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IBAF女子野球ワールドカップ</a:t>
            </a:r>
            <a:endParaRPr lang="en-US" altLang="ja-JP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第</a:t>
            </a:r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1</a:t>
            </a:r>
            <a:r>
              <a:rPr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回</a:t>
            </a:r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〜</a:t>
            </a:r>
            <a:r>
              <a:rPr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第</a:t>
            </a:r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8</a:t>
            </a:r>
            <a:r>
              <a:rPr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回</a:t>
            </a:r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日本代表結果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CD74A73F-8F65-4247-BAD3-7565FEA29F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269" y="967703"/>
            <a:ext cx="3668754" cy="229960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="" xmlns:a16="http://schemas.microsoft.com/office/drawing/2014/main" id="{AB1CC896-C1DA-264B-80D6-952B7F7609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269" y="3387512"/>
            <a:ext cx="3668754" cy="229960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0C7FCA45-DA3B-4141-BBF8-5938D5EE7979}"/>
              </a:ext>
            </a:extLst>
          </p:cNvPr>
          <p:cNvSpPr txBox="1"/>
          <p:nvPr/>
        </p:nvSpPr>
        <p:spPr>
          <a:xfrm>
            <a:off x="769429" y="5867995"/>
            <a:ext cx="763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女子野球ワールドカップ</a:t>
            </a:r>
            <a:r>
              <a:rPr kumimoji="1" lang="en-US" altLang="ja-JP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６連覇中</a:t>
            </a:r>
            <a:endParaRPr kumimoji="1" lang="en-US" altLang="ja-JP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世界ランキング</a:t>
            </a:r>
            <a:r>
              <a:rPr kumimoji="1" lang="en-US" altLang="ja-JP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1</a:t>
            </a:r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92771" y="650253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840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="" xmlns:a16="http://schemas.microsoft.com/office/drawing/2014/main" id="{7367C4BB-0452-6344-A49C-EDD0E68C33B3}"/>
              </a:ext>
            </a:extLst>
          </p:cNvPr>
          <p:cNvCxnSpPr/>
          <p:nvPr/>
        </p:nvCxnSpPr>
        <p:spPr>
          <a:xfrm>
            <a:off x="434897" y="657923"/>
            <a:ext cx="8218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C612724E-2E97-4145-B92B-33F76E9D7109}"/>
              </a:ext>
            </a:extLst>
          </p:cNvPr>
          <p:cNvSpPr txBox="1"/>
          <p:nvPr/>
        </p:nvSpPr>
        <p:spPr>
          <a:xfrm>
            <a:off x="358360" y="18510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女子野球の注目度は近年上昇</a:t>
            </a: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54E6F7BC-A15F-DD4F-8ABB-FDD1B59550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37" y="892048"/>
            <a:ext cx="4127500" cy="23622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117D5447-7D1C-A747-BDA8-F0EC40C2AA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121" y="892046"/>
            <a:ext cx="4515927" cy="236217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97D8DDC3-C3C8-3F43-833C-BD1927FBC1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856" y="3423348"/>
            <a:ext cx="1905000" cy="2921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="" xmlns:a16="http://schemas.microsoft.com/office/drawing/2014/main" id="{2618E7C2-8EA8-B748-AD51-A81A7196AF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992" y="3423347"/>
            <a:ext cx="2057908" cy="292222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DFBFD05F-AAA0-BC4D-9B56-EE13DB22C6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289" y="3423347"/>
            <a:ext cx="2064636" cy="292099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4920E97F-EA9D-AB44-B9F7-552E5BB922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37" y="3423346"/>
            <a:ext cx="2214003" cy="3134871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33AF74D7-9675-C04F-85C6-4C85B1FB69EE}"/>
              </a:ext>
            </a:extLst>
          </p:cNvPr>
          <p:cNvSpPr/>
          <p:nvPr/>
        </p:nvSpPr>
        <p:spPr>
          <a:xfrm>
            <a:off x="3352800" y="2731008"/>
            <a:ext cx="2267712" cy="402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全国高校女子野球大会の</a:t>
            </a:r>
            <a:endParaRPr kumimoji="1" lang="en-US" altLang="ja-JP" sz="11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11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中継がスタート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0B61C730-7337-FF42-A64C-20CFE7A90FC4}"/>
              </a:ext>
            </a:extLst>
          </p:cNvPr>
          <p:cNvSpPr/>
          <p:nvPr/>
        </p:nvSpPr>
        <p:spPr>
          <a:xfrm>
            <a:off x="4255008" y="5764784"/>
            <a:ext cx="3413759" cy="402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女子野球を題材にした</a:t>
            </a:r>
            <a:endParaRPr kumimoji="1" lang="en-US" altLang="ja-JP" sz="11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11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漫画の出版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1EF98720-BF90-0F41-8105-F2B5553DEE24}"/>
              </a:ext>
            </a:extLst>
          </p:cNvPr>
          <p:cNvSpPr/>
          <p:nvPr/>
        </p:nvSpPr>
        <p:spPr>
          <a:xfrm>
            <a:off x="298197" y="5935906"/>
            <a:ext cx="2079243" cy="402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女子プロ野球</a:t>
            </a:r>
            <a:endParaRPr kumimoji="1" lang="en-US" altLang="ja-JP" sz="11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11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設立</a:t>
            </a:r>
            <a:r>
              <a:rPr kumimoji="1" lang="en-US" altLang="ja-JP" sz="11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kumimoji="1" lang="ja-JP" altLang="en-US" sz="11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年目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92771" y="650253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6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>
            <a:extLst>
              <a:ext uri="{FF2B5EF4-FFF2-40B4-BE49-F238E27FC236}">
                <a16:creationId xmlns="" xmlns:a16="http://schemas.microsoft.com/office/drawing/2014/main" id="{E4F17CF0-24F2-5B46-AA32-5F9FFF45FE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317471"/>
              </p:ext>
            </p:extLst>
          </p:nvPr>
        </p:nvGraphicFramePr>
        <p:xfrm>
          <a:off x="434897" y="2198417"/>
          <a:ext cx="4137100" cy="359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直線コネクタ 3">
            <a:extLst>
              <a:ext uri="{FF2B5EF4-FFF2-40B4-BE49-F238E27FC236}">
                <a16:creationId xmlns="" xmlns:a16="http://schemas.microsoft.com/office/drawing/2014/main" id="{D4A829A7-CBB7-A44B-8D0E-146DA2617FC4}"/>
              </a:ext>
            </a:extLst>
          </p:cNvPr>
          <p:cNvCxnSpPr/>
          <p:nvPr/>
        </p:nvCxnSpPr>
        <p:spPr>
          <a:xfrm>
            <a:off x="434897" y="657923"/>
            <a:ext cx="8218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7592F086-A468-7648-A14D-509315D40404}"/>
              </a:ext>
            </a:extLst>
          </p:cNvPr>
          <p:cNvSpPr txBox="1"/>
          <p:nvPr/>
        </p:nvSpPr>
        <p:spPr>
          <a:xfrm>
            <a:off x="358360" y="18510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女子野球の競技人口（小学生）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="" xmlns:a16="http://schemas.microsoft.com/office/drawing/2014/main" id="{0CD04385-0E4C-814D-B1B8-A63B63EFF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066722"/>
              </p:ext>
            </p:extLst>
          </p:nvPr>
        </p:nvGraphicFramePr>
        <p:xfrm>
          <a:off x="434897" y="5831617"/>
          <a:ext cx="4137100" cy="740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100">
                  <a:extLst>
                    <a:ext uri="{9D8B030D-6E8A-4147-A177-3AD203B41FA5}">
                      <a16:colId xmlns="" xmlns:a16="http://schemas.microsoft.com/office/drawing/2014/main" val="388761579"/>
                    </a:ext>
                  </a:extLst>
                </a:gridCol>
                <a:gridCol w="376100">
                  <a:extLst>
                    <a:ext uri="{9D8B030D-6E8A-4147-A177-3AD203B41FA5}">
                      <a16:colId xmlns="" xmlns:a16="http://schemas.microsoft.com/office/drawing/2014/main" val="405254902"/>
                    </a:ext>
                  </a:extLst>
                </a:gridCol>
                <a:gridCol w="376100">
                  <a:extLst>
                    <a:ext uri="{9D8B030D-6E8A-4147-A177-3AD203B41FA5}">
                      <a16:colId xmlns="" xmlns:a16="http://schemas.microsoft.com/office/drawing/2014/main" val="3454426388"/>
                    </a:ext>
                  </a:extLst>
                </a:gridCol>
                <a:gridCol w="376100">
                  <a:extLst>
                    <a:ext uri="{9D8B030D-6E8A-4147-A177-3AD203B41FA5}">
                      <a16:colId xmlns="" xmlns:a16="http://schemas.microsoft.com/office/drawing/2014/main" val="3475955216"/>
                    </a:ext>
                  </a:extLst>
                </a:gridCol>
                <a:gridCol w="376100">
                  <a:extLst>
                    <a:ext uri="{9D8B030D-6E8A-4147-A177-3AD203B41FA5}">
                      <a16:colId xmlns="" xmlns:a16="http://schemas.microsoft.com/office/drawing/2014/main" val="564126418"/>
                    </a:ext>
                  </a:extLst>
                </a:gridCol>
                <a:gridCol w="376100">
                  <a:extLst>
                    <a:ext uri="{9D8B030D-6E8A-4147-A177-3AD203B41FA5}">
                      <a16:colId xmlns="" xmlns:a16="http://schemas.microsoft.com/office/drawing/2014/main" val="2013535327"/>
                    </a:ext>
                  </a:extLst>
                </a:gridCol>
                <a:gridCol w="376100">
                  <a:extLst>
                    <a:ext uri="{9D8B030D-6E8A-4147-A177-3AD203B41FA5}">
                      <a16:colId xmlns="" xmlns:a16="http://schemas.microsoft.com/office/drawing/2014/main" val="2864398433"/>
                    </a:ext>
                  </a:extLst>
                </a:gridCol>
                <a:gridCol w="376100">
                  <a:extLst>
                    <a:ext uri="{9D8B030D-6E8A-4147-A177-3AD203B41FA5}">
                      <a16:colId xmlns="" xmlns:a16="http://schemas.microsoft.com/office/drawing/2014/main" val="4095287722"/>
                    </a:ext>
                  </a:extLst>
                </a:gridCol>
                <a:gridCol w="376100">
                  <a:extLst>
                    <a:ext uri="{9D8B030D-6E8A-4147-A177-3AD203B41FA5}">
                      <a16:colId xmlns="" xmlns:a16="http://schemas.microsoft.com/office/drawing/2014/main" val="3142537233"/>
                    </a:ext>
                  </a:extLst>
                </a:gridCol>
                <a:gridCol w="376100">
                  <a:extLst>
                    <a:ext uri="{9D8B030D-6E8A-4147-A177-3AD203B41FA5}">
                      <a16:colId xmlns="" xmlns:a16="http://schemas.microsoft.com/office/drawing/2014/main" val="1577865407"/>
                    </a:ext>
                  </a:extLst>
                </a:gridCol>
                <a:gridCol w="376100">
                  <a:extLst>
                    <a:ext uri="{9D8B030D-6E8A-4147-A177-3AD203B41FA5}">
                      <a16:colId xmlns="" xmlns:a16="http://schemas.microsoft.com/office/drawing/2014/main" val="1721249878"/>
                    </a:ext>
                  </a:extLst>
                </a:gridCol>
              </a:tblGrid>
              <a:tr h="24694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2005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2006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2007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2008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2009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2012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2013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2014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562474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男子</a:t>
                      </a:r>
                      <a:endParaRPr lang="ja-JP" altLang="en-US" sz="8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162,147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169,954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176,103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177,663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180,058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174,493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162,091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148,719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138,005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130,010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706182"/>
                  </a:ext>
                </a:extLst>
              </a:tr>
              <a:tr h="24694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女子</a:t>
                      </a:r>
                      <a:endParaRPr lang="ja-JP" altLang="en-US" sz="8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8,319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10,293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10,669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12,972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12,737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13,489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13,160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14,570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15,228 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17,108 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4202564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="" xmlns:a16="http://schemas.microsoft.com/office/drawing/2014/main" id="{38874778-66BA-F445-9843-DABE75811AEE}"/>
              </a:ext>
            </a:extLst>
          </p:cNvPr>
          <p:cNvSpPr/>
          <p:nvPr/>
        </p:nvSpPr>
        <p:spPr>
          <a:xfrm>
            <a:off x="1260088" y="3826560"/>
            <a:ext cx="863180" cy="24409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女子選手数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F4B4E2C2-1B9E-BC43-BDB7-285584AD4F87}"/>
              </a:ext>
            </a:extLst>
          </p:cNvPr>
          <p:cNvSpPr/>
          <p:nvPr/>
        </p:nvSpPr>
        <p:spPr>
          <a:xfrm>
            <a:off x="2322289" y="3479997"/>
            <a:ext cx="863180" cy="24409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男子選手数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94F4A822-6E6C-4C48-B88C-EC3A30732668}"/>
              </a:ext>
            </a:extLst>
          </p:cNvPr>
          <p:cNvSpPr/>
          <p:nvPr/>
        </p:nvSpPr>
        <p:spPr>
          <a:xfrm>
            <a:off x="1260088" y="2762367"/>
            <a:ext cx="863180" cy="244098"/>
          </a:xfrm>
          <a:prstGeom prst="rect">
            <a:avLst/>
          </a:prstGeom>
          <a:solidFill>
            <a:schemeClr val="bg1"/>
          </a:solidFill>
          <a:ln>
            <a:solidFill>
              <a:srgbClr val="8C5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総選手数</a:t>
            </a:r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="" xmlns:a16="http://schemas.microsoft.com/office/drawing/2014/main" id="{55782336-C65C-A149-A59F-E6C852AB98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92300"/>
              </p:ext>
            </p:extLst>
          </p:nvPr>
        </p:nvGraphicFramePr>
        <p:xfrm>
          <a:off x="4724400" y="2199860"/>
          <a:ext cx="3942198" cy="359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="" xmlns:a16="http://schemas.microsoft.com/office/drawing/2014/main" id="{9D3057F2-B7A2-3B45-80E1-243F6DFEC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984205"/>
              </p:ext>
            </p:extLst>
          </p:nvPr>
        </p:nvGraphicFramePr>
        <p:xfrm>
          <a:off x="4851899" y="5831617"/>
          <a:ext cx="3801446" cy="740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586">
                  <a:extLst>
                    <a:ext uri="{9D8B030D-6E8A-4147-A177-3AD203B41FA5}">
                      <a16:colId xmlns="" xmlns:a16="http://schemas.microsoft.com/office/drawing/2014/main" val="3540239482"/>
                    </a:ext>
                  </a:extLst>
                </a:gridCol>
                <a:gridCol w="345586">
                  <a:extLst>
                    <a:ext uri="{9D8B030D-6E8A-4147-A177-3AD203B41FA5}">
                      <a16:colId xmlns="" xmlns:a16="http://schemas.microsoft.com/office/drawing/2014/main" val="3137791713"/>
                    </a:ext>
                  </a:extLst>
                </a:gridCol>
                <a:gridCol w="345586">
                  <a:extLst>
                    <a:ext uri="{9D8B030D-6E8A-4147-A177-3AD203B41FA5}">
                      <a16:colId xmlns="" xmlns:a16="http://schemas.microsoft.com/office/drawing/2014/main" val="2032063762"/>
                    </a:ext>
                  </a:extLst>
                </a:gridCol>
                <a:gridCol w="345586">
                  <a:extLst>
                    <a:ext uri="{9D8B030D-6E8A-4147-A177-3AD203B41FA5}">
                      <a16:colId xmlns="" xmlns:a16="http://schemas.microsoft.com/office/drawing/2014/main" val="2328059201"/>
                    </a:ext>
                  </a:extLst>
                </a:gridCol>
                <a:gridCol w="345586">
                  <a:extLst>
                    <a:ext uri="{9D8B030D-6E8A-4147-A177-3AD203B41FA5}">
                      <a16:colId xmlns="" xmlns:a16="http://schemas.microsoft.com/office/drawing/2014/main" val="715186721"/>
                    </a:ext>
                  </a:extLst>
                </a:gridCol>
                <a:gridCol w="345586">
                  <a:extLst>
                    <a:ext uri="{9D8B030D-6E8A-4147-A177-3AD203B41FA5}">
                      <a16:colId xmlns="" xmlns:a16="http://schemas.microsoft.com/office/drawing/2014/main" val="1025048341"/>
                    </a:ext>
                  </a:extLst>
                </a:gridCol>
                <a:gridCol w="345586">
                  <a:extLst>
                    <a:ext uri="{9D8B030D-6E8A-4147-A177-3AD203B41FA5}">
                      <a16:colId xmlns="" xmlns:a16="http://schemas.microsoft.com/office/drawing/2014/main" val="3074665191"/>
                    </a:ext>
                  </a:extLst>
                </a:gridCol>
                <a:gridCol w="345586">
                  <a:extLst>
                    <a:ext uri="{9D8B030D-6E8A-4147-A177-3AD203B41FA5}">
                      <a16:colId xmlns="" xmlns:a16="http://schemas.microsoft.com/office/drawing/2014/main" val="259613153"/>
                    </a:ext>
                  </a:extLst>
                </a:gridCol>
                <a:gridCol w="345586">
                  <a:extLst>
                    <a:ext uri="{9D8B030D-6E8A-4147-A177-3AD203B41FA5}">
                      <a16:colId xmlns="" xmlns:a16="http://schemas.microsoft.com/office/drawing/2014/main" val="1292102375"/>
                    </a:ext>
                  </a:extLst>
                </a:gridCol>
                <a:gridCol w="345586">
                  <a:extLst>
                    <a:ext uri="{9D8B030D-6E8A-4147-A177-3AD203B41FA5}">
                      <a16:colId xmlns="" xmlns:a16="http://schemas.microsoft.com/office/drawing/2014/main" val="3805099192"/>
                    </a:ext>
                  </a:extLst>
                </a:gridCol>
                <a:gridCol w="345586">
                  <a:extLst>
                    <a:ext uri="{9D8B030D-6E8A-4147-A177-3AD203B41FA5}">
                      <a16:colId xmlns="" xmlns:a16="http://schemas.microsoft.com/office/drawing/2014/main" val="3383735601"/>
                    </a:ext>
                  </a:extLst>
                </a:gridCol>
              </a:tblGrid>
              <a:tr h="22403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2005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2006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2007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2008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2009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2010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2011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2012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2013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2014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4077227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女子選手数</a:t>
                      </a:r>
                      <a:endParaRPr lang="ja-JP" altLang="en-US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8,319 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10,293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10,669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12,972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12,737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13,489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13,160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14,570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15,228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17,108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5204432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女子比率</a:t>
                      </a:r>
                      <a:endParaRPr lang="ja-JP" altLang="en-US" sz="7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4.9%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5.7%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5.7%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6.8%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6.6%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7.2%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7.5%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8.9%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9.9%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11.6%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7170" marR="7170" marT="717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420752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3BB4EED0-2006-BA4B-8600-361B21814AB8}"/>
              </a:ext>
            </a:extLst>
          </p:cNvPr>
          <p:cNvSpPr/>
          <p:nvPr/>
        </p:nvSpPr>
        <p:spPr>
          <a:xfrm>
            <a:off x="7203688" y="3423438"/>
            <a:ext cx="863180" cy="24409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女子比率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730B7D72-94DE-7B44-9AB9-943C05D7C29D}"/>
              </a:ext>
            </a:extLst>
          </p:cNvPr>
          <p:cNvSpPr/>
          <p:nvPr/>
        </p:nvSpPr>
        <p:spPr>
          <a:xfrm>
            <a:off x="5620053" y="4808290"/>
            <a:ext cx="863180" cy="2440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女子選手数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69D24D26-D460-E747-A6A9-355064AA0EBA}"/>
              </a:ext>
            </a:extLst>
          </p:cNvPr>
          <p:cNvSpPr txBox="1"/>
          <p:nvPr/>
        </p:nvSpPr>
        <p:spPr>
          <a:xfrm>
            <a:off x="475113" y="865427"/>
            <a:ext cx="8028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小学生学童野球登録数は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2008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年をピークに年々減少。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一方で、女子選手は大幅な増加（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2005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年からの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年間で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2.05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倍）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学童野球登録数に占める女子選手の比率も大幅な増加（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2005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年からの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年間で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2.36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倍）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4C544C2C-3CAE-164A-BB79-0CE3AB80D507}"/>
              </a:ext>
            </a:extLst>
          </p:cNvPr>
          <p:cNvSpPr/>
          <p:nvPr/>
        </p:nvSpPr>
        <p:spPr>
          <a:xfrm>
            <a:off x="434897" y="777191"/>
            <a:ext cx="8231701" cy="1011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BCA6709E-33AA-4045-885B-252745223711}"/>
              </a:ext>
            </a:extLst>
          </p:cNvPr>
          <p:cNvSpPr txBox="1"/>
          <p:nvPr/>
        </p:nvSpPr>
        <p:spPr>
          <a:xfrm>
            <a:off x="475113" y="1908166"/>
            <a:ext cx="409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小学生学童野球登録者数の推移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772E3467-F9D0-134E-AB16-78FE5DF9FCC9}"/>
              </a:ext>
            </a:extLst>
          </p:cNvPr>
          <p:cNvSpPr txBox="1"/>
          <p:nvPr/>
        </p:nvSpPr>
        <p:spPr>
          <a:xfrm>
            <a:off x="4724400" y="1921418"/>
            <a:ext cx="409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女子選手数の推移と登録数に占める女子選手比率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57514090-B73A-EA44-B64F-19CF16563659}"/>
              </a:ext>
            </a:extLst>
          </p:cNvPr>
          <p:cNvSpPr txBox="1"/>
          <p:nvPr/>
        </p:nvSpPr>
        <p:spPr>
          <a:xfrm>
            <a:off x="358360" y="6617179"/>
            <a:ext cx="20345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MS PGothic" panose="020B0600070205080204" pitchFamily="34" charset="-128"/>
                <a:ea typeface="MS PGothic" panose="020B0600070205080204" pitchFamily="34" charset="-128"/>
              </a:rPr>
              <a:t>※ </a:t>
            </a:r>
            <a:r>
              <a:rPr kumimoji="1" lang="ja-JP" altLang="en-US" sz="600">
                <a:latin typeface="MS PGothic" panose="020B0600070205080204" pitchFamily="34" charset="-128"/>
                <a:ea typeface="MS PGothic" panose="020B0600070205080204" pitchFamily="34" charset="-128"/>
              </a:rPr>
              <a:t>スポーツ少年団現状調査報告書データをもとに作成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092771" y="650253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2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="" xmlns:a16="http://schemas.microsoft.com/office/drawing/2014/main" id="{D2108902-9E61-AB42-B1F1-99C1E1B22B41}"/>
              </a:ext>
            </a:extLst>
          </p:cNvPr>
          <p:cNvCxnSpPr/>
          <p:nvPr/>
        </p:nvCxnSpPr>
        <p:spPr>
          <a:xfrm>
            <a:off x="434897" y="657923"/>
            <a:ext cx="8218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1B8347A3-E7B8-A840-AC52-C4B5729814CE}"/>
              </a:ext>
            </a:extLst>
          </p:cNvPr>
          <p:cNvSpPr txBox="1"/>
          <p:nvPr/>
        </p:nvSpPr>
        <p:spPr>
          <a:xfrm>
            <a:off x="358360" y="18510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女子野球の競技人口（中学生）</a:t>
            </a:r>
          </a:p>
        </p:txBody>
      </p:sp>
      <p:graphicFrame>
        <p:nvGraphicFramePr>
          <p:cNvPr id="8" name="グラフ 7">
            <a:extLst>
              <a:ext uri="{FF2B5EF4-FFF2-40B4-BE49-F238E27FC236}">
                <a16:creationId xmlns="" xmlns:a16="http://schemas.microsoft.com/office/drawing/2014/main" id="{2CB8F51C-D7ED-9E4F-B957-45B80D6C35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197541"/>
              </p:ext>
            </p:extLst>
          </p:nvPr>
        </p:nvGraphicFramePr>
        <p:xfrm>
          <a:off x="434897" y="2185166"/>
          <a:ext cx="4134817" cy="360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="" xmlns:a16="http://schemas.microsoft.com/office/drawing/2014/main" id="{4EA4C074-358D-9947-9F5E-99BE2AE47775}"/>
              </a:ext>
            </a:extLst>
          </p:cNvPr>
          <p:cNvSpPr/>
          <p:nvPr/>
        </p:nvSpPr>
        <p:spPr>
          <a:xfrm>
            <a:off x="434897" y="777191"/>
            <a:ext cx="8231701" cy="1011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44828E6B-252C-C34C-A942-0B86386DC4B9}"/>
              </a:ext>
            </a:extLst>
          </p:cNvPr>
          <p:cNvSpPr txBox="1"/>
          <p:nvPr/>
        </p:nvSpPr>
        <p:spPr>
          <a:xfrm>
            <a:off x="475113" y="1908166"/>
            <a:ext cx="409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中学校軟式野球部における男子・女子選手数の推移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3BC46A7A-E8BF-884D-A7D7-FE605AD4F416}"/>
              </a:ext>
            </a:extLst>
          </p:cNvPr>
          <p:cNvSpPr txBox="1"/>
          <p:nvPr/>
        </p:nvSpPr>
        <p:spPr>
          <a:xfrm>
            <a:off x="4724400" y="1921418"/>
            <a:ext cx="409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女子選手数の推移と登録数に占める女子選手比率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="" xmlns:a16="http://schemas.microsoft.com/office/drawing/2014/main" id="{674F6D63-0E47-C24E-A63A-B6F9695B3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153810"/>
              </p:ext>
            </p:extLst>
          </p:nvPr>
        </p:nvGraphicFramePr>
        <p:xfrm>
          <a:off x="434897" y="5809481"/>
          <a:ext cx="4134819" cy="749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063">
                  <a:extLst>
                    <a:ext uri="{9D8B030D-6E8A-4147-A177-3AD203B41FA5}">
                      <a16:colId xmlns="" xmlns:a16="http://schemas.microsoft.com/office/drawing/2014/main" val="2445996474"/>
                    </a:ext>
                  </a:extLst>
                </a:gridCol>
                <a:gridCol w="318063">
                  <a:extLst>
                    <a:ext uri="{9D8B030D-6E8A-4147-A177-3AD203B41FA5}">
                      <a16:colId xmlns="" xmlns:a16="http://schemas.microsoft.com/office/drawing/2014/main" val="2149223836"/>
                    </a:ext>
                  </a:extLst>
                </a:gridCol>
                <a:gridCol w="318063">
                  <a:extLst>
                    <a:ext uri="{9D8B030D-6E8A-4147-A177-3AD203B41FA5}">
                      <a16:colId xmlns="" xmlns:a16="http://schemas.microsoft.com/office/drawing/2014/main" val="1861578460"/>
                    </a:ext>
                  </a:extLst>
                </a:gridCol>
                <a:gridCol w="318063">
                  <a:extLst>
                    <a:ext uri="{9D8B030D-6E8A-4147-A177-3AD203B41FA5}">
                      <a16:colId xmlns="" xmlns:a16="http://schemas.microsoft.com/office/drawing/2014/main" val="3833400402"/>
                    </a:ext>
                  </a:extLst>
                </a:gridCol>
                <a:gridCol w="318063">
                  <a:extLst>
                    <a:ext uri="{9D8B030D-6E8A-4147-A177-3AD203B41FA5}">
                      <a16:colId xmlns="" xmlns:a16="http://schemas.microsoft.com/office/drawing/2014/main" val="2770276176"/>
                    </a:ext>
                  </a:extLst>
                </a:gridCol>
                <a:gridCol w="318063">
                  <a:extLst>
                    <a:ext uri="{9D8B030D-6E8A-4147-A177-3AD203B41FA5}">
                      <a16:colId xmlns="" xmlns:a16="http://schemas.microsoft.com/office/drawing/2014/main" val="2637886396"/>
                    </a:ext>
                  </a:extLst>
                </a:gridCol>
                <a:gridCol w="318063">
                  <a:extLst>
                    <a:ext uri="{9D8B030D-6E8A-4147-A177-3AD203B41FA5}">
                      <a16:colId xmlns="" xmlns:a16="http://schemas.microsoft.com/office/drawing/2014/main" val="1889243751"/>
                    </a:ext>
                  </a:extLst>
                </a:gridCol>
                <a:gridCol w="318063">
                  <a:extLst>
                    <a:ext uri="{9D8B030D-6E8A-4147-A177-3AD203B41FA5}">
                      <a16:colId xmlns="" xmlns:a16="http://schemas.microsoft.com/office/drawing/2014/main" val="2123300556"/>
                    </a:ext>
                  </a:extLst>
                </a:gridCol>
                <a:gridCol w="318063">
                  <a:extLst>
                    <a:ext uri="{9D8B030D-6E8A-4147-A177-3AD203B41FA5}">
                      <a16:colId xmlns="" xmlns:a16="http://schemas.microsoft.com/office/drawing/2014/main" val="2096119244"/>
                    </a:ext>
                  </a:extLst>
                </a:gridCol>
                <a:gridCol w="318063">
                  <a:extLst>
                    <a:ext uri="{9D8B030D-6E8A-4147-A177-3AD203B41FA5}">
                      <a16:colId xmlns="" xmlns:a16="http://schemas.microsoft.com/office/drawing/2014/main" val="2988314679"/>
                    </a:ext>
                  </a:extLst>
                </a:gridCol>
                <a:gridCol w="318063">
                  <a:extLst>
                    <a:ext uri="{9D8B030D-6E8A-4147-A177-3AD203B41FA5}">
                      <a16:colId xmlns="" xmlns:a16="http://schemas.microsoft.com/office/drawing/2014/main" val="977622535"/>
                    </a:ext>
                  </a:extLst>
                </a:gridCol>
                <a:gridCol w="318063">
                  <a:extLst>
                    <a:ext uri="{9D8B030D-6E8A-4147-A177-3AD203B41FA5}">
                      <a16:colId xmlns="" xmlns:a16="http://schemas.microsoft.com/office/drawing/2014/main" val="837646384"/>
                    </a:ext>
                  </a:extLst>
                </a:gridCol>
                <a:gridCol w="318063">
                  <a:extLst>
                    <a:ext uri="{9D8B030D-6E8A-4147-A177-3AD203B41FA5}">
                      <a16:colId xmlns="" xmlns:a16="http://schemas.microsoft.com/office/drawing/2014/main" val="1298419791"/>
                    </a:ext>
                  </a:extLst>
                </a:gridCol>
              </a:tblGrid>
              <a:tr h="24978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2007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2008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2009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2011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2013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2014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2015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2016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2017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2018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5396927"/>
                  </a:ext>
                </a:extLst>
              </a:tr>
              <a:tr h="24978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男子</a:t>
                      </a:r>
                      <a:endParaRPr lang="ja-JP" altLang="en-US" sz="7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305,300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305,958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307,053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291,015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280,917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261,527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242,290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221,178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202,470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185,314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174,343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166,800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6432335"/>
                  </a:ext>
                </a:extLst>
              </a:tr>
              <a:tr h="24978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女子</a:t>
                      </a:r>
                      <a:endParaRPr lang="ja-JP" altLang="en-US" sz="7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855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1,137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1,333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1,505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1,658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1,886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1,599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1,955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2,677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2,438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2,686 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2,890 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9311466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9C515B83-2513-9B42-B1F4-918B6307401E}"/>
              </a:ext>
            </a:extLst>
          </p:cNvPr>
          <p:cNvSpPr/>
          <p:nvPr/>
        </p:nvSpPr>
        <p:spPr>
          <a:xfrm>
            <a:off x="1682784" y="4160191"/>
            <a:ext cx="863180" cy="24409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女子選手数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2368203B-E450-2F47-AA5F-EC5F9283C678}"/>
              </a:ext>
            </a:extLst>
          </p:cNvPr>
          <p:cNvSpPr/>
          <p:nvPr/>
        </p:nvSpPr>
        <p:spPr>
          <a:xfrm>
            <a:off x="1779167" y="2861979"/>
            <a:ext cx="863180" cy="24409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男子選手数</a:t>
            </a:r>
          </a:p>
        </p:txBody>
      </p:sp>
      <p:graphicFrame>
        <p:nvGraphicFramePr>
          <p:cNvPr id="16" name="グラフ 15">
            <a:extLst>
              <a:ext uri="{FF2B5EF4-FFF2-40B4-BE49-F238E27FC236}">
                <a16:creationId xmlns="" xmlns:a16="http://schemas.microsoft.com/office/drawing/2014/main" id="{9032D247-40DD-0441-88AB-690D793BFD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889059"/>
              </p:ext>
            </p:extLst>
          </p:nvPr>
        </p:nvGraphicFramePr>
        <p:xfrm>
          <a:off x="4851897" y="2198416"/>
          <a:ext cx="3857205" cy="358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="" xmlns:a16="http://schemas.microsoft.com/office/drawing/2014/main" id="{3119B161-7F69-D948-98CA-B0E607454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3918"/>
              </p:ext>
            </p:extLst>
          </p:nvPr>
        </p:nvGraphicFramePr>
        <p:xfrm>
          <a:off x="4893251" y="5809480"/>
          <a:ext cx="3928028" cy="749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156">
                  <a:extLst>
                    <a:ext uri="{9D8B030D-6E8A-4147-A177-3AD203B41FA5}">
                      <a16:colId xmlns="" xmlns:a16="http://schemas.microsoft.com/office/drawing/2014/main" val="2574626568"/>
                    </a:ext>
                  </a:extLst>
                </a:gridCol>
                <a:gridCol w="302156">
                  <a:extLst>
                    <a:ext uri="{9D8B030D-6E8A-4147-A177-3AD203B41FA5}">
                      <a16:colId xmlns="" xmlns:a16="http://schemas.microsoft.com/office/drawing/2014/main" val="2382314669"/>
                    </a:ext>
                  </a:extLst>
                </a:gridCol>
                <a:gridCol w="302156">
                  <a:extLst>
                    <a:ext uri="{9D8B030D-6E8A-4147-A177-3AD203B41FA5}">
                      <a16:colId xmlns="" xmlns:a16="http://schemas.microsoft.com/office/drawing/2014/main" val="1788371129"/>
                    </a:ext>
                  </a:extLst>
                </a:gridCol>
                <a:gridCol w="302156">
                  <a:extLst>
                    <a:ext uri="{9D8B030D-6E8A-4147-A177-3AD203B41FA5}">
                      <a16:colId xmlns="" xmlns:a16="http://schemas.microsoft.com/office/drawing/2014/main" val="2959917405"/>
                    </a:ext>
                  </a:extLst>
                </a:gridCol>
                <a:gridCol w="302156">
                  <a:extLst>
                    <a:ext uri="{9D8B030D-6E8A-4147-A177-3AD203B41FA5}">
                      <a16:colId xmlns="" xmlns:a16="http://schemas.microsoft.com/office/drawing/2014/main" val="2268258321"/>
                    </a:ext>
                  </a:extLst>
                </a:gridCol>
                <a:gridCol w="302156">
                  <a:extLst>
                    <a:ext uri="{9D8B030D-6E8A-4147-A177-3AD203B41FA5}">
                      <a16:colId xmlns="" xmlns:a16="http://schemas.microsoft.com/office/drawing/2014/main" val="1666556435"/>
                    </a:ext>
                  </a:extLst>
                </a:gridCol>
                <a:gridCol w="302156">
                  <a:extLst>
                    <a:ext uri="{9D8B030D-6E8A-4147-A177-3AD203B41FA5}">
                      <a16:colId xmlns="" xmlns:a16="http://schemas.microsoft.com/office/drawing/2014/main" val="1001309288"/>
                    </a:ext>
                  </a:extLst>
                </a:gridCol>
                <a:gridCol w="302156">
                  <a:extLst>
                    <a:ext uri="{9D8B030D-6E8A-4147-A177-3AD203B41FA5}">
                      <a16:colId xmlns="" xmlns:a16="http://schemas.microsoft.com/office/drawing/2014/main" val="622915769"/>
                    </a:ext>
                  </a:extLst>
                </a:gridCol>
                <a:gridCol w="302156">
                  <a:extLst>
                    <a:ext uri="{9D8B030D-6E8A-4147-A177-3AD203B41FA5}">
                      <a16:colId xmlns="" xmlns:a16="http://schemas.microsoft.com/office/drawing/2014/main" val="659206921"/>
                    </a:ext>
                  </a:extLst>
                </a:gridCol>
                <a:gridCol w="302156">
                  <a:extLst>
                    <a:ext uri="{9D8B030D-6E8A-4147-A177-3AD203B41FA5}">
                      <a16:colId xmlns="" xmlns:a16="http://schemas.microsoft.com/office/drawing/2014/main" val="2235103824"/>
                    </a:ext>
                  </a:extLst>
                </a:gridCol>
                <a:gridCol w="302156">
                  <a:extLst>
                    <a:ext uri="{9D8B030D-6E8A-4147-A177-3AD203B41FA5}">
                      <a16:colId xmlns="" xmlns:a16="http://schemas.microsoft.com/office/drawing/2014/main" val="185058927"/>
                    </a:ext>
                  </a:extLst>
                </a:gridCol>
                <a:gridCol w="302156">
                  <a:extLst>
                    <a:ext uri="{9D8B030D-6E8A-4147-A177-3AD203B41FA5}">
                      <a16:colId xmlns="" xmlns:a16="http://schemas.microsoft.com/office/drawing/2014/main" val="280264914"/>
                    </a:ext>
                  </a:extLst>
                </a:gridCol>
                <a:gridCol w="302156">
                  <a:extLst>
                    <a:ext uri="{9D8B030D-6E8A-4147-A177-3AD203B41FA5}">
                      <a16:colId xmlns="" xmlns:a16="http://schemas.microsoft.com/office/drawing/2014/main" val="4000777523"/>
                    </a:ext>
                  </a:extLst>
                </a:gridCol>
              </a:tblGrid>
              <a:tr h="2018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2007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2008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2009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2010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2011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2012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2013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2014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2015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2016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2017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2018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550461"/>
                  </a:ext>
                </a:extLst>
              </a:tr>
              <a:tr h="27376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女子選手数</a:t>
                      </a:r>
                      <a:endParaRPr lang="ja-JP" altLang="en-US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855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1,137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1,333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1,505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1,658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1,886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1,599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1,955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2,677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2,438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2,686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2,890 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191661"/>
                  </a:ext>
                </a:extLst>
              </a:tr>
              <a:tr h="27376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女子比率</a:t>
                      </a:r>
                      <a:endParaRPr lang="ja-JP" altLang="en-US" sz="7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0.3%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0.4%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0.4%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0.5%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0.6%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0.7%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0.7%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0.9%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1.3%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1.3%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1.5%</a:t>
                      </a:r>
                      <a:endParaRPr lang="en-US" altLang="ja-JP" sz="7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7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1.7%</a:t>
                      </a:r>
                      <a:endParaRPr lang="en-US" altLang="ja-JP" sz="7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4942358"/>
                  </a:ext>
                </a:extLst>
              </a:tr>
            </a:tbl>
          </a:graphicData>
        </a:graphic>
      </p:graphicFrame>
      <p:sp>
        <p:nvSpPr>
          <p:cNvPr id="18" name="正方形/長方形 17">
            <a:extLst>
              <a:ext uri="{FF2B5EF4-FFF2-40B4-BE49-F238E27FC236}">
                <a16:creationId xmlns="" xmlns:a16="http://schemas.microsoft.com/office/drawing/2014/main" id="{81BF06F2-5C8C-CF47-A63B-E9F3A5093707}"/>
              </a:ext>
            </a:extLst>
          </p:cNvPr>
          <p:cNvSpPr/>
          <p:nvPr/>
        </p:nvSpPr>
        <p:spPr>
          <a:xfrm>
            <a:off x="358360" y="6600469"/>
            <a:ext cx="23920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※ </a:t>
            </a:r>
            <a:r>
              <a:rPr lang="ja-JP" altLang="en-US" sz="6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公益財団法人日本中学校体育連盟加盟校調査集計をもとに作成</a:t>
            </a:r>
            <a:endParaRPr lang="ja-JP" altLang="en-US" sz="600" i="0">
              <a:solidFill>
                <a:srgbClr val="000000"/>
              </a:solidFill>
              <a:effectLst/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57B5EB7D-CBCE-8A45-A1BD-F6F96DCD4425}"/>
              </a:ext>
            </a:extLst>
          </p:cNvPr>
          <p:cNvSpPr txBox="1"/>
          <p:nvPr/>
        </p:nvSpPr>
        <p:spPr>
          <a:xfrm>
            <a:off x="463683" y="876857"/>
            <a:ext cx="836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中学校軟式野球部の登録数は直近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12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年間で約半減。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一方で、女子選手は大幅な増加（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2007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年からの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12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年間で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3.36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倍）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中体連野球部登録数に占める女子選手の比率も大幅な増加</a:t>
            </a:r>
            <a:r>
              <a:rPr kumimoji="1" lang="ja-JP" altLang="en-US" sz="1500">
                <a:latin typeface="MS PGothic" panose="020B0600070205080204" pitchFamily="34" charset="-128"/>
                <a:ea typeface="MS PGothic" panose="020B0600070205080204" pitchFamily="34" charset="-128"/>
              </a:rPr>
              <a:t>（</a:t>
            </a:r>
            <a:r>
              <a:rPr kumimoji="1" lang="en-US" altLang="ja-JP" sz="1500" dirty="0">
                <a:latin typeface="MS PGothic" panose="020B0600070205080204" pitchFamily="34" charset="-128"/>
                <a:ea typeface="MS PGothic" panose="020B0600070205080204" pitchFamily="34" charset="-128"/>
              </a:rPr>
              <a:t>2007</a:t>
            </a:r>
            <a:r>
              <a:rPr kumimoji="1" lang="ja-JP" altLang="en-US" sz="1500">
                <a:latin typeface="MS PGothic" panose="020B0600070205080204" pitchFamily="34" charset="-128"/>
                <a:ea typeface="MS PGothic" panose="020B0600070205080204" pitchFamily="34" charset="-128"/>
              </a:rPr>
              <a:t>年からの</a:t>
            </a:r>
            <a:r>
              <a:rPr kumimoji="1" lang="en-US" altLang="ja-JP" sz="1500" dirty="0">
                <a:latin typeface="MS PGothic" panose="020B0600070205080204" pitchFamily="34" charset="-128"/>
                <a:ea typeface="MS PGothic" panose="020B0600070205080204" pitchFamily="34" charset="-128"/>
              </a:rPr>
              <a:t>12</a:t>
            </a:r>
            <a:r>
              <a:rPr kumimoji="1" lang="ja-JP" altLang="en-US" sz="1500">
                <a:latin typeface="MS PGothic" panose="020B0600070205080204" pitchFamily="34" charset="-128"/>
                <a:ea typeface="MS PGothic" panose="020B0600070205080204" pitchFamily="34" charset="-128"/>
              </a:rPr>
              <a:t>年間で</a:t>
            </a:r>
            <a:r>
              <a:rPr kumimoji="1" lang="en-US" altLang="ja-JP" sz="1500" dirty="0">
                <a:latin typeface="MS PGothic" panose="020B0600070205080204" pitchFamily="34" charset="-128"/>
                <a:ea typeface="MS PGothic" panose="020B0600070205080204" pitchFamily="34" charset="-128"/>
              </a:rPr>
              <a:t>5.56</a:t>
            </a:r>
            <a:r>
              <a:rPr kumimoji="1" lang="ja-JP" altLang="en-US" sz="1500">
                <a:latin typeface="MS PGothic" panose="020B0600070205080204" pitchFamily="34" charset="-128"/>
                <a:ea typeface="MS PGothic" panose="020B0600070205080204" pitchFamily="34" charset="-128"/>
              </a:rPr>
              <a:t>倍）</a:t>
            </a:r>
            <a:endParaRPr kumimoji="1" lang="en-US" altLang="ja-JP" sz="15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="" xmlns:a16="http://schemas.microsoft.com/office/drawing/2014/main" id="{741AFF6D-6A44-6847-9545-7248CD61FFF1}"/>
              </a:ext>
            </a:extLst>
          </p:cNvPr>
          <p:cNvSpPr/>
          <p:nvPr/>
        </p:nvSpPr>
        <p:spPr>
          <a:xfrm>
            <a:off x="7112248" y="3450631"/>
            <a:ext cx="863180" cy="24409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女子比率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="" xmlns:a16="http://schemas.microsoft.com/office/drawing/2014/main" id="{6E22EF9C-0DB6-8B4F-B048-DADCCAAE3F4B}"/>
              </a:ext>
            </a:extLst>
          </p:cNvPr>
          <p:cNvSpPr/>
          <p:nvPr/>
        </p:nvSpPr>
        <p:spPr>
          <a:xfrm>
            <a:off x="5700063" y="5074819"/>
            <a:ext cx="863180" cy="2440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女子選手数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092771" y="650253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/>
              <a:t>４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761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="" xmlns:a16="http://schemas.microsoft.com/office/drawing/2014/main" id="{C41717D0-E910-3341-9461-94E124D8DB84}"/>
              </a:ext>
            </a:extLst>
          </p:cNvPr>
          <p:cNvCxnSpPr/>
          <p:nvPr/>
        </p:nvCxnSpPr>
        <p:spPr>
          <a:xfrm>
            <a:off x="434897" y="657923"/>
            <a:ext cx="8218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A8FF70C7-A18C-2048-9D50-F44E747B1FFE}"/>
              </a:ext>
            </a:extLst>
          </p:cNvPr>
          <p:cNvSpPr txBox="1"/>
          <p:nvPr/>
        </p:nvSpPr>
        <p:spPr>
          <a:xfrm>
            <a:off x="358360" y="185107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小学生から中学校における女子野球の現状</a:t>
            </a:r>
          </a:p>
        </p:txBody>
      </p:sp>
      <p:graphicFrame>
        <p:nvGraphicFramePr>
          <p:cNvPr id="6" name="グラフ 5">
            <a:extLst>
              <a:ext uri="{FF2B5EF4-FFF2-40B4-BE49-F238E27FC236}">
                <a16:creationId xmlns="" xmlns:a16="http://schemas.microsoft.com/office/drawing/2014/main" id="{910F44CE-70A7-B14A-8D8E-7C70191EF1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402667"/>
              </p:ext>
            </p:extLst>
          </p:nvPr>
        </p:nvGraphicFramePr>
        <p:xfrm>
          <a:off x="475116" y="2169180"/>
          <a:ext cx="8191482" cy="358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="" xmlns:a16="http://schemas.microsoft.com/office/drawing/2014/main" id="{58F9653F-285F-7E4C-AB46-CE85D2F5A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954658"/>
              </p:ext>
            </p:extLst>
          </p:nvPr>
        </p:nvGraphicFramePr>
        <p:xfrm>
          <a:off x="434896" y="5849557"/>
          <a:ext cx="8191485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165">
                  <a:extLst>
                    <a:ext uri="{9D8B030D-6E8A-4147-A177-3AD203B41FA5}">
                      <a16:colId xmlns="" xmlns:a16="http://schemas.microsoft.com/office/drawing/2014/main" val="679609394"/>
                    </a:ext>
                  </a:extLst>
                </a:gridCol>
                <a:gridCol w="910165">
                  <a:extLst>
                    <a:ext uri="{9D8B030D-6E8A-4147-A177-3AD203B41FA5}">
                      <a16:colId xmlns="" xmlns:a16="http://schemas.microsoft.com/office/drawing/2014/main" val="1813232814"/>
                    </a:ext>
                  </a:extLst>
                </a:gridCol>
                <a:gridCol w="910165">
                  <a:extLst>
                    <a:ext uri="{9D8B030D-6E8A-4147-A177-3AD203B41FA5}">
                      <a16:colId xmlns="" xmlns:a16="http://schemas.microsoft.com/office/drawing/2014/main" val="1005966051"/>
                    </a:ext>
                  </a:extLst>
                </a:gridCol>
                <a:gridCol w="910165">
                  <a:extLst>
                    <a:ext uri="{9D8B030D-6E8A-4147-A177-3AD203B41FA5}">
                      <a16:colId xmlns="" xmlns:a16="http://schemas.microsoft.com/office/drawing/2014/main" val="2171304063"/>
                    </a:ext>
                  </a:extLst>
                </a:gridCol>
                <a:gridCol w="910165">
                  <a:extLst>
                    <a:ext uri="{9D8B030D-6E8A-4147-A177-3AD203B41FA5}">
                      <a16:colId xmlns="" xmlns:a16="http://schemas.microsoft.com/office/drawing/2014/main" val="301688478"/>
                    </a:ext>
                  </a:extLst>
                </a:gridCol>
                <a:gridCol w="910165">
                  <a:extLst>
                    <a:ext uri="{9D8B030D-6E8A-4147-A177-3AD203B41FA5}">
                      <a16:colId xmlns="" xmlns:a16="http://schemas.microsoft.com/office/drawing/2014/main" val="2206035647"/>
                    </a:ext>
                  </a:extLst>
                </a:gridCol>
                <a:gridCol w="910165">
                  <a:extLst>
                    <a:ext uri="{9D8B030D-6E8A-4147-A177-3AD203B41FA5}">
                      <a16:colId xmlns="" xmlns:a16="http://schemas.microsoft.com/office/drawing/2014/main" val="2787745790"/>
                    </a:ext>
                  </a:extLst>
                </a:gridCol>
                <a:gridCol w="910165">
                  <a:extLst>
                    <a:ext uri="{9D8B030D-6E8A-4147-A177-3AD203B41FA5}">
                      <a16:colId xmlns="" xmlns:a16="http://schemas.microsoft.com/office/drawing/2014/main" val="2486489949"/>
                    </a:ext>
                  </a:extLst>
                </a:gridCol>
                <a:gridCol w="910165">
                  <a:extLst>
                    <a:ext uri="{9D8B030D-6E8A-4147-A177-3AD203B41FA5}">
                      <a16:colId xmlns="" xmlns:a16="http://schemas.microsoft.com/office/drawing/2014/main" val="2939750736"/>
                    </a:ext>
                  </a:extLst>
                </a:gridCol>
              </a:tblGrid>
              <a:tr h="2336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　</a:t>
                      </a:r>
                      <a:endParaRPr lang="ja-JP" altLang="en-US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2007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2008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2009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2010</a:t>
                      </a:r>
                      <a:endParaRPr lang="en-US" altLang="ja-JP" sz="10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2011</a:t>
                      </a:r>
                      <a:endParaRPr lang="en-US" altLang="ja-JP" sz="10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2012</a:t>
                      </a:r>
                      <a:endParaRPr lang="en-US" altLang="ja-JP" sz="10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2013</a:t>
                      </a:r>
                      <a:endParaRPr lang="en-US" altLang="ja-JP" sz="10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2014</a:t>
                      </a:r>
                      <a:endParaRPr lang="en-US" altLang="ja-JP" sz="10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4423156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小学生</a:t>
                      </a:r>
                      <a:endParaRPr lang="ja-JP" altLang="en-US" sz="10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10,669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12,972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12,737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13,489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13,160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14,570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15,228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17,108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3573238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中学生</a:t>
                      </a:r>
                      <a:endParaRPr lang="ja-JP" altLang="en-US" sz="10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855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1,137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1,333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1,505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1,658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1,886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1,599 </a:t>
                      </a:r>
                      <a:endParaRPr lang="en-US" altLang="ja-JP" sz="10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1,955 </a:t>
                      </a:r>
                      <a:endParaRPr lang="en-US" altLang="ja-JP" sz="10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7748848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D9C21852-BE2C-734A-8035-35B81FF38E0E}"/>
              </a:ext>
            </a:extLst>
          </p:cNvPr>
          <p:cNvSpPr txBox="1"/>
          <p:nvPr/>
        </p:nvSpPr>
        <p:spPr>
          <a:xfrm>
            <a:off x="453863" y="1879734"/>
            <a:ext cx="823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【</a:t>
            </a:r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女子野球</a:t>
            </a:r>
            <a:r>
              <a:rPr kumimoji="1" lang="en-US" altLang="ja-JP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】</a:t>
            </a:r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小学生と中学生における競技人口の推移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A455B8C8-3F49-1B40-BE05-F4DFEF96C2D5}"/>
              </a:ext>
            </a:extLst>
          </p:cNvPr>
          <p:cNvSpPr/>
          <p:nvPr/>
        </p:nvSpPr>
        <p:spPr>
          <a:xfrm>
            <a:off x="5694384" y="3082014"/>
            <a:ext cx="1358058" cy="41793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小学校</a:t>
            </a:r>
            <a:endParaRPr kumimoji="1" lang="en-US" altLang="ja-JP" sz="10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1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学童野球女子選手数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="" xmlns:a16="http://schemas.microsoft.com/office/drawing/2014/main" id="{44961612-E7E9-0A45-8182-B51F765D0B84}"/>
              </a:ext>
            </a:extLst>
          </p:cNvPr>
          <p:cNvSpPr/>
          <p:nvPr/>
        </p:nvSpPr>
        <p:spPr>
          <a:xfrm>
            <a:off x="434897" y="777191"/>
            <a:ext cx="8231701" cy="1011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C4FEC347-2EE1-B14C-B670-3DAB390F991B}"/>
              </a:ext>
            </a:extLst>
          </p:cNvPr>
          <p:cNvSpPr txBox="1"/>
          <p:nvPr/>
        </p:nvSpPr>
        <p:spPr>
          <a:xfrm>
            <a:off x="463683" y="876857"/>
            <a:ext cx="8199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中学校へ進学後、野球部に入部する女子生徒は激減（継続率が低い）。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中学野球部は、男子とともに女子が出場できる。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一方で、体格差等のハンデキャップを感じ、野球以外の運動部への流出が多くなっている。</a:t>
            </a:r>
            <a:endParaRPr kumimoji="1" lang="en-US" altLang="ja-JP" sz="15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A2E5F05C-7244-3C4D-AD75-4A79D8549330}"/>
              </a:ext>
            </a:extLst>
          </p:cNvPr>
          <p:cNvSpPr/>
          <p:nvPr/>
        </p:nvSpPr>
        <p:spPr>
          <a:xfrm>
            <a:off x="3161390" y="4519706"/>
            <a:ext cx="977495" cy="39717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中学野球部</a:t>
            </a:r>
            <a:endParaRPr kumimoji="1" lang="en-US" altLang="ja-JP" sz="10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1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女子選手数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92771" y="650253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64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>
            <a:extLst>
              <a:ext uri="{FF2B5EF4-FFF2-40B4-BE49-F238E27FC236}">
                <a16:creationId xmlns="" xmlns:a16="http://schemas.microsoft.com/office/drawing/2014/main" id="{2E8B3A3D-9E8C-1145-9D16-12B9240DD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301820"/>
              </p:ext>
            </p:extLst>
          </p:nvPr>
        </p:nvGraphicFramePr>
        <p:xfrm>
          <a:off x="475115" y="2156732"/>
          <a:ext cx="8151265" cy="358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直線コネクタ 5">
            <a:extLst>
              <a:ext uri="{FF2B5EF4-FFF2-40B4-BE49-F238E27FC236}">
                <a16:creationId xmlns="" xmlns:a16="http://schemas.microsoft.com/office/drawing/2014/main" id="{F1E88537-2E11-1B4E-A041-FFF0043E7819}"/>
              </a:ext>
            </a:extLst>
          </p:cNvPr>
          <p:cNvCxnSpPr/>
          <p:nvPr/>
        </p:nvCxnSpPr>
        <p:spPr>
          <a:xfrm>
            <a:off x="434897" y="657923"/>
            <a:ext cx="8218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A1571806-CD23-EA4C-978A-4F0461ED65B1}"/>
              </a:ext>
            </a:extLst>
          </p:cNvPr>
          <p:cNvSpPr txBox="1"/>
          <p:nvPr/>
        </p:nvSpPr>
        <p:spPr>
          <a:xfrm>
            <a:off x="358360" y="18510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高校における女子野球の現状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BB86FCEE-F5BE-3B41-A287-D2E739D9BB2D}"/>
              </a:ext>
            </a:extLst>
          </p:cNvPr>
          <p:cNvSpPr/>
          <p:nvPr/>
        </p:nvSpPr>
        <p:spPr>
          <a:xfrm>
            <a:off x="434897" y="777191"/>
            <a:ext cx="8231701" cy="11550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EEB6137C-0127-7E4F-AE9C-D73DC2D29047}"/>
              </a:ext>
            </a:extLst>
          </p:cNvPr>
          <p:cNvSpPr txBox="1"/>
          <p:nvPr/>
        </p:nvSpPr>
        <p:spPr>
          <a:xfrm>
            <a:off x="472693" y="798211"/>
            <a:ext cx="82750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2010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年女子プロ野球設立（本社：京都）に伴い、関西を中心に女子野球部設立が活発化。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それに伴い、高校で野球を継続する生徒が増加。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6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中学進学時に他のスポーツへ転向していた生徒が、高校進学を機に野球を再開するケース</a:t>
            </a:r>
            <a:endParaRPr kumimoji="1" lang="en-US" altLang="ja-JP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600">
                <a:latin typeface="MS PGothic" panose="020B0600070205080204" pitchFamily="34" charset="-128"/>
                <a:ea typeface="MS PGothic" panose="020B0600070205080204" pitchFamily="34" charset="-128"/>
              </a:rPr>
              <a:t>　　も多く見られる。</a:t>
            </a:r>
            <a:endParaRPr kumimoji="1" lang="en-US" altLang="ja-JP" sz="15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FF8E4113-9FB8-784A-8FA7-E691294B956C}"/>
              </a:ext>
            </a:extLst>
          </p:cNvPr>
          <p:cNvSpPr txBox="1"/>
          <p:nvPr/>
        </p:nvSpPr>
        <p:spPr>
          <a:xfrm>
            <a:off x="453863" y="1962764"/>
            <a:ext cx="823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中学／高校の女子野球選手数と高校女子野球部数の推移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="" xmlns:a16="http://schemas.microsoft.com/office/drawing/2014/main" id="{7D817869-085E-524B-9108-05B753635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53972"/>
              </p:ext>
            </p:extLst>
          </p:nvPr>
        </p:nvGraphicFramePr>
        <p:xfrm>
          <a:off x="475115" y="5776312"/>
          <a:ext cx="7886700" cy="93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="" xmlns:a16="http://schemas.microsoft.com/office/drawing/2014/main" val="1351248148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789433004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426346162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1563635153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4239026943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095339469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480378144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59157784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519261720"/>
                    </a:ext>
                  </a:extLst>
                </a:gridCol>
              </a:tblGrid>
              <a:tr h="233680"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2011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2012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2013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2014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2015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2016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2017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2018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828773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中学生</a:t>
                      </a:r>
                      <a:endParaRPr lang="ja-JP" altLang="en-US" sz="9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1,658 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1,886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1,599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1,955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2,677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2,438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2,686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2,890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5404158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bg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高校生</a:t>
                      </a:r>
                      <a:endParaRPr lang="ja-JP" altLang="en-US" sz="900" b="0" i="0" u="none" strike="noStrike">
                        <a:solidFill>
                          <a:schemeClr val="bg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248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339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581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698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800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899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972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1,046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3643603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高校数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7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9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15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20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23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25 </a:t>
                      </a:r>
                      <a:endParaRPr lang="en-US" altLang="ja-JP" sz="900" b="0" i="0" u="none" strike="noStrike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27 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8763" marR="8763" marT="87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5043691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="" xmlns:a16="http://schemas.microsoft.com/office/drawing/2014/main" id="{D6C22539-963E-6C4E-81C1-29C097C28D98}"/>
              </a:ext>
            </a:extLst>
          </p:cNvPr>
          <p:cNvSpPr/>
          <p:nvPr/>
        </p:nvSpPr>
        <p:spPr>
          <a:xfrm>
            <a:off x="6195985" y="4690758"/>
            <a:ext cx="1087683" cy="35420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高校女子野球部</a:t>
            </a:r>
            <a:endParaRPr kumimoji="1" lang="en-US" altLang="ja-JP" sz="10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1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選手数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0E1588A3-86DF-8044-9F3F-6E29C03700E1}"/>
              </a:ext>
            </a:extLst>
          </p:cNvPr>
          <p:cNvSpPr/>
          <p:nvPr/>
        </p:nvSpPr>
        <p:spPr>
          <a:xfrm>
            <a:off x="2877611" y="3339037"/>
            <a:ext cx="977495" cy="39717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中学野球部</a:t>
            </a:r>
            <a:endParaRPr kumimoji="1" lang="en-US" altLang="ja-JP" sz="10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1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女子選手数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DB244A1B-8DC3-0C4E-AB7E-D27634B8CBBA}"/>
              </a:ext>
            </a:extLst>
          </p:cNvPr>
          <p:cNvSpPr/>
          <p:nvPr/>
        </p:nvSpPr>
        <p:spPr>
          <a:xfrm>
            <a:off x="5930867" y="3761664"/>
            <a:ext cx="977495" cy="35420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女子野球部</a:t>
            </a:r>
            <a:endParaRPr kumimoji="1" lang="en-US" altLang="ja-JP" sz="10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kumimoji="1" lang="ja-JP" altLang="en-US" sz="1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高校数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92771" y="650253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911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="" xmlns:a16="http://schemas.microsoft.com/office/drawing/2014/main" id="{40F9C2F6-D640-9B43-8AA3-CF0F12AC6848}"/>
              </a:ext>
            </a:extLst>
          </p:cNvPr>
          <p:cNvCxnSpPr/>
          <p:nvPr/>
        </p:nvCxnSpPr>
        <p:spPr>
          <a:xfrm>
            <a:off x="434897" y="657923"/>
            <a:ext cx="8218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3675FEF4-26B2-7D4D-8D14-A3ADCB3B3EC4}"/>
              </a:ext>
            </a:extLst>
          </p:cNvPr>
          <p:cNvSpPr txBox="1"/>
          <p:nvPr/>
        </p:nvSpPr>
        <p:spPr>
          <a:xfrm>
            <a:off x="358360" y="185107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高校女子硬式野球部</a:t>
            </a:r>
            <a:r>
              <a:rPr kumimoji="1" lang="en-US" altLang="ja-JP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全国マップ</a:t>
            </a:r>
          </a:p>
        </p:txBody>
      </p:sp>
      <p:pic>
        <p:nvPicPr>
          <p:cNvPr id="7" name="図 6">
            <a:extLst>
              <a:ext uri="{FF2B5EF4-FFF2-40B4-BE49-F238E27FC236}">
                <a16:creationId xmlns="" xmlns:a16="http://schemas.microsoft.com/office/drawing/2014/main" id="{39CB8CEA-157D-B446-9CF7-003839F59D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561" y="1031177"/>
            <a:ext cx="5109119" cy="48768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8AD10A0B-18E2-944A-AA08-986C443BE75A}"/>
              </a:ext>
            </a:extLst>
          </p:cNvPr>
          <p:cNvSpPr txBox="1"/>
          <p:nvPr/>
        </p:nvSpPr>
        <p:spPr>
          <a:xfrm>
            <a:off x="6852621" y="1764255"/>
            <a:ext cx="180049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〈</a:t>
            </a:r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北海道</a:t>
            </a:r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〉</a:t>
            </a: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札幌新陽高校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◆駒澤大学付属苫小牧高校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776CD661-69D4-9044-B392-624022DFA2EC}"/>
              </a:ext>
            </a:extLst>
          </p:cNvPr>
          <p:cNvSpPr txBox="1"/>
          <p:nvPr/>
        </p:nvSpPr>
        <p:spPr>
          <a:xfrm>
            <a:off x="6075602" y="3014531"/>
            <a:ext cx="21259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〈</a:t>
            </a:r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東北</a:t>
            </a:r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〉</a:t>
            </a: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クラーク記念国際高校</a:t>
            </a:r>
            <a:r>
              <a:rPr kumimoji="1" lang="ja-JP" altLang="en-US" sz="700">
                <a:latin typeface="MS PGothic" panose="020B0600070205080204" pitchFamily="34" charset="-128"/>
                <a:ea typeface="MS PGothic" panose="020B0600070205080204" pitchFamily="34" charset="-128"/>
              </a:rPr>
              <a:t>（仙台キャンパス）</a:t>
            </a:r>
            <a:endParaRPr kumimoji="1" lang="ja-JP" altLang="en-US" sz="105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A7CEF4CE-BF84-434B-95FB-95F6D30CB234}"/>
              </a:ext>
            </a:extLst>
          </p:cNvPr>
          <p:cNvSpPr txBox="1"/>
          <p:nvPr/>
        </p:nvSpPr>
        <p:spPr>
          <a:xfrm>
            <a:off x="3259284" y="2099599"/>
            <a:ext cx="12618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〈</a:t>
            </a:r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東海・北信越</a:t>
            </a:r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〉</a:t>
            </a: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開志学園高校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福井工大福井高校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岐阜第一高校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至学館高校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◆松本国際高校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F902E031-AB65-B449-842D-FC5680DBCF45}"/>
              </a:ext>
            </a:extLst>
          </p:cNvPr>
          <p:cNvSpPr txBox="1"/>
          <p:nvPr/>
        </p:nvSpPr>
        <p:spPr>
          <a:xfrm>
            <a:off x="1633248" y="2850063"/>
            <a:ext cx="12618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〈</a:t>
            </a:r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中四国</a:t>
            </a:r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〉</a:t>
            </a:r>
          </a:p>
          <a:p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※</a:t>
            </a:r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佐伯高校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※</a:t>
            </a:r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室戸高校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◆</a:t>
            </a:r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※</a:t>
            </a:r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島根中央高校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◆新田高校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◆高知中央高校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B904E014-008C-D940-B0C8-1288F75D2D9F}"/>
              </a:ext>
            </a:extLst>
          </p:cNvPr>
          <p:cNvSpPr txBox="1"/>
          <p:nvPr/>
        </p:nvSpPr>
        <p:spPr>
          <a:xfrm>
            <a:off x="632977" y="4487759"/>
            <a:ext cx="112723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〈</a:t>
            </a:r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九州</a:t>
            </a:r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〉</a:t>
            </a: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折尾愛真高校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秀岳館高校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日南学園高校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神村学園高等部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◆</a:t>
            </a:r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※</a:t>
            </a:r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甲佐高校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FB569A6D-5E9A-9B41-A6A5-A1608A5C8F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61" y="5691861"/>
            <a:ext cx="1066159" cy="846949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="" xmlns:a16="http://schemas.microsoft.com/office/drawing/2014/main" id="{8E1073F9-CEDA-724D-8237-39574041092E}"/>
              </a:ext>
            </a:extLst>
          </p:cNvPr>
          <p:cNvSpPr/>
          <p:nvPr/>
        </p:nvSpPr>
        <p:spPr>
          <a:xfrm>
            <a:off x="4966283" y="4815281"/>
            <a:ext cx="1274125" cy="10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45247232-910A-F345-92D0-BE331D5BD448}"/>
              </a:ext>
            </a:extLst>
          </p:cNvPr>
          <p:cNvSpPr txBox="1"/>
          <p:nvPr/>
        </p:nvSpPr>
        <p:spPr>
          <a:xfrm>
            <a:off x="3424870" y="5320015"/>
            <a:ext cx="2465740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〈</a:t>
            </a:r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関西</a:t>
            </a:r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〉</a:t>
            </a: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福知山成美高校　　　　◆蒼開高校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京都両洋高校　　　　　</a:t>
            </a:r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◆京都明徳高校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京都外大西高校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履正社高校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大阪体育大浪商高校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神戸弘陵学園高校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BB89E76D-C8E4-9346-AACF-D115B08248B9}"/>
              </a:ext>
            </a:extLst>
          </p:cNvPr>
          <p:cNvSpPr/>
          <p:nvPr/>
        </p:nvSpPr>
        <p:spPr>
          <a:xfrm>
            <a:off x="6810739" y="1753745"/>
            <a:ext cx="2112544" cy="628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0C9184BC-BEC8-954B-BE46-5CA915FC7A8C}"/>
              </a:ext>
            </a:extLst>
          </p:cNvPr>
          <p:cNvSpPr/>
          <p:nvPr/>
        </p:nvSpPr>
        <p:spPr>
          <a:xfrm>
            <a:off x="6029989" y="2980678"/>
            <a:ext cx="2112544" cy="511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="" xmlns:a16="http://schemas.microsoft.com/office/drawing/2014/main" id="{75DD8D5E-AC8C-5B4D-A962-A6406CFBF70A}"/>
              </a:ext>
            </a:extLst>
          </p:cNvPr>
          <p:cNvSpPr/>
          <p:nvPr/>
        </p:nvSpPr>
        <p:spPr>
          <a:xfrm>
            <a:off x="6075602" y="4033603"/>
            <a:ext cx="2577512" cy="1286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3D389D10-8765-4640-9BD0-D58BC982D861}"/>
              </a:ext>
            </a:extLst>
          </p:cNvPr>
          <p:cNvSpPr txBox="1"/>
          <p:nvPr/>
        </p:nvSpPr>
        <p:spPr>
          <a:xfrm>
            <a:off x="6090957" y="4138088"/>
            <a:ext cx="251383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〈</a:t>
            </a:r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関東</a:t>
            </a:r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〉</a:t>
            </a: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作新学院高校　　　秀明八千代高校　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埼玉栄高校　　　　</a:t>
            </a:r>
            <a:r>
              <a:rPr kumimoji="1"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駒沢学園女子高校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花咲徳栄高校　　　村田女子高校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叡明高校　　　　　　蒲田女子高校</a:t>
            </a:r>
            <a:endParaRPr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横浜隼人高校　　　◆岩瀬日本大学高校</a:t>
            </a:r>
            <a:endParaRPr kumimoji="1"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="" xmlns:a16="http://schemas.microsoft.com/office/drawing/2014/main" id="{998E72AA-8FA4-D946-B16C-D2DE9CC07A99}"/>
              </a:ext>
            </a:extLst>
          </p:cNvPr>
          <p:cNvSpPr/>
          <p:nvPr/>
        </p:nvSpPr>
        <p:spPr>
          <a:xfrm>
            <a:off x="3404811" y="5279916"/>
            <a:ext cx="2465740" cy="1305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="" xmlns:a16="http://schemas.microsoft.com/office/drawing/2014/main" id="{8CE7B9E7-E31C-834B-8D81-D28002C76CE6}"/>
              </a:ext>
            </a:extLst>
          </p:cNvPr>
          <p:cNvSpPr/>
          <p:nvPr/>
        </p:nvSpPr>
        <p:spPr>
          <a:xfrm>
            <a:off x="3180313" y="1987524"/>
            <a:ext cx="1378672" cy="1305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="" xmlns:a16="http://schemas.microsoft.com/office/drawing/2014/main" id="{766E7185-07F2-A64C-8DFF-A5EFC0C544EA}"/>
              </a:ext>
            </a:extLst>
          </p:cNvPr>
          <p:cNvSpPr/>
          <p:nvPr/>
        </p:nvSpPr>
        <p:spPr>
          <a:xfrm>
            <a:off x="1542365" y="2728350"/>
            <a:ext cx="1378672" cy="1305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="" xmlns:a16="http://schemas.microsoft.com/office/drawing/2014/main" id="{A9823169-FBA5-FE45-BFA5-537FAC743827}"/>
              </a:ext>
            </a:extLst>
          </p:cNvPr>
          <p:cNvSpPr/>
          <p:nvPr/>
        </p:nvSpPr>
        <p:spPr>
          <a:xfrm>
            <a:off x="586541" y="4369551"/>
            <a:ext cx="1171938" cy="1305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="" xmlns:a16="http://schemas.microsoft.com/office/drawing/2014/main" id="{9E5FCD29-B216-2A4F-A19D-1AE59BD72866}"/>
              </a:ext>
            </a:extLst>
          </p:cNvPr>
          <p:cNvCxnSpPr>
            <a:stCxn id="22" idx="1"/>
          </p:cNvCxnSpPr>
          <p:nvPr/>
        </p:nvCxnSpPr>
        <p:spPr>
          <a:xfrm flipH="1" flipV="1">
            <a:off x="5996536" y="1987524"/>
            <a:ext cx="814203" cy="802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="" xmlns:a16="http://schemas.microsoft.com/office/drawing/2014/main" id="{3D07C287-42BA-444E-99E9-7A796E8BB937}"/>
              </a:ext>
            </a:extLst>
          </p:cNvPr>
          <p:cNvCxnSpPr>
            <a:cxnSpLocks/>
          </p:cNvCxnSpPr>
          <p:nvPr/>
        </p:nvCxnSpPr>
        <p:spPr>
          <a:xfrm flipH="1" flipV="1">
            <a:off x="5534700" y="3236576"/>
            <a:ext cx="498049" cy="25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="" xmlns:a16="http://schemas.microsoft.com/office/drawing/2014/main" id="{CD2CEAE5-A56D-CA44-819A-7079B08B04C7}"/>
              </a:ext>
            </a:extLst>
          </p:cNvPr>
          <p:cNvCxnSpPr>
            <a:cxnSpLocks/>
          </p:cNvCxnSpPr>
          <p:nvPr/>
        </p:nvCxnSpPr>
        <p:spPr>
          <a:xfrm flipH="1" flipV="1">
            <a:off x="5336733" y="4255996"/>
            <a:ext cx="738870" cy="461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="" xmlns:a16="http://schemas.microsoft.com/office/drawing/2014/main" id="{DB9CF467-9B7F-0946-97F3-CD10CB21C216}"/>
              </a:ext>
            </a:extLst>
          </p:cNvPr>
          <p:cNvCxnSpPr>
            <a:cxnSpLocks/>
          </p:cNvCxnSpPr>
          <p:nvPr/>
        </p:nvCxnSpPr>
        <p:spPr>
          <a:xfrm flipH="1" flipV="1">
            <a:off x="4128885" y="4862396"/>
            <a:ext cx="491549" cy="406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="" xmlns:a16="http://schemas.microsoft.com/office/drawing/2014/main" id="{0F22A375-88D2-2C45-A7E9-6DDD05FC64D8}"/>
              </a:ext>
            </a:extLst>
          </p:cNvPr>
          <p:cNvCxnSpPr>
            <a:cxnSpLocks/>
          </p:cNvCxnSpPr>
          <p:nvPr/>
        </p:nvCxnSpPr>
        <p:spPr>
          <a:xfrm flipH="1" flipV="1">
            <a:off x="3761791" y="3303741"/>
            <a:ext cx="451221" cy="608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="" xmlns:a16="http://schemas.microsoft.com/office/drawing/2014/main" id="{D809D638-1727-C946-9394-8530E100C70E}"/>
              </a:ext>
            </a:extLst>
          </p:cNvPr>
          <p:cNvCxnSpPr>
            <a:cxnSpLocks/>
          </p:cNvCxnSpPr>
          <p:nvPr/>
        </p:nvCxnSpPr>
        <p:spPr>
          <a:xfrm flipH="1" flipV="1">
            <a:off x="2375338" y="4051221"/>
            <a:ext cx="825289" cy="24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="" xmlns:a16="http://schemas.microsoft.com/office/drawing/2014/main" id="{DB74BEBB-7386-2C4C-877C-7E6EB9E245CE}"/>
              </a:ext>
            </a:extLst>
          </p:cNvPr>
          <p:cNvCxnSpPr>
            <a:cxnSpLocks/>
          </p:cNvCxnSpPr>
          <p:nvPr/>
        </p:nvCxnSpPr>
        <p:spPr>
          <a:xfrm flipH="1" flipV="1">
            <a:off x="1749163" y="5274083"/>
            <a:ext cx="529590" cy="45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="" xmlns:a16="http://schemas.microsoft.com/office/drawing/2014/main" id="{3B289BAB-5AB7-3046-96A0-ABF307AB2734}"/>
              </a:ext>
            </a:extLst>
          </p:cNvPr>
          <p:cNvSpPr/>
          <p:nvPr/>
        </p:nvSpPr>
        <p:spPr>
          <a:xfrm>
            <a:off x="434898" y="777191"/>
            <a:ext cx="4124088" cy="1011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27FB0E8F-CB94-E947-9DD5-F39012B8815E}"/>
              </a:ext>
            </a:extLst>
          </p:cNvPr>
          <p:cNvSpPr txBox="1"/>
          <p:nvPr/>
        </p:nvSpPr>
        <p:spPr>
          <a:xfrm>
            <a:off x="463683" y="813797"/>
            <a:ext cx="42130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女子硬式野球部がある高校は、全国で</a:t>
            </a:r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27</a:t>
            </a:r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校。</a:t>
            </a:r>
            <a:endParaRPr kumimoji="1" lang="en-US" altLang="ja-JP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● </a:t>
            </a:r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女子野球部の半数は、関西・関東に集中。</a:t>
            </a:r>
            <a:endParaRPr kumimoji="1" lang="en-US" altLang="ja-JP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直近</a:t>
            </a:r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年間で</a:t>
            </a:r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5</a:t>
            </a:r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校から</a:t>
            </a:r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27</a:t>
            </a:r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校へ増加（</a:t>
            </a:r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5.4</a:t>
            </a:r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倍）</a:t>
            </a:r>
            <a:endParaRPr kumimoji="1" lang="en-US" altLang="ja-JP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●</a:t>
            </a:r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 2010</a:t>
            </a:r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年女子プロ野球発足に伴い、受け皿が拡大。</a:t>
            </a:r>
            <a:endParaRPr kumimoji="1" lang="en-US" altLang="ja-JP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="" xmlns:a16="http://schemas.microsoft.com/office/drawing/2014/main" id="{5EA2DE0E-0C72-9D4A-9F94-1A296E379D13}"/>
              </a:ext>
            </a:extLst>
          </p:cNvPr>
          <p:cNvSpPr txBox="1"/>
          <p:nvPr/>
        </p:nvSpPr>
        <p:spPr>
          <a:xfrm>
            <a:off x="490886" y="1921821"/>
            <a:ext cx="1612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>
                <a:latin typeface="MS PGothic" panose="020B0600070205080204" pitchFamily="34" charset="-128"/>
                <a:ea typeface="MS PGothic" panose="020B0600070205080204" pitchFamily="34" charset="-128"/>
              </a:rPr>
              <a:t>◆＝</a:t>
            </a:r>
            <a:r>
              <a:rPr kumimoji="1" lang="en-US" altLang="ja-JP" sz="1100" dirty="0">
                <a:latin typeface="MS PGothic" panose="020B0600070205080204" pitchFamily="34" charset="-128"/>
                <a:ea typeface="MS PGothic" panose="020B0600070205080204" pitchFamily="34" charset="-128"/>
              </a:rPr>
              <a:t>R2</a:t>
            </a:r>
            <a:r>
              <a:rPr kumimoji="1" lang="ja-JP" altLang="en-US" sz="1100">
                <a:latin typeface="MS PGothic" panose="020B0600070205080204" pitchFamily="34" charset="-128"/>
                <a:ea typeface="MS PGothic" panose="020B0600070205080204" pitchFamily="34" charset="-128"/>
              </a:rPr>
              <a:t>以降設立計画中</a:t>
            </a:r>
            <a:endParaRPr kumimoji="1" lang="en-US" altLang="ja-JP" sz="11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en-US" altLang="ja-JP" sz="1100" dirty="0">
                <a:latin typeface="MS PGothic" panose="020B0600070205080204" pitchFamily="34" charset="-128"/>
                <a:ea typeface="MS PGothic" panose="020B0600070205080204" pitchFamily="34" charset="-128"/>
              </a:rPr>
              <a:t>※</a:t>
            </a:r>
            <a:r>
              <a:rPr kumimoji="1" lang="ja-JP" altLang="en-US" sz="1100">
                <a:latin typeface="MS PGothic" panose="020B0600070205080204" pitchFamily="34" charset="-128"/>
                <a:ea typeface="MS PGothic" panose="020B0600070205080204" pitchFamily="34" charset="-128"/>
              </a:rPr>
              <a:t>＝県立高校</a:t>
            </a:r>
            <a:endParaRPr kumimoji="1" lang="en-US" altLang="ja-JP" sz="11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092771" y="650253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890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="" xmlns:a16="http://schemas.microsoft.com/office/drawing/2014/main" id="{A0EF0AA9-6013-AF42-AE21-4A141EA83959}"/>
              </a:ext>
            </a:extLst>
          </p:cNvPr>
          <p:cNvCxnSpPr/>
          <p:nvPr/>
        </p:nvCxnSpPr>
        <p:spPr>
          <a:xfrm>
            <a:off x="434897" y="657923"/>
            <a:ext cx="8218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416C9B4F-9697-4342-A454-21EB1D1D6A66}"/>
              </a:ext>
            </a:extLst>
          </p:cNvPr>
          <p:cNvSpPr txBox="1"/>
          <p:nvPr/>
        </p:nvSpPr>
        <p:spPr>
          <a:xfrm>
            <a:off x="358360" y="185107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高校における女子硬式野球のポイント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2FE3508A-8075-4948-8290-059A2AECD4AD}"/>
              </a:ext>
            </a:extLst>
          </p:cNvPr>
          <p:cNvSpPr txBox="1"/>
          <p:nvPr/>
        </p:nvSpPr>
        <p:spPr>
          <a:xfrm>
            <a:off x="1527607" y="901160"/>
            <a:ext cx="6186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女子硬式野球部</a:t>
            </a:r>
            <a:r>
              <a:rPr kumimoji="1" lang="en-US" altLang="ja-JP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27</a:t>
            </a:r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校のうち、</a:t>
            </a:r>
            <a:r>
              <a:rPr kumimoji="1" lang="en-US" altLang="ja-JP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25</a:t>
            </a:r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校が私立高校である。</a:t>
            </a:r>
            <a:endParaRPr kumimoji="1" lang="en-US" altLang="ja-JP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保護者にとって学費、寮費等の経済的負担が大きい。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CF5AB354-C28C-5842-A57C-C9723B60868D}"/>
              </a:ext>
            </a:extLst>
          </p:cNvPr>
          <p:cNvSpPr txBox="1"/>
          <p:nvPr/>
        </p:nvSpPr>
        <p:spPr>
          <a:xfrm>
            <a:off x="1516456" y="1958224"/>
            <a:ext cx="7136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女子プロ野球（</a:t>
            </a:r>
            <a:r>
              <a:rPr kumimoji="1" lang="en-US" altLang="ja-JP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JWBL</a:t>
            </a:r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）は、日本プロ野球機構（</a:t>
            </a:r>
            <a:r>
              <a:rPr kumimoji="1" lang="en-US" altLang="ja-JP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NPB</a:t>
            </a:r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）と収入に</a:t>
            </a:r>
            <a:endParaRPr kumimoji="1" lang="en-US" altLang="ja-JP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大きな開きがあるため、「女子プロ野球を目指す」ことへの不安</a:t>
            </a:r>
            <a:endParaRPr kumimoji="1" lang="en-US" altLang="ja-JP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を持っている保護者も多い。　</a:t>
            </a:r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※JWBL:200</a:t>
            </a:r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万前後　</a:t>
            </a:r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NPB:3,826</a:t>
            </a:r>
            <a:r>
              <a:rPr kumimoji="1"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万</a:t>
            </a:r>
            <a:endParaRPr kumimoji="1" lang="en-US" altLang="ja-JP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" name="角丸四角形 10">
            <a:extLst>
              <a:ext uri="{FF2B5EF4-FFF2-40B4-BE49-F238E27FC236}">
                <a16:creationId xmlns="" xmlns:a16="http://schemas.microsoft.com/office/drawing/2014/main" id="{07F0DA3F-13DB-D54A-997F-2AFC30066D7D}"/>
              </a:ext>
            </a:extLst>
          </p:cNvPr>
          <p:cNvSpPr/>
          <p:nvPr/>
        </p:nvSpPr>
        <p:spPr>
          <a:xfrm>
            <a:off x="691376" y="1059367"/>
            <a:ext cx="657922" cy="650488"/>
          </a:xfrm>
          <a:prstGeom prst="roundRect">
            <a:avLst>
              <a:gd name="adj" fmla="val 80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="" xmlns:a16="http://schemas.microsoft.com/office/drawing/2014/main" id="{631998C8-099D-2249-9F20-6008F941640A}"/>
              </a:ext>
            </a:extLst>
          </p:cNvPr>
          <p:cNvSpPr/>
          <p:nvPr/>
        </p:nvSpPr>
        <p:spPr>
          <a:xfrm>
            <a:off x="691376" y="2111298"/>
            <a:ext cx="657922" cy="650488"/>
          </a:xfrm>
          <a:prstGeom prst="roundRect">
            <a:avLst>
              <a:gd name="adj" fmla="val 80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="" xmlns:a16="http://schemas.microsoft.com/office/drawing/2014/main" id="{2C938245-8994-1943-AD5A-D6EA1C0729CB}"/>
              </a:ext>
            </a:extLst>
          </p:cNvPr>
          <p:cNvSpPr/>
          <p:nvPr/>
        </p:nvSpPr>
        <p:spPr>
          <a:xfrm>
            <a:off x="691376" y="3163229"/>
            <a:ext cx="657922" cy="650488"/>
          </a:xfrm>
          <a:prstGeom prst="roundRect">
            <a:avLst>
              <a:gd name="adj" fmla="val 80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109E9787-13A3-E34B-B7CA-D8AF9676731A}"/>
              </a:ext>
            </a:extLst>
          </p:cNvPr>
          <p:cNvSpPr txBox="1"/>
          <p:nvPr/>
        </p:nvSpPr>
        <p:spPr>
          <a:xfrm>
            <a:off x="1527607" y="3143967"/>
            <a:ext cx="6601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高野連と異なり、全日本高等学校女子硬式野球連盟に所属</a:t>
            </a:r>
            <a:endParaRPr kumimoji="1" lang="en-US" altLang="ja-JP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するため、企業・大学等との連携も可能。自由度が高い。</a:t>
            </a:r>
            <a:endParaRPr kumimoji="1" lang="en-US" altLang="ja-JP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="" xmlns:a16="http://schemas.microsoft.com/office/drawing/2014/main" id="{2A69E66A-70BE-F747-85D4-BABEA0FBD2CB}"/>
              </a:ext>
            </a:extLst>
          </p:cNvPr>
          <p:cNvSpPr/>
          <p:nvPr/>
        </p:nvSpPr>
        <p:spPr>
          <a:xfrm>
            <a:off x="691376" y="4234422"/>
            <a:ext cx="657922" cy="650488"/>
          </a:xfrm>
          <a:prstGeom prst="roundRect">
            <a:avLst>
              <a:gd name="adj" fmla="val 80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95CFD139-D45F-264F-AC8F-466E07DDA5DC}"/>
              </a:ext>
            </a:extLst>
          </p:cNvPr>
          <p:cNvSpPr txBox="1"/>
          <p:nvPr/>
        </p:nvSpPr>
        <p:spPr>
          <a:xfrm>
            <a:off x="1527607" y="4226311"/>
            <a:ext cx="7359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参加校数が限られるため、大会数が少ない。</a:t>
            </a:r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（全国大会：兵庫県丹波市／埼玉県加須市）</a:t>
            </a:r>
          </a:p>
          <a:p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その一方で、「女子野球のまち」というブランディングの可能性有り。</a:t>
            </a:r>
            <a:endParaRPr kumimoji="1"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7" name="角丸四角形 16">
            <a:extLst>
              <a:ext uri="{FF2B5EF4-FFF2-40B4-BE49-F238E27FC236}">
                <a16:creationId xmlns="" xmlns:a16="http://schemas.microsoft.com/office/drawing/2014/main" id="{E41B3A2A-C0F7-934D-BF1D-4065966CED1C}"/>
              </a:ext>
            </a:extLst>
          </p:cNvPr>
          <p:cNvSpPr/>
          <p:nvPr/>
        </p:nvSpPr>
        <p:spPr>
          <a:xfrm>
            <a:off x="691376" y="5312143"/>
            <a:ext cx="657922" cy="650488"/>
          </a:xfrm>
          <a:prstGeom prst="roundRect">
            <a:avLst>
              <a:gd name="adj" fmla="val 80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EF7D17AA-0AA1-3D47-8C59-6AFF4D35D9AA}"/>
              </a:ext>
            </a:extLst>
          </p:cNvPr>
          <p:cNvSpPr txBox="1"/>
          <p:nvPr/>
        </p:nvSpPr>
        <p:spPr>
          <a:xfrm>
            <a:off x="1527607" y="5192522"/>
            <a:ext cx="7042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女子野球選手数が増加しているとはいえ、まだまだ少ないのが現状。</a:t>
            </a:r>
            <a:endParaRPr kumimoji="1"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選手募集を行うとすれば、全国から集めなければチームが成立しない。</a:t>
            </a:r>
            <a:endParaRPr kumimoji="1"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選手寮、指導者・野球場等の整備が必要で、参入ハードルは高い。</a:t>
            </a:r>
            <a:endParaRPr kumimoji="1"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それも相まって、公立高校の数が圧倒的に少ない。</a:t>
            </a:r>
            <a:endParaRPr kumimoji="1"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92771" y="650253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0425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1615</Words>
  <Application>Microsoft Office PowerPoint</Application>
  <PresentationFormat>画面に合わせる (4:3)</PresentationFormat>
  <Paragraphs>542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Hiragino Kaku Gothic Std W8</vt:lpstr>
      <vt:lpstr>MS PGothic</vt:lpstr>
      <vt:lpstr>Meiryo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 陽</dc:creator>
  <cp:lastModifiedBy>桑原 俊介</cp:lastModifiedBy>
  <cp:revision>32</cp:revision>
  <dcterms:created xsi:type="dcterms:W3CDTF">2019-09-04T05:28:17Z</dcterms:created>
  <dcterms:modified xsi:type="dcterms:W3CDTF">2019-09-25T02:46:10Z</dcterms:modified>
</cp:coreProperties>
</file>