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7" r:id="rId3"/>
    <p:sldId id="256" r:id="rId4"/>
    <p:sldId id="258" r:id="rId5"/>
    <p:sldId id="259" r:id="rId6"/>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637"/>
  </p:normalViewPr>
  <p:slideViewPr>
    <p:cSldViewPr snapToGrid="0" snapToObjects="1">
      <p:cViewPr varScale="1">
        <p:scale>
          <a:sx n="74" d="100"/>
          <a:sy n="74" d="100"/>
        </p:scale>
        <p:origin x="12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86F6-1446-AE2B-D121CA46AB7C}"/>
              </c:ext>
            </c:extLst>
          </c:dPt>
          <c:cat>
            <c:strRef>
              <c:f>Sheet1!$A$1:$L$1</c:f>
              <c:strCache>
                <c:ptCount val="12"/>
                <c:pt idx="0">
                  <c:v>H18</c:v>
                </c:pt>
                <c:pt idx="1">
                  <c:v>H19</c:v>
                </c:pt>
                <c:pt idx="2">
                  <c:v>H20</c:v>
                </c:pt>
                <c:pt idx="3">
                  <c:v>H21</c:v>
                </c:pt>
                <c:pt idx="4">
                  <c:v>H22</c:v>
                </c:pt>
                <c:pt idx="5">
                  <c:v>H23</c:v>
                </c:pt>
                <c:pt idx="6">
                  <c:v>H24</c:v>
                </c:pt>
                <c:pt idx="7">
                  <c:v>H25</c:v>
                </c:pt>
                <c:pt idx="8">
                  <c:v>H26</c:v>
                </c:pt>
                <c:pt idx="9">
                  <c:v>H27</c:v>
                </c:pt>
                <c:pt idx="10">
                  <c:v>H28</c:v>
                </c:pt>
                <c:pt idx="11">
                  <c:v>H29</c:v>
                </c:pt>
              </c:strCache>
            </c:strRef>
          </c:cat>
          <c:val>
            <c:numRef>
              <c:f>Sheet1!$A$2:$L$2</c:f>
              <c:numCache>
                <c:formatCode>General</c:formatCode>
                <c:ptCount val="12"/>
                <c:pt idx="0">
                  <c:v>115</c:v>
                </c:pt>
                <c:pt idx="1">
                  <c:v>103</c:v>
                </c:pt>
                <c:pt idx="2">
                  <c:v>89</c:v>
                </c:pt>
                <c:pt idx="3">
                  <c:v>91</c:v>
                </c:pt>
                <c:pt idx="4">
                  <c:v>95</c:v>
                </c:pt>
                <c:pt idx="5">
                  <c:v>106</c:v>
                </c:pt>
                <c:pt idx="6">
                  <c:v>130</c:v>
                </c:pt>
                <c:pt idx="7">
                  <c:v>140</c:v>
                </c:pt>
                <c:pt idx="8">
                  <c:v>159</c:v>
                </c:pt>
                <c:pt idx="9">
                  <c:v>160</c:v>
                </c:pt>
                <c:pt idx="10">
                  <c:v>180</c:v>
                </c:pt>
                <c:pt idx="11">
                  <c:v>184</c:v>
                </c:pt>
              </c:numCache>
            </c:numRef>
          </c:val>
          <c:extLst xmlns:c16r2="http://schemas.microsoft.com/office/drawing/2015/06/chart">
            <c:ext xmlns:c16="http://schemas.microsoft.com/office/drawing/2014/chart" uri="{C3380CC4-5D6E-409C-BE32-E72D297353CC}">
              <c16:uniqueId val="{00000000-86F6-1446-AE2B-D121CA46AB7C}"/>
            </c:ext>
          </c:extLst>
        </c:ser>
        <c:dLbls>
          <c:showLegendKey val="0"/>
          <c:showVal val="0"/>
          <c:showCatName val="0"/>
          <c:showSerName val="0"/>
          <c:showPercent val="0"/>
          <c:showBubbleSize val="0"/>
        </c:dLbls>
        <c:gapWidth val="133"/>
        <c:overlap val="-27"/>
        <c:axId val="184352944"/>
        <c:axId val="183152216"/>
      </c:barChart>
      <c:catAx>
        <c:axId val="18435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183152216"/>
        <c:crosses val="autoZero"/>
        <c:auto val="1"/>
        <c:lblAlgn val="ctr"/>
        <c:lblOffset val="100"/>
        <c:noMultiLvlLbl val="0"/>
      </c:catAx>
      <c:valAx>
        <c:axId val="183152216"/>
        <c:scaling>
          <c:orientation val="minMax"/>
          <c:max val="19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184352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solidFill>
            <a:schemeClr val="tx1"/>
          </a:solidFill>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315341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186198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261918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371022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319737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166563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373299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40388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219687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3363827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333681-C215-5C4F-8852-DA4CAE5DAEB8}" type="datetimeFigureOut">
              <a:rPr kumimoji="1" lang="ja-JP" altLang="en-US" smtClean="0"/>
              <a:t>2019/10/2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249011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33681-C215-5C4F-8852-DA4CAE5DAEB8}" type="datetimeFigureOut">
              <a:rPr kumimoji="1" lang="ja-JP" altLang="en-US" smtClean="0"/>
              <a:t>2019/10/2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0BF43-1CB8-0947-B140-6C4689B029FA}" type="slidenum">
              <a:rPr kumimoji="1" lang="ja-JP" altLang="en-US" smtClean="0"/>
              <a:t>‹#›</a:t>
            </a:fld>
            <a:endParaRPr kumimoji="1" lang="ja-JP" altLang="en-US"/>
          </a:p>
        </p:txBody>
      </p:sp>
    </p:spTree>
    <p:extLst>
      <p:ext uri="{BB962C8B-B14F-4D97-AF65-F5344CB8AC3E}">
        <p14:creationId xmlns:p14="http://schemas.microsoft.com/office/powerpoint/2010/main" val="163503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D14F8318-8D66-8C47-A0A2-066A03236CBE}"/>
              </a:ext>
            </a:extLst>
          </p:cNvPr>
          <p:cNvSpPr/>
          <p:nvPr/>
        </p:nvSpPr>
        <p:spPr>
          <a:xfrm>
            <a:off x="7465807" y="225912"/>
            <a:ext cx="1333948" cy="441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S PGothic" panose="020B0600070205080204" pitchFamily="34" charset="-128"/>
                <a:ea typeface="MS PGothic" panose="020B0600070205080204" pitchFamily="34" charset="-128"/>
              </a:rPr>
              <a:t>資料</a:t>
            </a:r>
            <a:r>
              <a:rPr kumimoji="1" lang="en-US" altLang="ja-JP" sz="1400" dirty="0">
                <a:solidFill>
                  <a:schemeClr val="tx1"/>
                </a:solidFill>
                <a:latin typeface="MS PGothic" panose="020B0600070205080204" pitchFamily="34" charset="-128"/>
                <a:ea typeface="MS PGothic" panose="020B0600070205080204" pitchFamily="34" charset="-128"/>
              </a:rPr>
              <a:t>-4</a:t>
            </a:r>
            <a:endParaRPr kumimoji="1" lang="ja-JP" altLang="en-US" sz="1400">
              <a:solidFill>
                <a:schemeClr val="tx1"/>
              </a:solidFill>
              <a:latin typeface="MS PGothic" panose="020B0600070205080204" pitchFamily="34" charset="-128"/>
              <a:ea typeface="MS PGothic" panose="020B0600070205080204" pitchFamily="34" charset="-128"/>
            </a:endParaRPr>
          </a:p>
        </p:txBody>
      </p:sp>
      <p:sp>
        <p:nvSpPr>
          <p:cNvPr id="5" name="正方形/長方形 4">
            <a:extLst>
              <a:ext uri="{FF2B5EF4-FFF2-40B4-BE49-F238E27FC236}">
                <a16:creationId xmlns:a16="http://schemas.microsoft.com/office/drawing/2014/main" xmlns="" id="{29644489-1CE7-8D49-BA20-947984A3C98C}"/>
              </a:ext>
            </a:extLst>
          </p:cNvPr>
          <p:cNvSpPr/>
          <p:nvPr/>
        </p:nvSpPr>
        <p:spPr>
          <a:xfrm>
            <a:off x="0" y="2540598"/>
            <a:ext cx="9144000" cy="1160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solidFill>
                  <a:schemeClr val="tx1"/>
                </a:solidFill>
                <a:latin typeface="MS PGothic" panose="020B0600070205080204" pitchFamily="34" charset="-128"/>
                <a:ea typeface="MS PGothic" panose="020B0600070205080204" pitchFamily="34" charset="-128"/>
              </a:rPr>
              <a:t>他地域における</a:t>
            </a:r>
            <a:endParaRPr kumimoji="1" lang="en-US" altLang="ja-JP" sz="2800" dirty="0">
              <a:solidFill>
                <a:schemeClr val="tx1"/>
              </a:solidFill>
              <a:latin typeface="MS PGothic" panose="020B0600070205080204" pitchFamily="34" charset="-128"/>
              <a:ea typeface="MS PGothic" panose="020B0600070205080204" pitchFamily="34" charset="-128"/>
            </a:endParaRPr>
          </a:p>
          <a:p>
            <a:pPr algn="ctr"/>
            <a:r>
              <a:rPr kumimoji="1" lang="ja-JP" altLang="en-US" sz="2800">
                <a:solidFill>
                  <a:schemeClr val="tx1"/>
                </a:solidFill>
                <a:latin typeface="MS PGothic" panose="020B0600070205080204" pitchFamily="34" charset="-128"/>
                <a:ea typeface="MS PGothic" panose="020B0600070205080204" pitchFamily="34" charset="-128"/>
              </a:rPr>
              <a:t>高校魅力化先進事例</a:t>
            </a:r>
          </a:p>
        </p:txBody>
      </p:sp>
    </p:spTree>
    <p:extLst>
      <p:ext uri="{BB962C8B-B14F-4D97-AF65-F5344CB8AC3E}">
        <p14:creationId xmlns:p14="http://schemas.microsoft.com/office/powerpoint/2010/main" val="265027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CDB30D12-AAB4-AB4E-B620-30242F273539}"/>
              </a:ext>
            </a:extLst>
          </p:cNvPr>
          <p:cNvSpPr/>
          <p:nvPr/>
        </p:nvSpPr>
        <p:spPr>
          <a:xfrm>
            <a:off x="334536" y="54672"/>
            <a:ext cx="8508381" cy="557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ACD107B-2379-2C46-B899-84850554423A}"/>
              </a:ext>
            </a:extLst>
          </p:cNvPr>
          <p:cNvSpPr txBox="1"/>
          <p:nvPr/>
        </p:nvSpPr>
        <p:spPr>
          <a:xfrm>
            <a:off x="345687" y="164844"/>
            <a:ext cx="1620957" cy="338554"/>
          </a:xfrm>
          <a:prstGeom prst="rect">
            <a:avLst/>
          </a:prstGeom>
          <a:noFill/>
        </p:spPr>
        <p:txBody>
          <a:bodyPr wrap="none" rtlCol="0">
            <a:spAutoFit/>
          </a:bodyPr>
          <a:lstStyle/>
          <a:p>
            <a:r>
              <a:rPr kumimoji="1" lang="ja-JP" altLang="en-US" sz="1600">
                <a:latin typeface="MS PGothic" panose="020B0600070205080204" pitchFamily="34" charset="-128"/>
                <a:ea typeface="MS PGothic" panose="020B0600070205080204" pitchFamily="34" charset="-128"/>
              </a:rPr>
              <a:t>（島根県海士町）</a:t>
            </a:r>
          </a:p>
        </p:txBody>
      </p:sp>
      <p:sp>
        <p:nvSpPr>
          <p:cNvPr id="6" name="テキスト ボックス 5">
            <a:extLst>
              <a:ext uri="{FF2B5EF4-FFF2-40B4-BE49-F238E27FC236}">
                <a16:creationId xmlns:a16="http://schemas.microsoft.com/office/drawing/2014/main" xmlns="" id="{16B2A5C0-E541-714F-9DE1-D674FEEFFE9C}"/>
              </a:ext>
            </a:extLst>
          </p:cNvPr>
          <p:cNvSpPr txBox="1"/>
          <p:nvPr/>
        </p:nvSpPr>
        <p:spPr>
          <a:xfrm>
            <a:off x="1836233" y="115068"/>
            <a:ext cx="2659702" cy="461665"/>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隠岐島前高等学校</a:t>
            </a:r>
          </a:p>
        </p:txBody>
      </p:sp>
      <p:sp>
        <p:nvSpPr>
          <p:cNvPr id="7" name="テキスト ボックス 6">
            <a:extLst>
              <a:ext uri="{FF2B5EF4-FFF2-40B4-BE49-F238E27FC236}">
                <a16:creationId xmlns:a16="http://schemas.microsoft.com/office/drawing/2014/main" xmlns="" id="{F73DBC13-41F0-D94B-842E-F37677AAE4C6}"/>
              </a:ext>
            </a:extLst>
          </p:cNvPr>
          <p:cNvSpPr txBox="1"/>
          <p:nvPr/>
        </p:nvSpPr>
        <p:spPr>
          <a:xfrm>
            <a:off x="4540089" y="181898"/>
            <a:ext cx="4275001"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生徒数</a:t>
            </a:r>
            <a:r>
              <a:rPr kumimoji="1" lang="en-US" altLang="ja-JP" sz="1400" dirty="0">
                <a:latin typeface="MS PGothic" panose="020B0600070205080204" pitchFamily="34" charset="-128"/>
                <a:ea typeface="MS PGothic" panose="020B0600070205080204" pitchFamily="34" charset="-128"/>
              </a:rPr>
              <a:t>】157</a:t>
            </a:r>
            <a:r>
              <a:rPr kumimoji="1" lang="ja-JP" altLang="en-US" sz="1400">
                <a:latin typeface="MS PGothic" panose="020B0600070205080204" pitchFamily="34" charset="-128"/>
                <a:ea typeface="MS PGothic" panose="020B0600070205080204" pitchFamily="34" charset="-128"/>
              </a:rPr>
              <a:t>名（県外</a:t>
            </a:r>
            <a:r>
              <a:rPr kumimoji="1" lang="en-US" altLang="ja-JP" sz="1400" dirty="0">
                <a:latin typeface="MS PGothic" panose="020B0600070205080204" pitchFamily="34" charset="-128"/>
                <a:ea typeface="MS PGothic" panose="020B0600070205080204" pitchFamily="34" charset="-128"/>
              </a:rPr>
              <a:t>72</a:t>
            </a:r>
            <a:r>
              <a:rPr kumimoji="1" lang="ja-JP" altLang="en-US" sz="1400">
                <a:latin typeface="MS PGothic" panose="020B0600070205080204" pitchFamily="34" charset="-128"/>
                <a:ea typeface="MS PGothic" panose="020B0600070205080204" pitchFamily="34" charset="-128"/>
              </a:rPr>
              <a:t>名）</a:t>
            </a:r>
            <a:r>
              <a:rPr kumimoji="1" lang="en-US" altLang="ja-JP" sz="1400" dirty="0">
                <a:latin typeface="MS PGothic" panose="020B0600070205080204" pitchFamily="34" charset="-128"/>
                <a:ea typeface="MS PGothic" panose="020B0600070205080204" pitchFamily="34" charset="-128"/>
              </a:rPr>
              <a:t> 【</a:t>
            </a:r>
            <a:r>
              <a:rPr kumimoji="1" lang="ja-JP" altLang="en-US" sz="1400">
                <a:latin typeface="MS PGothic" panose="020B0600070205080204" pitchFamily="34" charset="-128"/>
                <a:ea typeface="MS PGothic" panose="020B0600070205080204" pitchFamily="34" charset="-128"/>
              </a:rPr>
              <a:t>学科</a:t>
            </a: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普通科</a:t>
            </a:r>
          </a:p>
        </p:txBody>
      </p:sp>
      <p:sp>
        <p:nvSpPr>
          <p:cNvPr id="9" name="正方形/長方形 8">
            <a:extLst>
              <a:ext uri="{FF2B5EF4-FFF2-40B4-BE49-F238E27FC236}">
                <a16:creationId xmlns:a16="http://schemas.microsoft.com/office/drawing/2014/main" xmlns="" id="{92D0609C-5C7B-574D-8D53-FD485EA092D4}"/>
              </a:ext>
            </a:extLst>
          </p:cNvPr>
          <p:cNvSpPr/>
          <p:nvPr/>
        </p:nvSpPr>
        <p:spPr>
          <a:xfrm>
            <a:off x="345688" y="679190"/>
            <a:ext cx="5780792" cy="40601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E94B31FD-6832-264F-B648-F83F8564ED58}"/>
              </a:ext>
            </a:extLst>
          </p:cNvPr>
          <p:cNvSpPr/>
          <p:nvPr/>
        </p:nvSpPr>
        <p:spPr>
          <a:xfrm>
            <a:off x="346791" y="1055216"/>
            <a:ext cx="5889749" cy="1015663"/>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（１）</a:t>
            </a:r>
            <a:r>
              <a:rPr lang="ja-JP" altLang="en-US" sz="1100" b="1" u="sng">
                <a:solidFill>
                  <a:srgbClr val="0070C0"/>
                </a:solidFill>
                <a:latin typeface="MS PGothic" panose="020B0600070205080204" pitchFamily="34" charset="-128"/>
                <a:ea typeface="MS PGothic" panose="020B0600070205080204" pitchFamily="34" charset="-128"/>
              </a:rPr>
              <a:t>地域資源や地域課題を教材にした学習と行動</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総合的な学習の時間（夢探究）や学校設定科目（地域生活学）などを通じて、</a:t>
            </a:r>
            <a:r>
              <a:rPr lang="ja-JP" altLang="en-US" sz="900" b="1" u="sng">
                <a:solidFill>
                  <a:srgbClr val="313131"/>
                </a:solidFill>
                <a:latin typeface="MS PGothic" panose="020B0600070205080204" pitchFamily="34" charset="-128"/>
                <a:ea typeface="MS PGothic" panose="020B0600070205080204" pitchFamily="34" charset="-128"/>
              </a:rPr>
              <a:t>地域資源や地域課題を土台にした学</a:t>
            </a:r>
            <a:endParaRPr lang="en-US" altLang="ja-JP" sz="900" b="1" u="sng"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b="1" u="sng">
                <a:solidFill>
                  <a:srgbClr val="313131"/>
                </a:solidFill>
                <a:latin typeface="MS PGothic" panose="020B0600070205080204" pitchFamily="34" charset="-128"/>
                <a:ea typeface="MS PGothic" panose="020B0600070205080204" pitchFamily="34" charset="-128"/>
              </a:rPr>
              <a:t>びを展開。</a:t>
            </a:r>
            <a:endParaRPr lang="en-US" altLang="ja-JP" sz="900" b="1" u="sng"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様々な場面において</a:t>
            </a:r>
            <a:r>
              <a:rPr lang="ja-JP" altLang="en-US" sz="900" b="1" u="sng">
                <a:solidFill>
                  <a:srgbClr val="313131"/>
                </a:solidFill>
                <a:latin typeface="MS PGothic" panose="020B0600070205080204" pitchFamily="34" charset="-128"/>
                <a:ea typeface="MS PGothic" panose="020B0600070205080204" pitchFamily="34" charset="-128"/>
              </a:rPr>
              <a:t>「気づく→考える→話し合う→実践する・巻き込む→振り返る」のプロセスを大切にし、学習と</a:t>
            </a:r>
            <a:endParaRPr lang="en-US" altLang="ja-JP" sz="900" b="1" u="sng"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b="1" u="sng">
                <a:solidFill>
                  <a:srgbClr val="313131"/>
                </a:solidFill>
                <a:latin typeface="MS PGothic" panose="020B0600070205080204" pitchFamily="34" charset="-128"/>
                <a:ea typeface="MS PGothic" panose="020B0600070205080204" pitchFamily="34" charset="-128"/>
              </a:rPr>
              <a:t>行動の相乗効果を目指している</a:t>
            </a:r>
            <a:r>
              <a:rPr lang="ja-JP" altLang="en-US" sz="900">
                <a:solidFill>
                  <a:srgbClr val="313131"/>
                </a:solidFill>
                <a:latin typeface="MS PGothic" panose="020B0600070205080204" pitchFamily="34" charset="-128"/>
                <a:ea typeface="MS PGothic" panose="020B0600070205080204" pitchFamily="34" charset="-128"/>
              </a:rPr>
              <a:t>。</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a:t>
            </a:r>
            <a:r>
              <a:rPr lang="en-US" altLang="ja-JP" sz="900" i="0" dirty="0">
                <a:solidFill>
                  <a:srgbClr val="313131"/>
                </a:solidFill>
                <a:effectLst/>
                <a:latin typeface="MS PGothic" panose="020B0600070205080204" pitchFamily="34" charset="-128"/>
                <a:ea typeface="MS PGothic" panose="020B0600070205080204" pitchFamily="34" charset="-128"/>
              </a:rPr>
              <a:t> </a:t>
            </a:r>
            <a:r>
              <a:rPr lang="ja-JP" altLang="en-US" sz="900" i="0">
                <a:solidFill>
                  <a:srgbClr val="313131"/>
                </a:solidFill>
                <a:effectLst/>
                <a:latin typeface="MS PGothic" panose="020B0600070205080204" pitchFamily="34" charset="-128"/>
                <a:ea typeface="MS PGothic" panose="020B0600070205080204" pitchFamily="34" charset="-128"/>
              </a:rPr>
              <a:t>「夢探求」や「地域生活学」などの</a:t>
            </a:r>
            <a:r>
              <a:rPr lang="en-US" altLang="ja-JP" sz="900" b="1" i="0" u="sng" dirty="0">
                <a:solidFill>
                  <a:srgbClr val="313131"/>
                </a:solidFill>
                <a:effectLst/>
                <a:latin typeface="MS PGothic" panose="020B0600070205080204" pitchFamily="34" charset="-128"/>
                <a:ea typeface="MS PGothic" panose="020B0600070205080204" pitchFamily="34" charset="-128"/>
              </a:rPr>
              <a:t>PBL</a:t>
            </a:r>
            <a:r>
              <a:rPr lang="ja-JP" altLang="en-US" sz="900" b="1" i="0" u="sng">
                <a:solidFill>
                  <a:srgbClr val="313131"/>
                </a:solidFill>
                <a:effectLst/>
                <a:latin typeface="MS PGothic" panose="020B0600070205080204" pitchFamily="34" charset="-128"/>
                <a:ea typeface="MS PGothic" panose="020B0600070205080204" pitchFamily="34" charset="-128"/>
              </a:rPr>
              <a:t>型授業には、コーディネーター・教育特命官・学校経営補佐官が運営に参画</a:t>
            </a:r>
            <a:r>
              <a:rPr lang="ja-JP" altLang="en-US" sz="900" i="0">
                <a:solidFill>
                  <a:srgbClr val="313131"/>
                </a:solidFill>
                <a:effectLst/>
                <a:latin typeface="MS PGothic" panose="020B0600070205080204" pitchFamily="34" charset="-128"/>
                <a:ea typeface="MS PGothic" panose="020B0600070205080204" pitchFamily="34" charset="-128"/>
              </a:rPr>
              <a:t>。</a:t>
            </a:r>
          </a:p>
        </p:txBody>
      </p:sp>
      <p:sp>
        <p:nvSpPr>
          <p:cNvPr id="11" name="正方形/長方形 10">
            <a:extLst>
              <a:ext uri="{FF2B5EF4-FFF2-40B4-BE49-F238E27FC236}">
                <a16:creationId xmlns:a16="http://schemas.microsoft.com/office/drawing/2014/main" xmlns="" id="{8AC6C349-45DB-C542-833F-4B63E5C0B3BC}"/>
              </a:ext>
            </a:extLst>
          </p:cNvPr>
          <p:cNvSpPr/>
          <p:nvPr/>
        </p:nvSpPr>
        <p:spPr>
          <a:xfrm>
            <a:off x="345687" y="682313"/>
            <a:ext cx="5780792" cy="329188"/>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① </a:t>
            </a:r>
            <a:r>
              <a:rPr kumimoji="1" lang="ja-JP" altLang="en-US" sz="1200">
                <a:latin typeface="MS PGothic" panose="020B0600070205080204" pitchFamily="34" charset="-128"/>
                <a:ea typeface="MS PGothic" panose="020B0600070205080204" pitchFamily="34" charset="-128"/>
              </a:rPr>
              <a:t>学校の特色・カリキュラム</a:t>
            </a:r>
          </a:p>
        </p:txBody>
      </p:sp>
      <p:grpSp>
        <p:nvGrpSpPr>
          <p:cNvPr id="18" name="グループ化 17">
            <a:extLst>
              <a:ext uri="{FF2B5EF4-FFF2-40B4-BE49-F238E27FC236}">
                <a16:creationId xmlns:a16="http://schemas.microsoft.com/office/drawing/2014/main" xmlns="" id="{DAE2AE7D-3098-F34C-8FA2-3189BF68AF40}"/>
              </a:ext>
            </a:extLst>
          </p:cNvPr>
          <p:cNvGrpSpPr/>
          <p:nvPr/>
        </p:nvGrpSpPr>
        <p:grpSpPr>
          <a:xfrm>
            <a:off x="700859" y="2270083"/>
            <a:ext cx="5129549" cy="423200"/>
            <a:chOff x="312239" y="2217869"/>
            <a:chExt cx="5129549" cy="423200"/>
          </a:xfrm>
        </p:grpSpPr>
        <p:sp>
          <p:nvSpPr>
            <p:cNvPr id="12" name="正方形/長方形 11">
              <a:extLst>
                <a:ext uri="{FF2B5EF4-FFF2-40B4-BE49-F238E27FC236}">
                  <a16:creationId xmlns:a16="http://schemas.microsoft.com/office/drawing/2014/main" xmlns="" id="{A6F3C995-6213-A041-B81A-71EDE108FA53}"/>
                </a:ext>
              </a:extLst>
            </p:cNvPr>
            <p:cNvSpPr/>
            <p:nvPr/>
          </p:nvSpPr>
          <p:spPr>
            <a:xfrm>
              <a:off x="312239" y="2217869"/>
              <a:ext cx="1940313" cy="400110"/>
            </a:xfrm>
            <a:prstGeom prst="rect">
              <a:avLst/>
            </a:prstGeom>
          </p:spPr>
          <p:txBody>
            <a:bodyPr wrap="square">
              <a:spAutoFit/>
            </a:bodyPr>
            <a:lstStyle/>
            <a:p>
              <a:pPr algn="ctr"/>
              <a:r>
                <a:rPr lang="en" altLang="ja-JP" sz="1000" b="1" dirty="0">
                  <a:solidFill>
                    <a:srgbClr val="313131"/>
                  </a:solidFill>
                  <a:latin typeface="MS PGothic" panose="020B0600070205080204" pitchFamily="34" charset="-128"/>
                  <a:ea typeface="MS PGothic" panose="020B0600070205080204" pitchFamily="34" charset="-128"/>
                </a:rPr>
                <a:t>Place-Based Learning</a:t>
              </a:r>
              <a:r>
                <a:rPr lang="en" altLang="ja-JP" sz="1000" dirty="0">
                  <a:latin typeface="MS PGothic" panose="020B0600070205080204" pitchFamily="34" charset="-128"/>
                  <a:ea typeface="MS PGothic" panose="020B0600070205080204" pitchFamily="34" charset="-128"/>
                </a:rPr>
                <a:t/>
              </a:r>
              <a:br>
                <a:rPr lang="en" altLang="ja-JP" sz="1000" dirty="0">
                  <a:latin typeface="MS PGothic" panose="020B0600070205080204" pitchFamily="34" charset="-128"/>
                  <a:ea typeface="MS PGothic" panose="020B0600070205080204" pitchFamily="34" charset="-128"/>
                </a:rPr>
              </a:br>
              <a:r>
                <a:rPr lang="ja-JP" altLang="en" sz="1000" b="1">
                  <a:solidFill>
                    <a:srgbClr val="313131"/>
                  </a:solidFill>
                  <a:latin typeface="MS PGothic" panose="020B0600070205080204" pitchFamily="34" charset="-128"/>
                  <a:ea typeface="MS PGothic" panose="020B0600070205080204" pitchFamily="34" charset="-128"/>
                </a:rPr>
                <a:t>（</a:t>
              </a:r>
              <a:r>
                <a:rPr lang="ja-JP" altLang="en-US" sz="1000" b="1">
                  <a:solidFill>
                    <a:srgbClr val="313131"/>
                  </a:solidFill>
                  <a:latin typeface="MS PGothic" panose="020B0600070205080204" pitchFamily="34" charset="-128"/>
                  <a:ea typeface="MS PGothic" panose="020B0600070205080204" pitchFamily="34" charset="-128"/>
                </a:rPr>
                <a:t>地域資源を活用した学び）</a:t>
              </a:r>
              <a:endParaRPr lang="ja-JP" altLang="en-US" sz="1000">
                <a:latin typeface="MS PGothic" panose="020B0600070205080204" pitchFamily="34" charset="-128"/>
                <a:ea typeface="MS PGothic" panose="020B0600070205080204" pitchFamily="34" charset="-128"/>
              </a:endParaRPr>
            </a:p>
          </p:txBody>
        </p:sp>
        <p:sp>
          <p:nvSpPr>
            <p:cNvPr id="13" name="正方形/長方形 12">
              <a:extLst>
                <a:ext uri="{FF2B5EF4-FFF2-40B4-BE49-F238E27FC236}">
                  <a16:creationId xmlns:a16="http://schemas.microsoft.com/office/drawing/2014/main" xmlns="" id="{943F3EA1-41EB-DE49-B2E1-2CBE2B123FB1}"/>
                </a:ext>
              </a:extLst>
            </p:cNvPr>
            <p:cNvSpPr/>
            <p:nvPr/>
          </p:nvSpPr>
          <p:spPr>
            <a:xfrm>
              <a:off x="1895706" y="2229795"/>
              <a:ext cx="1984917" cy="400110"/>
            </a:xfrm>
            <a:prstGeom prst="rect">
              <a:avLst/>
            </a:prstGeom>
          </p:spPr>
          <p:txBody>
            <a:bodyPr wrap="square">
              <a:spAutoFit/>
            </a:bodyPr>
            <a:lstStyle/>
            <a:p>
              <a:pPr algn="ctr"/>
              <a:r>
                <a:rPr lang="en" altLang="ja-JP" sz="1000" b="1" dirty="0">
                  <a:solidFill>
                    <a:srgbClr val="313131"/>
                  </a:solidFill>
                  <a:latin typeface="MS PGothic" panose="020B0600070205080204" pitchFamily="34" charset="-128"/>
                  <a:ea typeface="MS PGothic" panose="020B0600070205080204" pitchFamily="34" charset="-128"/>
                </a:rPr>
                <a:t>Problem-Based Learning</a:t>
              </a:r>
              <a:r>
                <a:rPr lang="en" altLang="ja-JP" sz="1000" dirty="0">
                  <a:latin typeface="MS PGothic" panose="020B0600070205080204" pitchFamily="34" charset="-128"/>
                  <a:ea typeface="MS PGothic" panose="020B0600070205080204" pitchFamily="34" charset="-128"/>
                </a:rPr>
                <a:t/>
              </a:r>
              <a:br>
                <a:rPr lang="en" altLang="ja-JP" sz="1000" dirty="0">
                  <a:latin typeface="MS PGothic" panose="020B0600070205080204" pitchFamily="34" charset="-128"/>
                  <a:ea typeface="MS PGothic" panose="020B0600070205080204" pitchFamily="34" charset="-128"/>
                </a:rPr>
              </a:br>
              <a:r>
                <a:rPr lang="ja-JP" altLang="en" sz="1000" b="1">
                  <a:solidFill>
                    <a:srgbClr val="313131"/>
                  </a:solidFill>
                  <a:latin typeface="MS PGothic" panose="020B0600070205080204" pitchFamily="34" charset="-128"/>
                  <a:ea typeface="MS PGothic" panose="020B0600070205080204" pitchFamily="34" charset="-128"/>
                </a:rPr>
                <a:t>（</a:t>
              </a:r>
              <a:r>
                <a:rPr lang="ja-JP" altLang="en-US" sz="1000" b="1">
                  <a:solidFill>
                    <a:srgbClr val="313131"/>
                  </a:solidFill>
                  <a:latin typeface="MS PGothic" panose="020B0600070205080204" pitchFamily="34" charset="-128"/>
                  <a:ea typeface="MS PGothic" panose="020B0600070205080204" pitchFamily="34" charset="-128"/>
                </a:rPr>
                <a:t>地域課題解決型学習）</a:t>
              </a:r>
              <a:endParaRPr lang="ja-JP" altLang="en-US" sz="1000">
                <a:latin typeface="MS PGothic" panose="020B0600070205080204" pitchFamily="34" charset="-128"/>
                <a:ea typeface="MS PGothic" panose="020B0600070205080204" pitchFamily="34" charset="-128"/>
              </a:endParaRPr>
            </a:p>
          </p:txBody>
        </p:sp>
        <p:sp>
          <p:nvSpPr>
            <p:cNvPr id="14" name="正方形/長方形 13">
              <a:extLst>
                <a:ext uri="{FF2B5EF4-FFF2-40B4-BE49-F238E27FC236}">
                  <a16:creationId xmlns:a16="http://schemas.microsoft.com/office/drawing/2014/main" xmlns="" id="{E46B9B15-2556-1642-94F9-85CB77441A09}"/>
                </a:ext>
              </a:extLst>
            </p:cNvPr>
            <p:cNvSpPr/>
            <p:nvPr/>
          </p:nvSpPr>
          <p:spPr>
            <a:xfrm>
              <a:off x="3546081" y="2240959"/>
              <a:ext cx="1895707" cy="400110"/>
            </a:xfrm>
            <a:prstGeom prst="rect">
              <a:avLst/>
            </a:prstGeom>
          </p:spPr>
          <p:txBody>
            <a:bodyPr wrap="square">
              <a:spAutoFit/>
            </a:bodyPr>
            <a:lstStyle/>
            <a:p>
              <a:pPr algn="ctr"/>
              <a:r>
                <a:rPr lang="en" altLang="ja-JP" sz="1000" b="1" dirty="0">
                  <a:solidFill>
                    <a:srgbClr val="313131"/>
                  </a:solidFill>
                  <a:latin typeface="MS PGothic" panose="020B0600070205080204" pitchFamily="34" charset="-128"/>
                  <a:ea typeface="MS PGothic" panose="020B0600070205080204" pitchFamily="34" charset="-128"/>
                </a:rPr>
                <a:t>Project-Based Learning</a:t>
              </a:r>
              <a:r>
                <a:rPr lang="en" altLang="ja-JP" sz="1000" dirty="0">
                  <a:latin typeface="MS PGothic" panose="020B0600070205080204" pitchFamily="34" charset="-128"/>
                  <a:ea typeface="MS PGothic" panose="020B0600070205080204" pitchFamily="34" charset="-128"/>
                </a:rPr>
                <a:t/>
              </a:r>
              <a:br>
                <a:rPr lang="en" altLang="ja-JP" sz="1000" dirty="0">
                  <a:latin typeface="MS PGothic" panose="020B0600070205080204" pitchFamily="34" charset="-128"/>
                  <a:ea typeface="MS PGothic" panose="020B0600070205080204" pitchFamily="34" charset="-128"/>
                </a:rPr>
              </a:br>
              <a:r>
                <a:rPr lang="ja-JP" altLang="en" sz="1000" b="1">
                  <a:solidFill>
                    <a:srgbClr val="313131"/>
                  </a:solidFill>
                  <a:latin typeface="MS PGothic" panose="020B0600070205080204" pitchFamily="34" charset="-128"/>
                  <a:ea typeface="MS PGothic" panose="020B0600070205080204" pitchFamily="34" charset="-128"/>
                </a:rPr>
                <a:t>（</a:t>
              </a:r>
              <a:r>
                <a:rPr lang="ja-JP" altLang="en-US" sz="1000" b="1">
                  <a:solidFill>
                    <a:srgbClr val="313131"/>
                  </a:solidFill>
                  <a:latin typeface="MS PGothic" panose="020B0600070205080204" pitchFamily="34" charset="-128"/>
                  <a:ea typeface="MS PGothic" panose="020B0600070205080204" pitchFamily="34" charset="-128"/>
                </a:rPr>
                <a:t>プロジェクト学習）</a:t>
              </a:r>
              <a:endParaRPr lang="ja-JP" altLang="en-US" sz="1000">
                <a:latin typeface="MS PGothic" panose="020B0600070205080204" pitchFamily="34" charset="-128"/>
                <a:ea typeface="MS PGothic" panose="020B0600070205080204" pitchFamily="34" charset="-128"/>
              </a:endParaRPr>
            </a:p>
          </p:txBody>
        </p:sp>
        <p:sp>
          <p:nvSpPr>
            <p:cNvPr id="15" name="正方形/長方形 14">
              <a:extLst>
                <a:ext uri="{FF2B5EF4-FFF2-40B4-BE49-F238E27FC236}">
                  <a16:creationId xmlns:a16="http://schemas.microsoft.com/office/drawing/2014/main" xmlns="" id="{62078ABE-AEE5-A648-9F09-A9CD20D65B35}"/>
                </a:ext>
              </a:extLst>
            </p:cNvPr>
            <p:cNvSpPr/>
            <p:nvPr/>
          </p:nvSpPr>
          <p:spPr>
            <a:xfrm>
              <a:off x="501805" y="2229020"/>
              <a:ext cx="1561171"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xmlns="" id="{DABFC418-86AE-CE4A-8FB0-DF4058C8974A}"/>
                </a:ext>
              </a:extLst>
            </p:cNvPr>
            <p:cNvSpPr/>
            <p:nvPr/>
          </p:nvSpPr>
          <p:spPr>
            <a:xfrm>
              <a:off x="2107580" y="2226026"/>
              <a:ext cx="1561171"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xmlns="" id="{0FB41095-4996-F644-96E4-EEA4A06CCA74}"/>
                </a:ext>
              </a:extLst>
            </p:cNvPr>
            <p:cNvSpPr/>
            <p:nvPr/>
          </p:nvSpPr>
          <p:spPr>
            <a:xfrm>
              <a:off x="3713352" y="2226938"/>
              <a:ext cx="1561171" cy="400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a:extLst>
              <a:ext uri="{FF2B5EF4-FFF2-40B4-BE49-F238E27FC236}">
                <a16:creationId xmlns:a16="http://schemas.microsoft.com/office/drawing/2014/main" xmlns="" id="{E8FFDE1A-C8D7-964F-B4BE-D5DD69FF4DE5}"/>
              </a:ext>
            </a:extLst>
          </p:cNvPr>
          <p:cNvSpPr/>
          <p:nvPr/>
        </p:nvSpPr>
        <p:spPr>
          <a:xfrm>
            <a:off x="490374" y="2014788"/>
            <a:ext cx="5624673" cy="261610"/>
          </a:xfrm>
          <a:prstGeom prst="rect">
            <a:avLst/>
          </a:prstGeom>
        </p:spPr>
        <p:txBody>
          <a:bodyPr wrap="square">
            <a:spAutoFit/>
          </a:bodyPr>
          <a:lstStyle/>
          <a:p>
            <a:pPr algn="ctr" fontAlgn="base"/>
            <a:r>
              <a:rPr lang="en-US" altLang="ja-JP" sz="1100" b="1" u="sng" dirty="0">
                <a:solidFill>
                  <a:srgbClr val="313131"/>
                </a:solidFill>
                <a:latin typeface="MS PGothic" panose="020B0600070205080204" pitchFamily="34" charset="-128"/>
                <a:ea typeface="MS PGothic" panose="020B0600070205080204" pitchFamily="34" charset="-128"/>
              </a:rPr>
              <a:t>PBL</a:t>
            </a:r>
            <a:r>
              <a:rPr lang="ja-JP" altLang="en-US" sz="1100" b="1" u="sng">
                <a:solidFill>
                  <a:srgbClr val="313131"/>
                </a:solidFill>
                <a:latin typeface="MS PGothic" panose="020B0600070205080204" pitchFamily="34" charset="-128"/>
                <a:ea typeface="MS PGothic" panose="020B0600070205080204" pitchFamily="34" charset="-128"/>
              </a:rPr>
              <a:t>の３つの柱</a:t>
            </a:r>
            <a:endParaRPr lang="ja-JP" altLang="en-US" sz="1000" b="1" i="0" u="sng">
              <a:solidFill>
                <a:srgbClr val="313131"/>
              </a:solidFill>
              <a:effectLst/>
              <a:latin typeface="MS PGothic" panose="020B0600070205080204" pitchFamily="34" charset="-128"/>
              <a:ea typeface="MS PGothic" panose="020B0600070205080204" pitchFamily="34" charset="-128"/>
            </a:endParaRPr>
          </a:p>
        </p:txBody>
      </p:sp>
      <p:sp>
        <p:nvSpPr>
          <p:cNvPr id="20" name="正方形/長方形 19">
            <a:extLst>
              <a:ext uri="{FF2B5EF4-FFF2-40B4-BE49-F238E27FC236}">
                <a16:creationId xmlns:a16="http://schemas.microsoft.com/office/drawing/2014/main" xmlns="" id="{8ACE48A6-A1C4-6A45-9F6F-CBF91171F169}"/>
              </a:ext>
            </a:extLst>
          </p:cNvPr>
          <p:cNvSpPr/>
          <p:nvPr/>
        </p:nvSpPr>
        <p:spPr>
          <a:xfrm>
            <a:off x="356840" y="2710067"/>
            <a:ext cx="3449350" cy="2015936"/>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（２）</a:t>
            </a:r>
            <a:r>
              <a:rPr lang="ja-JP" altLang="en-US" sz="1100" b="1" u="sng">
                <a:solidFill>
                  <a:srgbClr val="0070C0"/>
                </a:solidFill>
                <a:latin typeface="MS PGothic" panose="020B0600070205080204" pitchFamily="34" charset="-128"/>
                <a:ea typeface="MS PGothic" panose="020B0600070205080204" pitchFamily="34" charset="-128"/>
              </a:rPr>
              <a:t>地域で学びながらグローバルにも挑戦できる</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r>
              <a:rPr lang="en-US" altLang="ja-JP" sz="1100" b="1" dirty="0">
                <a:solidFill>
                  <a:srgbClr val="0070C0"/>
                </a:solidFill>
                <a:latin typeface="MS PGothic" panose="020B0600070205080204" pitchFamily="34" charset="-128"/>
                <a:ea typeface="MS PGothic" panose="020B0600070205080204" pitchFamily="34" charset="-128"/>
              </a:rPr>
              <a:t>     </a:t>
            </a:r>
            <a:r>
              <a:rPr lang="ja-JP" altLang="en-US" sz="1100" b="1" u="sng">
                <a:solidFill>
                  <a:srgbClr val="0070C0"/>
                </a:solidFill>
                <a:latin typeface="MS PGothic" panose="020B0600070205080204" pitchFamily="34" charset="-128"/>
                <a:ea typeface="MS PGothic" panose="020B0600070205080204" pitchFamily="34" charset="-128"/>
              </a:rPr>
              <a:t>教育プログラム</a:t>
            </a: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全員参加の海外研修ならびにグローバルに挑戦できる環境</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海士町と同じく「島」であるシンガポールに全員が参加。</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長期休暇を利用して、ブータンやロシアなどで探究する機会も設</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けられており、地域で学びながらグローバルにも挑戦できる教育</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プログラムが豊富にある。</a:t>
            </a:r>
            <a:br>
              <a:rPr lang="ja-JP" altLang="en-US" sz="900">
                <a:solidFill>
                  <a:srgbClr val="313131"/>
                </a:solidFill>
                <a:latin typeface="MS PGothic" panose="020B0600070205080204" pitchFamily="34" charset="-128"/>
                <a:ea typeface="MS PGothic" panose="020B0600070205080204" pitchFamily="34" charset="-128"/>
              </a:rPr>
            </a:br>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公営塾や外部プログラムとの連携</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東芝国際財団の</a:t>
            </a:r>
            <a:r>
              <a:rPr lang="ja-JP" altLang="en" sz="900">
                <a:solidFill>
                  <a:srgbClr val="313131"/>
                </a:solidFill>
                <a:latin typeface="MS PGothic" panose="020B0600070205080204" pitchFamily="34" charset="-128"/>
                <a:ea typeface="MS PGothic" panose="020B0600070205080204" pitchFamily="34" charset="-128"/>
              </a:rPr>
              <a:t>ＴＹＣＡ</a:t>
            </a:r>
            <a:r>
              <a:rPr lang="ja-JP" altLang="en-US" sz="900">
                <a:solidFill>
                  <a:srgbClr val="313131"/>
                </a:solidFill>
                <a:latin typeface="MS PGothic" panose="020B0600070205080204" pitchFamily="34" charset="-128"/>
                <a:ea typeface="MS PGothic" panose="020B0600070205080204" pitchFamily="34" charset="-128"/>
              </a:rPr>
              <a:t>プログラムや、公営塾での英会話プログ　</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ラムなど、意志があれば、様々な形でグローバルに学ぶプログラ</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ムが展開されている。</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町独自の留学支援制度</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短期留学や海外での学びを町が支援する制度も充実。</a:t>
            </a:r>
            <a:endParaRPr lang="ja-JP" altLang="en-US" sz="900" i="0">
              <a:solidFill>
                <a:srgbClr val="313131"/>
              </a:solidFill>
              <a:effectLst/>
              <a:latin typeface="MS PGothic" panose="020B0600070205080204" pitchFamily="34" charset="-128"/>
              <a:ea typeface="MS PGothic" panose="020B0600070205080204" pitchFamily="34" charset="-128"/>
            </a:endParaRPr>
          </a:p>
        </p:txBody>
      </p:sp>
      <p:sp>
        <p:nvSpPr>
          <p:cNvPr id="24" name="正方形/長方形 23">
            <a:extLst>
              <a:ext uri="{FF2B5EF4-FFF2-40B4-BE49-F238E27FC236}">
                <a16:creationId xmlns:a16="http://schemas.microsoft.com/office/drawing/2014/main" xmlns="" id="{E9505A2F-0930-5446-868C-5F6A6B629C85}"/>
              </a:ext>
            </a:extLst>
          </p:cNvPr>
          <p:cNvSpPr/>
          <p:nvPr/>
        </p:nvSpPr>
        <p:spPr>
          <a:xfrm>
            <a:off x="334537" y="4819311"/>
            <a:ext cx="2813398" cy="19787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03332C75-DB57-9B46-BB09-C82B6D4C6F42}"/>
              </a:ext>
            </a:extLst>
          </p:cNvPr>
          <p:cNvSpPr/>
          <p:nvPr/>
        </p:nvSpPr>
        <p:spPr>
          <a:xfrm>
            <a:off x="334536" y="4805492"/>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② </a:t>
            </a:r>
            <a:r>
              <a:rPr kumimoji="1" lang="ja-JP" altLang="en-US" sz="1200">
                <a:latin typeface="MS PGothic" panose="020B0600070205080204" pitchFamily="34" charset="-128"/>
                <a:ea typeface="MS PGothic" panose="020B0600070205080204" pitchFamily="34" charset="-128"/>
              </a:rPr>
              <a:t>公営塾（有料）</a:t>
            </a:r>
          </a:p>
        </p:txBody>
      </p:sp>
      <p:pic>
        <p:nvPicPr>
          <p:cNvPr id="26" name="図 25">
            <a:extLst>
              <a:ext uri="{FF2B5EF4-FFF2-40B4-BE49-F238E27FC236}">
                <a16:creationId xmlns:a16="http://schemas.microsoft.com/office/drawing/2014/main" xmlns="" id="{5144CEB9-160A-FF44-9236-116CD0288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6589" y="687549"/>
            <a:ext cx="2596327" cy="1982431"/>
          </a:xfrm>
          <a:prstGeom prst="rect">
            <a:avLst/>
          </a:prstGeom>
        </p:spPr>
      </p:pic>
      <p:sp>
        <p:nvSpPr>
          <p:cNvPr id="27" name="正方形/長方形 26">
            <a:extLst>
              <a:ext uri="{FF2B5EF4-FFF2-40B4-BE49-F238E27FC236}">
                <a16:creationId xmlns:a16="http://schemas.microsoft.com/office/drawing/2014/main" xmlns="" id="{12F93DAF-77D4-3443-BCD0-36E05B5E12F3}"/>
              </a:ext>
            </a:extLst>
          </p:cNvPr>
          <p:cNvSpPr/>
          <p:nvPr/>
        </p:nvSpPr>
        <p:spPr>
          <a:xfrm>
            <a:off x="7239593" y="2369843"/>
            <a:ext cx="1603324" cy="244150"/>
          </a:xfrm>
          <a:prstGeom prst="rect">
            <a:avLst/>
          </a:prstGeom>
          <a:solidFill>
            <a:schemeClr val="bg1"/>
          </a:solidFill>
        </p:spPr>
        <p:txBody>
          <a:bodyPr wrap="square">
            <a:spAutoFit/>
          </a:bodyPr>
          <a:lstStyle/>
          <a:p>
            <a:pPr algn="r"/>
            <a:r>
              <a:rPr lang="en" altLang="ja-JP" sz="1000" dirty="0">
                <a:latin typeface="MS PGothic" panose="020B0600070205080204" pitchFamily="34" charset="-128"/>
                <a:ea typeface="MS PGothic" panose="020B0600070205080204" pitchFamily="34" charset="-128"/>
              </a:rPr>
              <a:t>ICT</a:t>
            </a:r>
            <a:r>
              <a:rPr lang="ja-JP" altLang="en-US" sz="1000">
                <a:latin typeface="MS PGothic" panose="020B0600070205080204" pitchFamily="34" charset="-128"/>
                <a:ea typeface="MS PGothic" panose="020B0600070205080204" pitchFamily="34" charset="-128"/>
              </a:rPr>
              <a:t>を使っての遠隔授業</a:t>
            </a:r>
          </a:p>
        </p:txBody>
      </p:sp>
      <p:pic>
        <p:nvPicPr>
          <p:cNvPr id="28" name="図 27">
            <a:extLst>
              <a:ext uri="{FF2B5EF4-FFF2-40B4-BE49-F238E27FC236}">
                <a16:creationId xmlns:a16="http://schemas.microsoft.com/office/drawing/2014/main" xmlns="" id="{3217B132-2420-1E49-9140-BDE5816F1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589" y="2757852"/>
            <a:ext cx="2596327" cy="1982431"/>
          </a:xfrm>
          <a:prstGeom prst="rect">
            <a:avLst/>
          </a:prstGeom>
        </p:spPr>
      </p:pic>
      <p:sp>
        <p:nvSpPr>
          <p:cNvPr id="29" name="正方形/長方形 28">
            <a:extLst>
              <a:ext uri="{FF2B5EF4-FFF2-40B4-BE49-F238E27FC236}">
                <a16:creationId xmlns:a16="http://schemas.microsoft.com/office/drawing/2014/main" xmlns="" id="{5B964387-EE1D-F448-82C9-022D4BAE365B}"/>
              </a:ext>
            </a:extLst>
          </p:cNvPr>
          <p:cNvSpPr/>
          <p:nvPr/>
        </p:nvSpPr>
        <p:spPr>
          <a:xfrm>
            <a:off x="7239593" y="4423310"/>
            <a:ext cx="1603324" cy="244150"/>
          </a:xfrm>
          <a:prstGeom prst="rect">
            <a:avLst/>
          </a:prstGeom>
          <a:solidFill>
            <a:schemeClr val="bg1"/>
          </a:solidFill>
        </p:spPr>
        <p:txBody>
          <a:bodyPr wrap="square">
            <a:spAutoFit/>
          </a:bodyPr>
          <a:lstStyle/>
          <a:p>
            <a:pPr algn="r"/>
            <a:r>
              <a:rPr lang="ja-JP" altLang="en-US" sz="1000">
                <a:latin typeface="MS PGothic" panose="020B0600070205080204" pitchFamily="34" charset="-128"/>
                <a:ea typeface="MS PGothic" panose="020B0600070205080204" pitchFamily="34" charset="-128"/>
              </a:rPr>
              <a:t>学習センターでの夢ゼミ</a:t>
            </a:r>
          </a:p>
        </p:txBody>
      </p:sp>
      <p:graphicFrame>
        <p:nvGraphicFramePr>
          <p:cNvPr id="30" name="グラフ 29">
            <a:extLst>
              <a:ext uri="{FF2B5EF4-FFF2-40B4-BE49-F238E27FC236}">
                <a16:creationId xmlns:a16="http://schemas.microsoft.com/office/drawing/2014/main" xmlns="" id="{6FAA1782-2E05-E24A-B52E-0ADB68A7B0CB}"/>
              </a:ext>
            </a:extLst>
          </p:cNvPr>
          <p:cNvGraphicFramePr>
            <a:graphicFrameLocks/>
          </p:cNvGraphicFramePr>
          <p:nvPr/>
        </p:nvGraphicFramePr>
        <p:xfrm>
          <a:off x="3709043" y="2759556"/>
          <a:ext cx="2344547" cy="1932522"/>
        </p:xfrm>
        <a:graphic>
          <a:graphicData uri="http://schemas.openxmlformats.org/drawingml/2006/chart">
            <c:chart xmlns:c="http://schemas.openxmlformats.org/drawingml/2006/chart" xmlns:r="http://schemas.openxmlformats.org/officeDocument/2006/relationships" r:id="rId4"/>
          </a:graphicData>
        </a:graphic>
      </p:graphicFrame>
      <p:sp>
        <p:nvSpPr>
          <p:cNvPr id="31" name="テキスト ボックス 30">
            <a:extLst>
              <a:ext uri="{FF2B5EF4-FFF2-40B4-BE49-F238E27FC236}">
                <a16:creationId xmlns:a16="http://schemas.microsoft.com/office/drawing/2014/main" xmlns="" id="{4C15FE1B-7D4A-4244-9712-C5344B5D67DA}"/>
              </a:ext>
            </a:extLst>
          </p:cNvPr>
          <p:cNvSpPr txBox="1"/>
          <p:nvPr/>
        </p:nvSpPr>
        <p:spPr>
          <a:xfrm>
            <a:off x="4375892" y="2813868"/>
            <a:ext cx="1107996" cy="215444"/>
          </a:xfrm>
          <a:prstGeom prst="rect">
            <a:avLst/>
          </a:prstGeom>
          <a:solidFill>
            <a:schemeClr val="bg1"/>
          </a:solidFill>
        </p:spPr>
        <p:txBody>
          <a:bodyPr wrap="none" rtlCol="0">
            <a:spAutoFit/>
          </a:bodyPr>
          <a:lstStyle/>
          <a:p>
            <a:r>
              <a:rPr kumimoji="1" lang="ja-JP" altLang="en-US" sz="800">
                <a:latin typeface="MS PGothic" panose="020B0600070205080204" pitchFamily="34" charset="-128"/>
                <a:ea typeface="MS PGothic" panose="020B0600070205080204" pitchFamily="34" charset="-128"/>
              </a:rPr>
              <a:t>隠岐島前高校生徒数</a:t>
            </a:r>
          </a:p>
        </p:txBody>
      </p:sp>
      <p:sp>
        <p:nvSpPr>
          <p:cNvPr id="32" name="テキスト ボックス 31">
            <a:extLst>
              <a:ext uri="{FF2B5EF4-FFF2-40B4-BE49-F238E27FC236}">
                <a16:creationId xmlns:a16="http://schemas.microsoft.com/office/drawing/2014/main" xmlns="" id="{E11EB846-DBFB-B948-B6F2-7439CE1A0F48}"/>
              </a:ext>
            </a:extLst>
          </p:cNvPr>
          <p:cNvSpPr txBox="1"/>
          <p:nvPr/>
        </p:nvSpPr>
        <p:spPr>
          <a:xfrm>
            <a:off x="4136083" y="3436925"/>
            <a:ext cx="479618" cy="307777"/>
          </a:xfrm>
          <a:prstGeom prst="rect">
            <a:avLst/>
          </a:prstGeom>
          <a:noFill/>
        </p:spPr>
        <p:txBody>
          <a:bodyPr wrap="none" rtlCol="0">
            <a:spAutoFit/>
          </a:bodyPr>
          <a:lstStyle/>
          <a:p>
            <a:pPr algn="ctr"/>
            <a:r>
              <a:rPr kumimoji="1" lang="ja-JP" altLang="en-US" sz="700">
                <a:latin typeface="MS PGothic" panose="020B0600070205080204" pitchFamily="34" charset="-128"/>
                <a:ea typeface="MS PGothic" panose="020B0600070205080204" pitchFamily="34" charset="-128"/>
              </a:rPr>
              <a:t>魅力化</a:t>
            </a:r>
            <a:endParaRPr kumimoji="1" lang="en-US" altLang="ja-JP" sz="700" dirty="0">
              <a:latin typeface="MS PGothic" panose="020B0600070205080204" pitchFamily="34" charset="-128"/>
              <a:ea typeface="MS PGothic" panose="020B0600070205080204" pitchFamily="34" charset="-128"/>
            </a:endParaRPr>
          </a:p>
          <a:p>
            <a:pPr algn="ctr"/>
            <a:r>
              <a:rPr kumimoji="1" lang="ja-JP" altLang="en-US" sz="700">
                <a:latin typeface="MS PGothic" panose="020B0600070205080204" pitchFamily="34" charset="-128"/>
                <a:ea typeface="MS PGothic" panose="020B0600070205080204" pitchFamily="34" charset="-128"/>
              </a:rPr>
              <a:t>スタート</a:t>
            </a:r>
          </a:p>
        </p:txBody>
      </p:sp>
      <p:cxnSp>
        <p:nvCxnSpPr>
          <p:cNvPr id="34" name="直線矢印コネクタ 33">
            <a:extLst>
              <a:ext uri="{FF2B5EF4-FFF2-40B4-BE49-F238E27FC236}">
                <a16:creationId xmlns:a16="http://schemas.microsoft.com/office/drawing/2014/main" xmlns="" id="{9C54A603-59B9-AB4D-B9AC-88E0D5338C2A}"/>
              </a:ext>
            </a:extLst>
          </p:cNvPr>
          <p:cNvCxnSpPr>
            <a:cxnSpLocks/>
          </p:cNvCxnSpPr>
          <p:nvPr/>
        </p:nvCxnSpPr>
        <p:spPr>
          <a:xfrm>
            <a:off x="4374778" y="3689458"/>
            <a:ext cx="0" cy="316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xmlns="" id="{900F22BC-C1A1-D246-9F92-783123BEC118}"/>
              </a:ext>
            </a:extLst>
          </p:cNvPr>
          <p:cNvSpPr/>
          <p:nvPr/>
        </p:nvSpPr>
        <p:spPr>
          <a:xfrm>
            <a:off x="319545" y="5091553"/>
            <a:ext cx="2877901" cy="1738938"/>
          </a:xfrm>
          <a:prstGeom prst="rect">
            <a:avLst/>
          </a:prstGeom>
        </p:spPr>
        <p:txBody>
          <a:bodyPr wrap="square">
            <a:spAutoFit/>
          </a:bodyPr>
          <a:lstStyle/>
          <a:p>
            <a:pPr algn="ctr"/>
            <a:r>
              <a:rPr lang="ja-JP" altLang="en-US" sz="800" b="1">
                <a:latin typeface="MS PGothic" panose="020B0600070205080204" pitchFamily="34" charset="-128"/>
                <a:ea typeface="MS PGothic" panose="020B0600070205080204" pitchFamily="34" charset="-128"/>
              </a:rPr>
              <a:t>公営塾の利用は、登録制。生徒の８割が利用登録。</a:t>
            </a:r>
            <a:endParaRPr lang="en-US" altLang="ja-JP" sz="800" b="1" dirty="0">
              <a:latin typeface="MS PGothic" panose="020B0600070205080204" pitchFamily="34" charset="-128"/>
              <a:ea typeface="MS PGothic" panose="020B0600070205080204" pitchFamily="34" charset="-128"/>
            </a:endParaRPr>
          </a:p>
          <a:p>
            <a:pPr algn="ctr"/>
            <a:r>
              <a:rPr lang="en-US" altLang="ja-JP" sz="800" b="1" dirty="0">
                <a:latin typeface="MS PGothic" panose="020B0600070205080204" pitchFamily="34" charset="-128"/>
                <a:ea typeface="MS PGothic" panose="020B0600070205080204" pitchFamily="34" charset="-128"/>
              </a:rPr>
              <a:t>1</a:t>
            </a:r>
            <a:r>
              <a:rPr lang="ja-JP" altLang="en-US" sz="800" b="1">
                <a:latin typeface="MS PGothic" panose="020B0600070205080204" pitchFamily="34" charset="-128"/>
                <a:ea typeface="MS PGothic" panose="020B0600070205080204" pitchFamily="34" charset="-128"/>
              </a:rPr>
              <a:t>・</a:t>
            </a:r>
            <a:r>
              <a:rPr lang="en-US" altLang="ja-JP" sz="800" b="1" dirty="0">
                <a:latin typeface="MS PGothic" panose="020B0600070205080204" pitchFamily="34" charset="-128"/>
                <a:ea typeface="MS PGothic" panose="020B0600070205080204" pitchFamily="34" charset="-128"/>
              </a:rPr>
              <a:t>2</a:t>
            </a:r>
            <a:r>
              <a:rPr lang="ja-JP" altLang="en-US" sz="800" b="1">
                <a:latin typeface="MS PGothic" panose="020B0600070205080204" pitchFamily="34" charset="-128"/>
                <a:ea typeface="MS PGothic" panose="020B0600070205080204" pitchFamily="34" charset="-128"/>
              </a:rPr>
              <a:t>年生：</a:t>
            </a:r>
            <a:r>
              <a:rPr lang="en-US" altLang="ja-JP" sz="800" b="1" dirty="0">
                <a:latin typeface="MS PGothic" panose="020B0600070205080204" pitchFamily="34" charset="-128"/>
                <a:ea typeface="MS PGothic" panose="020B0600070205080204" pitchFamily="34" charset="-128"/>
              </a:rPr>
              <a:t>10,000</a:t>
            </a:r>
            <a:r>
              <a:rPr lang="ja-JP" altLang="en-US" sz="800" b="1">
                <a:latin typeface="MS PGothic" panose="020B0600070205080204" pitchFamily="34" charset="-128"/>
                <a:ea typeface="MS PGothic" panose="020B0600070205080204" pitchFamily="34" charset="-128"/>
              </a:rPr>
              <a:t>円</a:t>
            </a:r>
            <a:r>
              <a:rPr lang="en-US" altLang="ja-JP" sz="800" b="1" dirty="0">
                <a:latin typeface="MS PGothic" panose="020B0600070205080204" pitchFamily="34" charset="-128"/>
                <a:ea typeface="MS PGothic" panose="020B0600070205080204" pitchFamily="34" charset="-128"/>
              </a:rPr>
              <a:t>/</a:t>
            </a:r>
            <a:r>
              <a:rPr lang="ja-JP" altLang="en-US" sz="800" b="1">
                <a:latin typeface="MS PGothic" panose="020B0600070205080204" pitchFamily="34" charset="-128"/>
                <a:ea typeface="MS PGothic" panose="020B0600070205080204" pitchFamily="34" charset="-128"/>
              </a:rPr>
              <a:t>月（税込）　</a:t>
            </a:r>
            <a:r>
              <a:rPr lang="en-US" altLang="ja-JP" sz="800" b="1" dirty="0">
                <a:latin typeface="MS PGothic" panose="020B0600070205080204" pitchFamily="34" charset="-128"/>
                <a:ea typeface="MS PGothic" panose="020B0600070205080204" pitchFamily="34" charset="-128"/>
              </a:rPr>
              <a:t>3</a:t>
            </a:r>
            <a:r>
              <a:rPr lang="ja-JP" altLang="en-US" sz="800" b="1">
                <a:latin typeface="MS PGothic" panose="020B0600070205080204" pitchFamily="34" charset="-128"/>
                <a:ea typeface="MS PGothic" panose="020B0600070205080204" pitchFamily="34" charset="-128"/>
              </a:rPr>
              <a:t>年生：</a:t>
            </a:r>
            <a:r>
              <a:rPr lang="en-US" altLang="ja-JP" sz="800" b="1" dirty="0">
                <a:latin typeface="MS PGothic" panose="020B0600070205080204" pitchFamily="34" charset="-128"/>
                <a:ea typeface="MS PGothic" panose="020B0600070205080204" pitchFamily="34" charset="-128"/>
              </a:rPr>
              <a:t>12,000</a:t>
            </a:r>
            <a:r>
              <a:rPr lang="ja-JP" altLang="en-US" sz="800" b="1">
                <a:latin typeface="MS PGothic" panose="020B0600070205080204" pitchFamily="34" charset="-128"/>
                <a:ea typeface="MS PGothic" panose="020B0600070205080204" pitchFamily="34" charset="-128"/>
              </a:rPr>
              <a:t>円</a:t>
            </a:r>
            <a:r>
              <a:rPr lang="en-US" altLang="ja-JP" sz="800" b="1" dirty="0">
                <a:latin typeface="MS PGothic" panose="020B0600070205080204" pitchFamily="34" charset="-128"/>
                <a:ea typeface="MS PGothic" panose="020B0600070205080204" pitchFamily="34" charset="-128"/>
              </a:rPr>
              <a:t>/</a:t>
            </a:r>
            <a:r>
              <a:rPr lang="ja-JP" altLang="en-US" sz="800" b="1">
                <a:latin typeface="MS PGothic" panose="020B0600070205080204" pitchFamily="34" charset="-128"/>
                <a:ea typeface="MS PGothic" panose="020B0600070205080204" pitchFamily="34" charset="-128"/>
              </a:rPr>
              <a:t>月（税込）</a:t>
            </a:r>
            <a:endParaRPr lang="en-US" altLang="ja-JP" sz="800" b="1" dirty="0">
              <a:latin typeface="MS PGothic" panose="020B0600070205080204" pitchFamily="34" charset="-128"/>
              <a:ea typeface="MS PGothic" panose="020B0600070205080204" pitchFamily="34" charset="-128"/>
            </a:endParaRPr>
          </a:p>
          <a:p>
            <a:endParaRPr lang="en-US" altLang="ja-JP" sz="100" b="1" dirty="0">
              <a:solidFill>
                <a:srgbClr val="0070C0"/>
              </a:solidFill>
              <a:latin typeface="MS PGothic" panose="020B0600070205080204" pitchFamily="34" charset="-128"/>
              <a:ea typeface="MS PGothic" panose="020B0600070205080204" pitchFamily="34" charset="-128"/>
            </a:endParaRPr>
          </a:p>
          <a:p>
            <a:endParaRPr lang="en-US" altLang="ja-JP" sz="100" b="1" dirty="0">
              <a:solidFill>
                <a:srgbClr val="0070C0"/>
              </a:solidFill>
              <a:latin typeface="MS PGothic" panose="020B0600070205080204" pitchFamily="34" charset="-128"/>
              <a:ea typeface="MS PGothic" panose="020B0600070205080204" pitchFamily="34" charset="-128"/>
            </a:endParaRPr>
          </a:p>
          <a:p>
            <a:r>
              <a:rPr lang="en-US" altLang="ja-JP" sz="800" b="1" dirty="0">
                <a:solidFill>
                  <a:srgbClr val="0070C0"/>
                </a:solidFill>
                <a:latin typeface="MS PGothic" panose="020B0600070205080204" pitchFamily="34" charset="-128"/>
                <a:ea typeface="MS PGothic" panose="020B0600070205080204" pitchFamily="34" charset="-128"/>
              </a:rPr>
              <a:t>①</a:t>
            </a:r>
            <a:r>
              <a:rPr lang="ja-JP" altLang="en-US" sz="800" b="1">
                <a:solidFill>
                  <a:srgbClr val="0070C0"/>
                </a:solidFill>
                <a:latin typeface="MS PGothic" panose="020B0600070205080204" pitchFamily="34" charset="-128"/>
                <a:ea typeface="MS PGothic" panose="020B0600070205080204" pitchFamily="34" charset="-128"/>
              </a:rPr>
              <a:t> </a:t>
            </a:r>
            <a:r>
              <a:rPr lang="ja-JP" altLang="en-US" sz="800" b="1" u="sng">
                <a:solidFill>
                  <a:srgbClr val="0070C0"/>
                </a:solidFill>
                <a:latin typeface="MS PGothic" panose="020B0600070205080204" pitchFamily="34" charset="-128"/>
                <a:ea typeface="MS PGothic" panose="020B0600070205080204" pitchFamily="34" charset="-128"/>
              </a:rPr>
              <a:t>教科指導</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solidFill>
                  <a:srgbClr val="333333"/>
                </a:solidFill>
                <a:latin typeface="MS PGothic" panose="020B0600070205080204" pitchFamily="34" charset="-128"/>
                <a:ea typeface="MS PGothic" panose="020B0600070205080204" pitchFamily="34" charset="-128"/>
              </a:rPr>
              <a:t>講義形式や、自分のペースで進める個別学習形式、映像講義の活用などを柔軟に組み合わせながら行っている。</a:t>
            </a:r>
            <a:endParaRPr lang="en-US" altLang="ja-JP" sz="800" dirty="0">
              <a:solidFill>
                <a:srgbClr val="333333"/>
              </a:solidFill>
              <a:latin typeface="MS PGothic" panose="020B0600070205080204" pitchFamily="34" charset="-128"/>
              <a:ea typeface="MS PGothic" panose="020B0600070205080204" pitchFamily="34" charset="-128"/>
            </a:endParaRPr>
          </a:p>
          <a:p>
            <a:endParaRPr lang="en-US" altLang="ja-JP" sz="300" dirty="0">
              <a:solidFill>
                <a:srgbClr val="333333"/>
              </a:solidFill>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② </a:t>
            </a:r>
            <a:r>
              <a:rPr lang="ja-JP" altLang="en-US" sz="800" b="1" u="sng">
                <a:solidFill>
                  <a:srgbClr val="0070C0"/>
                </a:solidFill>
                <a:latin typeface="MS PGothic" panose="020B0600070205080204" pitchFamily="34" charset="-128"/>
                <a:ea typeface="MS PGothic" panose="020B0600070205080204" pitchFamily="34" charset="-128"/>
              </a:rPr>
              <a:t>夢ゼミ</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プロジェクト学習で週に１回実施。多様なゲストをむかえて、対話の型や、地域の課題を当事者意識を持って考えます。自分のテーマを設定し、それについて実践を通して探求する。</a:t>
            </a:r>
            <a:endParaRPr lang="en-US" altLang="ja-JP" sz="800" dirty="0">
              <a:latin typeface="MS PGothic" panose="020B0600070205080204" pitchFamily="34" charset="-128"/>
              <a:ea typeface="MS PGothic" panose="020B0600070205080204" pitchFamily="34" charset="-128"/>
            </a:endParaRPr>
          </a:p>
          <a:p>
            <a:endParaRPr lang="en-US" altLang="ja-JP" sz="300" dirty="0">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③ </a:t>
            </a:r>
            <a:r>
              <a:rPr lang="ja-JP" altLang="en-US" sz="800" b="1" u="sng">
                <a:solidFill>
                  <a:srgbClr val="0070C0"/>
                </a:solidFill>
                <a:latin typeface="MS PGothic" panose="020B0600070205080204" pitchFamily="34" charset="-128"/>
                <a:ea typeface="MS PGothic" panose="020B0600070205080204" pitchFamily="34" charset="-128"/>
              </a:rPr>
              <a:t>ヒトツナギ部</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地域行事や旅企画などのイベントを実施しています。ヒトツナギの旅は全て生徒で企画運営をしている。</a:t>
            </a:r>
          </a:p>
        </p:txBody>
      </p:sp>
      <p:sp>
        <p:nvSpPr>
          <p:cNvPr id="43" name="正方形/長方形 42">
            <a:extLst>
              <a:ext uri="{FF2B5EF4-FFF2-40B4-BE49-F238E27FC236}">
                <a16:creationId xmlns:a16="http://schemas.microsoft.com/office/drawing/2014/main" xmlns="" id="{D3C25499-0941-124D-A040-9F62BCB00A46}"/>
              </a:ext>
            </a:extLst>
          </p:cNvPr>
          <p:cNvSpPr/>
          <p:nvPr/>
        </p:nvSpPr>
        <p:spPr>
          <a:xfrm>
            <a:off x="6025974" y="5825385"/>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⑤ </a:t>
            </a:r>
            <a:r>
              <a:rPr kumimoji="1" lang="ja-JP" altLang="en-US" sz="1200">
                <a:latin typeface="MS PGothic" panose="020B0600070205080204" pitchFamily="34" charset="-128"/>
                <a:ea typeface="MS PGothic" panose="020B0600070205080204" pitchFamily="34" charset="-128"/>
              </a:rPr>
              <a:t>支援体制（予算等）</a:t>
            </a:r>
          </a:p>
        </p:txBody>
      </p:sp>
      <p:sp>
        <p:nvSpPr>
          <p:cNvPr id="48" name="正方形/長方形 47">
            <a:extLst>
              <a:ext uri="{FF2B5EF4-FFF2-40B4-BE49-F238E27FC236}">
                <a16:creationId xmlns:a16="http://schemas.microsoft.com/office/drawing/2014/main" xmlns="" id="{8CD33A68-1CAA-D947-9E0F-A6918783FA99}"/>
              </a:ext>
            </a:extLst>
          </p:cNvPr>
          <p:cNvSpPr/>
          <p:nvPr/>
        </p:nvSpPr>
        <p:spPr>
          <a:xfrm>
            <a:off x="6025974" y="5822608"/>
            <a:ext cx="2813398" cy="97548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xmlns="" id="{33E0DF90-56F0-1745-9142-F9EEA13D947B}"/>
              </a:ext>
            </a:extLst>
          </p:cNvPr>
          <p:cNvSpPr/>
          <p:nvPr/>
        </p:nvSpPr>
        <p:spPr>
          <a:xfrm>
            <a:off x="3182669" y="48089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S PGothic" panose="020B0600070205080204" pitchFamily="34" charset="-128"/>
                <a:ea typeface="MS PGothic" panose="020B0600070205080204" pitchFamily="34" charset="-128"/>
              </a:rPr>
              <a:t>③</a:t>
            </a:r>
            <a:r>
              <a:rPr kumimoji="1" lang="en-US" altLang="ja-JP" sz="1200" dirty="0">
                <a:latin typeface="MS PGothic" panose="020B0600070205080204" pitchFamily="34" charset="-128"/>
                <a:ea typeface="MS PGothic" panose="020B0600070205080204" pitchFamily="34" charset="-128"/>
              </a:rPr>
              <a:t> </a:t>
            </a:r>
            <a:r>
              <a:rPr kumimoji="1" lang="ja-JP" altLang="en-US" sz="1200">
                <a:latin typeface="MS PGothic" panose="020B0600070205080204" pitchFamily="34" charset="-128"/>
                <a:ea typeface="MS PGothic" panose="020B0600070205080204" pitchFamily="34" charset="-128"/>
              </a:rPr>
              <a:t>寮・下宿</a:t>
            </a:r>
          </a:p>
        </p:txBody>
      </p:sp>
      <p:sp>
        <p:nvSpPr>
          <p:cNvPr id="51" name="正方形/長方形 50">
            <a:extLst>
              <a:ext uri="{FF2B5EF4-FFF2-40B4-BE49-F238E27FC236}">
                <a16:creationId xmlns:a16="http://schemas.microsoft.com/office/drawing/2014/main" xmlns="" id="{B6671221-9EB7-2743-A64E-9B8C42C9ACF2}"/>
              </a:ext>
            </a:extLst>
          </p:cNvPr>
          <p:cNvSpPr/>
          <p:nvPr/>
        </p:nvSpPr>
        <p:spPr>
          <a:xfrm>
            <a:off x="3167678" y="5112000"/>
            <a:ext cx="2877901" cy="369332"/>
          </a:xfrm>
          <a:prstGeom prst="rect">
            <a:avLst/>
          </a:prstGeom>
        </p:spPr>
        <p:txBody>
          <a:bodyPr wrap="square">
            <a:spAutoFit/>
          </a:bodyPr>
          <a:lstStyle/>
          <a:p>
            <a:pPr algn="ctr"/>
            <a:r>
              <a:rPr lang="ja-JP" altLang="en-US" sz="900" b="1">
                <a:solidFill>
                  <a:srgbClr val="0070C0"/>
                </a:solidFill>
                <a:latin typeface="MS PGothic" panose="020B0600070205080204" pitchFamily="34" charset="-128"/>
                <a:ea typeface="MS PGothic" panose="020B0600070205080204" pitchFamily="34" charset="-128"/>
              </a:rPr>
              <a:t>高校の敷地内に</a:t>
            </a:r>
            <a:endParaRPr lang="en-US" altLang="ja-JP" sz="900" b="1" dirty="0">
              <a:solidFill>
                <a:srgbClr val="0070C0"/>
              </a:solidFill>
              <a:latin typeface="MS PGothic" panose="020B0600070205080204" pitchFamily="34" charset="-128"/>
              <a:ea typeface="MS PGothic" panose="020B0600070205080204" pitchFamily="34" charset="-128"/>
            </a:endParaRPr>
          </a:p>
          <a:p>
            <a:pPr algn="ctr"/>
            <a:r>
              <a:rPr lang="ja-JP" altLang="en-US" sz="900" b="1">
                <a:solidFill>
                  <a:srgbClr val="0070C0"/>
                </a:solidFill>
                <a:latin typeface="MS PGothic" panose="020B0600070205080204" pitchFamily="34" charset="-128"/>
                <a:ea typeface="MS PGothic" panose="020B0600070205080204" pitchFamily="34" charset="-128"/>
              </a:rPr>
              <a:t>男子寮</a:t>
            </a:r>
            <a:r>
              <a:rPr lang="en-US" altLang="ja-JP" sz="900" b="1" dirty="0">
                <a:solidFill>
                  <a:srgbClr val="0070C0"/>
                </a:solidFill>
                <a:latin typeface="MS PGothic" panose="020B0600070205080204" pitchFamily="34" charset="-128"/>
                <a:ea typeface="MS PGothic" panose="020B0600070205080204" pitchFamily="34" charset="-128"/>
              </a:rPr>
              <a:t>『</a:t>
            </a:r>
            <a:r>
              <a:rPr lang="ja-JP" altLang="en-US" sz="900" b="1">
                <a:solidFill>
                  <a:srgbClr val="0070C0"/>
                </a:solidFill>
                <a:latin typeface="MS PGothic" panose="020B0600070205080204" pitchFamily="34" charset="-128"/>
                <a:ea typeface="MS PGothic" panose="020B0600070205080204" pitchFamily="34" charset="-128"/>
              </a:rPr>
              <a:t>三燈寮</a:t>
            </a:r>
            <a:r>
              <a:rPr lang="en-US" altLang="ja-JP" sz="900" b="1" dirty="0">
                <a:solidFill>
                  <a:srgbClr val="0070C0"/>
                </a:solidFill>
                <a:latin typeface="MS PGothic" panose="020B0600070205080204" pitchFamily="34" charset="-128"/>
                <a:ea typeface="MS PGothic" panose="020B0600070205080204" pitchFamily="34" charset="-128"/>
              </a:rPr>
              <a:t>』</a:t>
            </a:r>
            <a:r>
              <a:rPr lang="ja-JP" altLang="en-US" sz="900" b="1">
                <a:solidFill>
                  <a:srgbClr val="0070C0"/>
                </a:solidFill>
                <a:latin typeface="MS PGothic" panose="020B0600070205080204" pitchFamily="34" charset="-128"/>
                <a:ea typeface="MS PGothic" panose="020B0600070205080204" pitchFamily="34" charset="-128"/>
              </a:rPr>
              <a:t>と女子寮</a:t>
            </a:r>
            <a:r>
              <a:rPr lang="en-US" altLang="ja-JP" sz="900" b="1" dirty="0">
                <a:solidFill>
                  <a:srgbClr val="0070C0"/>
                </a:solidFill>
                <a:latin typeface="MS PGothic" panose="020B0600070205080204" pitchFamily="34" charset="-128"/>
                <a:ea typeface="MS PGothic" panose="020B0600070205080204" pitchFamily="34" charset="-128"/>
              </a:rPr>
              <a:t>『</a:t>
            </a:r>
            <a:r>
              <a:rPr lang="ja-JP" altLang="en-US" sz="900" b="1">
                <a:solidFill>
                  <a:srgbClr val="0070C0"/>
                </a:solidFill>
                <a:latin typeface="MS PGothic" panose="020B0600070205080204" pitchFamily="34" charset="-128"/>
                <a:ea typeface="MS PGothic" panose="020B0600070205080204" pitchFamily="34" charset="-128"/>
              </a:rPr>
              <a:t>鏡浦寮</a:t>
            </a:r>
            <a:r>
              <a:rPr lang="en-US" altLang="ja-JP" sz="900" b="1" dirty="0">
                <a:solidFill>
                  <a:srgbClr val="0070C0"/>
                </a:solidFill>
                <a:latin typeface="MS PGothic" panose="020B0600070205080204" pitchFamily="34" charset="-128"/>
                <a:ea typeface="MS PGothic" panose="020B0600070205080204" pitchFamily="34" charset="-128"/>
              </a:rPr>
              <a:t>』</a:t>
            </a:r>
            <a:endParaRPr lang="ja-JP" altLang="en-US" sz="900">
              <a:solidFill>
                <a:srgbClr val="0070C0"/>
              </a:solidFill>
              <a:latin typeface="MS PGothic" panose="020B0600070205080204" pitchFamily="34" charset="-128"/>
              <a:ea typeface="MS PGothic" panose="020B0600070205080204" pitchFamily="34" charset="-128"/>
            </a:endParaRPr>
          </a:p>
        </p:txBody>
      </p:sp>
      <p:sp>
        <p:nvSpPr>
          <p:cNvPr id="52" name="正方形/長方形 51">
            <a:extLst>
              <a:ext uri="{FF2B5EF4-FFF2-40B4-BE49-F238E27FC236}">
                <a16:creationId xmlns:a16="http://schemas.microsoft.com/office/drawing/2014/main" xmlns="" id="{CCFDE722-6DC0-D342-B260-0528DB7A27C8}"/>
              </a:ext>
            </a:extLst>
          </p:cNvPr>
          <p:cNvSpPr/>
          <p:nvPr/>
        </p:nvSpPr>
        <p:spPr>
          <a:xfrm>
            <a:off x="3182669" y="4808971"/>
            <a:ext cx="2813398" cy="1989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xmlns="" id="{89C6D405-504E-BB43-AAC5-DC1E8390DD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1983" y="5816088"/>
            <a:ext cx="1211524" cy="908643"/>
          </a:xfrm>
          <a:prstGeom prst="rect">
            <a:avLst/>
          </a:prstGeom>
        </p:spPr>
      </p:pic>
      <p:sp>
        <p:nvSpPr>
          <p:cNvPr id="54" name="正方形/長方形 53">
            <a:extLst>
              <a:ext uri="{FF2B5EF4-FFF2-40B4-BE49-F238E27FC236}">
                <a16:creationId xmlns:a16="http://schemas.microsoft.com/office/drawing/2014/main" xmlns="" id="{E374B224-154F-0049-8C6F-FD5DB5E03BC0}"/>
              </a:ext>
            </a:extLst>
          </p:cNvPr>
          <p:cNvSpPr/>
          <p:nvPr/>
        </p:nvSpPr>
        <p:spPr>
          <a:xfrm>
            <a:off x="3144107" y="5479404"/>
            <a:ext cx="2921324" cy="1200329"/>
          </a:xfrm>
          <a:prstGeom prst="rect">
            <a:avLst/>
          </a:prstGeom>
        </p:spPr>
        <p:txBody>
          <a:bodyPr wrap="square">
            <a:spAutoFit/>
          </a:bodyPr>
          <a:lstStyle/>
          <a:p>
            <a:r>
              <a:rPr lang="ja-JP" altLang="en-US" sz="800">
                <a:latin typeface="MS PGothic" panose="020B0600070205080204" pitchFamily="34" charset="-128"/>
                <a:ea typeface="MS PGothic" panose="020B0600070205080204" pitchFamily="34" charset="-128"/>
              </a:rPr>
              <a:t>全国各地から集まった生徒達が地域と密接に関わりながら主体的に寮運営を行なっている。また、ハウスマスターという大人が寮生と共に生活をしながらメンター</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として相談にのり、生徒達による寮の</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自主運営をサポートしている。</a:t>
            </a:r>
            <a:endParaRPr lang="en-US" altLang="ja-JP" sz="800" dirty="0">
              <a:latin typeface="MS PGothic" panose="020B0600070205080204" pitchFamily="34" charset="-128"/>
              <a:ea typeface="MS PGothic" panose="020B0600070205080204" pitchFamily="34" charset="-128"/>
            </a:endParaRPr>
          </a:p>
          <a:p>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月額</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４０，０００円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通学時間</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徒歩３分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補助等</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なし</a:t>
            </a:r>
          </a:p>
        </p:txBody>
      </p:sp>
      <p:sp>
        <p:nvSpPr>
          <p:cNvPr id="49" name="正方形/長方形 48">
            <a:extLst>
              <a:ext uri="{FF2B5EF4-FFF2-40B4-BE49-F238E27FC236}">
                <a16:creationId xmlns:a16="http://schemas.microsoft.com/office/drawing/2014/main" xmlns="" id="{F6F6C350-5131-384D-8B84-2445BC718818}"/>
              </a:ext>
            </a:extLst>
          </p:cNvPr>
          <p:cNvSpPr/>
          <p:nvPr/>
        </p:nvSpPr>
        <p:spPr>
          <a:xfrm>
            <a:off x="6025974" y="48174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④ </a:t>
            </a:r>
            <a:r>
              <a:rPr kumimoji="1" lang="ja-JP" altLang="en-US" sz="1200">
                <a:latin typeface="MS PGothic" panose="020B0600070205080204" pitchFamily="34" charset="-128"/>
                <a:ea typeface="MS PGothic" panose="020B0600070205080204" pitchFamily="34" charset="-128"/>
              </a:rPr>
              <a:t>主な進路実績（直近３年）</a:t>
            </a:r>
          </a:p>
        </p:txBody>
      </p:sp>
      <p:sp>
        <p:nvSpPr>
          <p:cNvPr id="55" name="正方形/長方形 54">
            <a:extLst>
              <a:ext uri="{FF2B5EF4-FFF2-40B4-BE49-F238E27FC236}">
                <a16:creationId xmlns:a16="http://schemas.microsoft.com/office/drawing/2014/main" xmlns="" id="{F9BFBE71-87D3-374F-BB38-90E9AD815648}"/>
              </a:ext>
            </a:extLst>
          </p:cNvPr>
          <p:cNvSpPr/>
          <p:nvPr/>
        </p:nvSpPr>
        <p:spPr>
          <a:xfrm>
            <a:off x="6025974" y="4814694"/>
            <a:ext cx="2813398" cy="9849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xmlns="" id="{ED6BE2C0-E36D-0D43-B2ED-AFC62964AD2A}"/>
              </a:ext>
            </a:extLst>
          </p:cNvPr>
          <p:cNvSpPr/>
          <p:nvPr/>
        </p:nvSpPr>
        <p:spPr>
          <a:xfrm>
            <a:off x="6002669" y="5086785"/>
            <a:ext cx="2921324" cy="707886"/>
          </a:xfrm>
          <a:prstGeom prst="rect">
            <a:avLst/>
          </a:prstGeom>
        </p:spPr>
        <p:txBody>
          <a:bodyPr wrap="square">
            <a:spAutoFit/>
          </a:bodyPr>
          <a:lstStyle/>
          <a:p>
            <a:r>
              <a:rPr lang="ja-JP" altLang="en-US" sz="800">
                <a:solidFill>
                  <a:srgbClr val="000000"/>
                </a:solidFill>
                <a:latin typeface="MS PGothic" panose="020B0600070205080204" pitchFamily="34" charset="-128"/>
                <a:ea typeface="MS PGothic" panose="020B0600070205080204" pitchFamily="34" charset="-128"/>
              </a:rPr>
              <a:t>＜国公立大学</a:t>
            </a:r>
            <a:r>
              <a:rPr lang="en-US" altLang="ja-JP" sz="800" dirty="0">
                <a:solidFill>
                  <a:srgbClr val="000000"/>
                </a:solidFill>
                <a:latin typeface="MS PGothic" panose="020B0600070205080204" pitchFamily="34" charset="-128"/>
                <a:ea typeface="MS PGothic" panose="020B0600070205080204" pitchFamily="34" charset="-128"/>
              </a:rPr>
              <a:t> 10</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島根大学・岡山大学・広島大学・和歌山大学・東北大学</a:t>
            </a:r>
            <a:r>
              <a:rPr lang="en-US" altLang="ja-JP" sz="800" dirty="0">
                <a:solidFill>
                  <a:srgbClr val="000000"/>
                </a:solidFill>
                <a:latin typeface="MS PGothic" panose="020B0600070205080204" pitchFamily="34" charset="-128"/>
                <a:ea typeface="MS PGothic" panose="020B0600070205080204" pitchFamily="34" charset="-128"/>
              </a:rPr>
              <a:t> </a:t>
            </a:r>
            <a:r>
              <a:rPr lang="ja-JP" altLang="en-US" sz="800">
                <a:solidFill>
                  <a:srgbClr val="000000"/>
                </a:solidFill>
                <a:latin typeface="MS PGothic" panose="020B0600070205080204" pitchFamily="34" charset="-128"/>
                <a:ea typeface="MS PGothic" panose="020B0600070205080204" pitchFamily="34" charset="-128"/>
              </a:rPr>
              <a:t>等</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＜私立大学</a:t>
            </a:r>
            <a:r>
              <a:rPr lang="en-US" altLang="ja-JP" sz="800" dirty="0">
                <a:solidFill>
                  <a:srgbClr val="000000"/>
                </a:solidFill>
                <a:latin typeface="MS PGothic" panose="020B0600070205080204" pitchFamily="34" charset="-128"/>
                <a:ea typeface="MS PGothic" panose="020B0600070205080204" pitchFamily="34" charset="-128"/>
              </a:rPr>
              <a:t> 33</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早稲田大学・慶應義塾大学・上智大学・立教大学・法政大学・立命館大学・大阪芸術大学　等</a:t>
            </a:r>
            <a:endParaRPr lang="en-US" altLang="ja-JP" sz="800" dirty="0">
              <a:solidFill>
                <a:srgbClr val="000000"/>
              </a:solidFill>
              <a:latin typeface="MS PGothic" panose="020B0600070205080204" pitchFamily="34" charset="-128"/>
              <a:ea typeface="MS PGothic" panose="020B0600070205080204" pitchFamily="34" charset="-128"/>
            </a:endParaRPr>
          </a:p>
        </p:txBody>
      </p:sp>
      <p:sp>
        <p:nvSpPr>
          <p:cNvPr id="2" name="テキスト ボックス 1">
            <a:extLst>
              <a:ext uri="{FF2B5EF4-FFF2-40B4-BE49-F238E27FC236}">
                <a16:creationId xmlns:a16="http://schemas.microsoft.com/office/drawing/2014/main" xmlns="" id="{48E1A4EB-6714-394C-BA94-627816D09D36}"/>
              </a:ext>
            </a:extLst>
          </p:cNvPr>
          <p:cNvSpPr txBox="1"/>
          <p:nvPr/>
        </p:nvSpPr>
        <p:spPr>
          <a:xfrm>
            <a:off x="2093747" y="48111"/>
            <a:ext cx="960519" cy="200055"/>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お　き　ど　う　ぜ　ん</a:t>
            </a:r>
          </a:p>
        </p:txBody>
      </p:sp>
      <p:sp>
        <p:nvSpPr>
          <p:cNvPr id="3" name="テキスト ボックス 2">
            <a:extLst>
              <a:ext uri="{FF2B5EF4-FFF2-40B4-BE49-F238E27FC236}">
                <a16:creationId xmlns:a16="http://schemas.microsoft.com/office/drawing/2014/main" xmlns="" id="{457A97FB-7261-9B45-89AA-991B30666D09}"/>
              </a:ext>
            </a:extLst>
          </p:cNvPr>
          <p:cNvSpPr txBox="1"/>
          <p:nvPr/>
        </p:nvSpPr>
        <p:spPr>
          <a:xfrm>
            <a:off x="7769666" y="176928"/>
            <a:ext cx="902811" cy="338554"/>
          </a:xfrm>
          <a:prstGeom prst="rect">
            <a:avLst/>
          </a:prstGeom>
          <a:noFill/>
        </p:spPr>
        <p:txBody>
          <a:bodyPr wrap="none" rtlCol="0">
            <a:spAutoFit/>
          </a:bodyPr>
          <a:lstStyle/>
          <a:p>
            <a:r>
              <a:rPr kumimoji="1" lang="ja-JP" altLang="en-US" sz="800">
                <a:latin typeface="MS PGothic" panose="020B0600070205080204" pitchFamily="34" charset="-128"/>
                <a:ea typeface="MS PGothic" panose="020B0600070205080204" pitchFamily="34" charset="-128"/>
              </a:rPr>
              <a:t>地域創造コース</a:t>
            </a:r>
            <a:endParaRPr kumimoji="1" lang="en-US" altLang="ja-JP" sz="800" dirty="0">
              <a:latin typeface="MS PGothic" panose="020B0600070205080204" pitchFamily="34" charset="-128"/>
              <a:ea typeface="MS PGothic" panose="020B0600070205080204" pitchFamily="34" charset="-128"/>
            </a:endParaRPr>
          </a:p>
          <a:p>
            <a:r>
              <a:rPr kumimoji="1" lang="ja-JP" altLang="en-US" sz="800">
                <a:latin typeface="MS PGothic" panose="020B0600070205080204" pitchFamily="34" charset="-128"/>
                <a:ea typeface="MS PGothic" panose="020B0600070205080204" pitchFamily="34" charset="-128"/>
              </a:rPr>
              <a:t>特別進学コース</a:t>
            </a:r>
          </a:p>
        </p:txBody>
      </p:sp>
      <p:sp>
        <p:nvSpPr>
          <p:cNvPr id="8" name="テキスト ボックス 7">
            <a:extLst>
              <a:ext uri="{FF2B5EF4-FFF2-40B4-BE49-F238E27FC236}">
                <a16:creationId xmlns:a16="http://schemas.microsoft.com/office/drawing/2014/main" xmlns="" id="{BA7384BA-5C28-2A44-AE8D-C29819659FD9}"/>
              </a:ext>
            </a:extLst>
          </p:cNvPr>
          <p:cNvSpPr txBox="1"/>
          <p:nvPr/>
        </p:nvSpPr>
        <p:spPr>
          <a:xfrm>
            <a:off x="5971151" y="6069179"/>
            <a:ext cx="2956259" cy="738664"/>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公営塾は、受益者負担金約</a:t>
            </a:r>
            <a:r>
              <a:rPr kumimoji="1" lang="en-US" altLang="ja-JP" sz="700" dirty="0">
                <a:latin typeface="MS PGothic" panose="020B0600070205080204" pitchFamily="34" charset="-128"/>
                <a:ea typeface="MS PGothic" panose="020B0600070205080204" pitchFamily="34" charset="-128"/>
              </a:rPr>
              <a:t>1,375</a:t>
            </a:r>
            <a:r>
              <a:rPr kumimoji="1" lang="ja-JP" altLang="en-US" sz="700">
                <a:latin typeface="MS PGothic" panose="020B0600070205080204" pitchFamily="34" charset="-128"/>
                <a:ea typeface="MS PGothic" panose="020B0600070205080204" pitchFamily="34" charset="-128"/>
              </a:rPr>
              <a:t>万円にて運営。</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公営塾スタッフ（</a:t>
            </a:r>
            <a:r>
              <a:rPr kumimoji="1" lang="en-US" altLang="ja-JP" sz="700" dirty="0">
                <a:latin typeface="MS PGothic" panose="020B0600070205080204" pitchFamily="34" charset="-128"/>
                <a:ea typeface="MS PGothic" panose="020B0600070205080204" pitchFamily="34" charset="-128"/>
              </a:rPr>
              <a:t>12</a:t>
            </a:r>
            <a:r>
              <a:rPr kumimoji="1" lang="ja-JP" altLang="en-US" sz="700">
                <a:latin typeface="MS PGothic" panose="020B0600070205080204" pitchFamily="34" charset="-128"/>
                <a:ea typeface="MS PGothic" panose="020B0600070205080204" pitchFamily="34" charset="-128"/>
              </a:rPr>
              <a:t>名）は地域おこし協力隊、大学生長期インターン。</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ICT</a:t>
            </a:r>
            <a:r>
              <a:rPr kumimoji="1" lang="ja-JP" altLang="en-US" sz="700">
                <a:latin typeface="MS PGothic" panose="020B0600070205080204" pitchFamily="34" charset="-128"/>
                <a:ea typeface="MS PGothic" panose="020B0600070205080204" pitchFamily="34" charset="-128"/>
              </a:rPr>
              <a:t>事業は、総務省予算で捻出。</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（一財）島前ふるさと魅力化財団が、コーディネーター・学校経営補佐官</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　　を雇用。資金調達等も行なっている。教育特命官は、県教委の雇用。</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2017</a:t>
            </a:r>
            <a:r>
              <a:rPr kumimoji="1" lang="ja-JP" altLang="en-US" sz="700">
                <a:latin typeface="MS PGothic" panose="020B0600070205080204" pitchFamily="34" charset="-128"/>
                <a:ea typeface="MS PGothic" panose="020B0600070205080204" pitchFamily="34" charset="-128"/>
              </a:rPr>
              <a:t>年日本財団から</a:t>
            </a:r>
            <a:r>
              <a:rPr kumimoji="1" lang="en-US" altLang="ja-JP" sz="700" dirty="0">
                <a:latin typeface="MS PGothic" panose="020B0600070205080204" pitchFamily="34" charset="-128"/>
                <a:ea typeface="MS PGothic" panose="020B0600070205080204" pitchFamily="34" charset="-128"/>
              </a:rPr>
              <a:t>3</a:t>
            </a:r>
            <a:r>
              <a:rPr kumimoji="1" lang="ja-JP" altLang="en-US" sz="700">
                <a:latin typeface="MS PGothic" panose="020B0600070205080204" pitchFamily="34" charset="-128"/>
                <a:ea typeface="MS PGothic" panose="020B0600070205080204" pitchFamily="34" charset="-128"/>
              </a:rPr>
              <a:t>億円の支援。</a:t>
            </a:r>
          </a:p>
        </p:txBody>
      </p:sp>
      <p:sp>
        <p:nvSpPr>
          <p:cNvPr id="21" name="テキスト ボックス 20"/>
          <p:cNvSpPr txBox="1"/>
          <p:nvPr/>
        </p:nvSpPr>
        <p:spPr>
          <a:xfrm>
            <a:off x="8036417" y="6467396"/>
            <a:ext cx="1107583" cy="369332"/>
          </a:xfrm>
          <a:prstGeom prst="rect">
            <a:avLst/>
          </a:prstGeom>
          <a:noFill/>
        </p:spPr>
        <p:txBody>
          <a:bodyPr wrap="square" rtlCol="0">
            <a:spAutoFit/>
          </a:bodyPr>
          <a:lstStyle/>
          <a:p>
            <a:pPr algn="r"/>
            <a:r>
              <a:rPr kumimoji="1" lang="ja-JP" altLang="en-US" dirty="0" smtClean="0"/>
              <a:t>１</a:t>
            </a:r>
            <a:endParaRPr kumimoji="1" lang="ja-JP" altLang="en-US" dirty="0"/>
          </a:p>
        </p:txBody>
      </p:sp>
    </p:spTree>
    <p:extLst>
      <p:ext uri="{BB962C8B-B14F-4D97-AF65-F5344CB8AC3E}">
        <p14:creationId xmlns:p14="http://schemas.microsoft.com/office/powerpoint/2010/main" val="417905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xmlns="" id="{E374B224-154F-0049-8C6F-FD5DB5E03BC0}"/>
              </a:ext>
            </a:extLst>
          </p:cNvPr>
          <p:cNvSpPr/>
          <p:nvPr/>
        </p:nvSpPr>
        <p:spPr>
          <a:xfrm>
            <a:off x="3144107" y="5479404"/>
            <a:ext cx="2921324" cy="1200329"/>
          </a:xfrm>
          <a:prstGeom prst="rect">
            <a:avLst/>
          </a:prstGeom>
        </p:spPr>
        <p:txBody>
          <a:bodyPr wrap="square">
            <a:spAutoFit/>
          </a:bodyPr>
          <a:lstStyle/>
          <a:p>
            <a:r>
              <a:rPr lang="ja-JP" altLang="en-US" sz="800">
                <a:latin typeface="MS PGothic" panose="020B0600070205080204" pitchFamily="34" charset="-128"/>
                <a:ea typeface="MS PGothic" panose="020B0600070205080204" pitchFamily="34" charset="-128"/>
              </a:rPr>
              <a:t>平成</a:t>
            </a:r>
            <a:r>
              <a:rPr lang="en-US" altLang="ja-JP" sz="800" dirty="0">
                <a:latin typeface="MS PGothic" panose="020B0600070205080204" pitchFamily="34" charset="-128"/>
                <a:ea typeface="MS PGothic" panose="020B0600070205080204" pitchFamily="34" charset="-128"/>
              </a:rPr>
              <a:t>30</a:t>
            </a:r>
            <a:r>
              <a:rPr lang="ja-JP" altLang="en-US" sz="800">
                <a:latin typeface="MS PGothic" panose="020B0600070205080204" pitchFamily="34" charset="-128"/>
                <a:ea typeface="MS PGothic" panose="020B0600070205080204" pitchFamily="34" charset="-128"/>
              </a:rPr>
              <a:t>年</a:t>
            </a:r>
            <a:r>
              <a:rPr lang="en-US" altLang="ja-JP" sz="800" dirty="0">
                <a:latin typeface="MS PGothic" panose="020B0600070205080204" pitchFamily="34" charset="-128"/>
                <a:ea typeface="MS PGothic" panose="020B0600070205080204" pitchFamily="34" charset="-128"/>
              </a:rPr>
              <a:t>4</a:t>
            </a:r>
            <a:r>
              <a:rPr lang="ja-JP" altLang="en-US" sz="800">
                <a:latin typeface="MS PGothic" panose="020B0600070205080204" pitchFamily="34" charset="-128"/>
                <a:ea typeface="MS PGothic" panose="020B0600070205080204" pitchFamily="34" charset="-128"/>
              </a:rPr>
              <a:t>月に学生寮が新設しました。寮には、専任のハウスマスターが常駐し、生活寮としての機能だけでなく、教育寮を目指している。寮生にはそれぞれ「島親」</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がおり、遠方から進学した生徒にと</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っての親代わりとなっている。</a:t>
            </a:r>
            <a:endParaRPr lang="en-US" altLang="ja-JP" sz="800" dirty="0">
              <a:latin typeface="MS PGothic" panose="020B0600070205080204" pitchFamily="34" charset="-128"/>
              <a:ea typeface="MS PGothic" panose="020B0600070205080204" pitchFamily="34" charset="-128"/>
            </a:endParaRPr>
          </a:p>
          <a:p>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月額</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３９，９８４円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通学時間</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徒歩２０分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補助等</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なし</a:t>
            </a:r>
          </a:p>
        </p:txBody>
      </p:sp>
      <p:pic>
        <p:nvPicPr>
          <p:cNvPr id="98" name="図 97" descr="水, 空, 屋外, ボート が含まれている画像&#10;&#10;自動的に生成された説明">
            <a:extLst>
              <a:ext uri="{FF2B5EF4-FFF2-40B4-BE49-F238E27FC236}">
                <a16:creationId xmlns:a16="http://schemas.microsoft.com/office/drawing/2014/main" xmlns="" id="{455692C0-72DA-364E-A907-44FB45EFB5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711"/>
          <a:stretch/>
        </p:blipFill>
        <p:spPr>
          <a:xfrm>
            <a:off x="6255869" y="2749902"/>
            <a:ext cx="2583844" cy="1992599"/>
          </a:xfrm>
          <a:prstGeom prst="rect">
            <a:avLst/>
          </a:prstGeom>
        </p:spPr>
      </p:pic>
      <p:pic>
        <p:nvPicPr>
          <p:cNvPr id="95" name="図 94">
            <a:extLst>
              <a:ext uri="{FF2B5EF4-FFF2-40B4-BE49-F238E27FC236}">
                <a16:creationId xmlns:a16="http://schemas.microsoft.com/office/drawing/2014/main" xmlns="" id="{93097C24-AC51-C14E-8464-A50BFF1D0A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5869" y="705100"/>
            <a:ext cx="2578451" cy="1951939"/>
          </a:xfrm>
          <a:prstGeom prst="rect">
            <a:avLst/>
          </a:prstGeom>
        </p:spPr>
      </p:pic>
      <p:pic>
        <p:nvPicPr>
          <p:cNvPr id="94" name="図 93">
            <a:extLst>
              <a:ext uri="{FF2B5EF4-FFF2-40B4-BE49-F238E27FC236}">
                <a16:creationId xmlns:a16="http://schemas.microsoft.com/office/drawing/2014/main" xmlns="" id="{D3A4CA5F-3FDE-7B45-BB47-22CCF7091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9798" y="5858198"/>
            <a:ext cx="1197706" cy="871124"/>
          </a:xfrm>
          <a:prstGeom prst="rect">
            <a:avLst/>
          </a:prstGeom>
        </p:spPr>
      </p:pic>
      <p:sp>
        <p:nvSpPr>
          <p:cNvPr id="4" name="正方形/長方形 3">
            <a:extLst>
              <a:ext uri="{FF2B5EF4-FFF2-40B4-BE49-F238E27FC236}">
                <a16:creationId xmlns:a16="http://schemas.microsoft.com/office/drawing/2014/main" xmlns="" id="{CDB30D12-AAB4-AB4E-B620-30242F273539}"/>
              </a:ext>
            </a:extLst>
          </p:cNvPr>
          <p:cNvSpPr/>
          <p:nvPr/>
        </p:nvSpPr>
        <p:spPr>
          <a:xfrm>
            <a:off x="334536" y="54672"/>
            <a:ext cx="8508381" cy="557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ACD107B-2379-2C46-B899-84850554423A}"/>
              </a:ext>
            </a:extLst>
          </p:cNvPr>
          <p:cNvSpPr txBox="1"/>
          <p:nvPr/>
        </p:nvSpPr>
        <p:spPr>
          <a:xfrm>
            <a:off x="345687" y="164844"/>
            <a:ext cx="2031325" cy="338554"/>
          </a:xfrm>
          <a:prstGeom prst="rect">
            <a:avLst/>
          </a:prstGeom>
          <a:noFill/>
        </p:spPr>
        <p:txBody>
          <a:bodyPr wrap="none" rtlCol="0">
            <a:spAutoFit/>
          </a:bodyPr>
          <a:lstStyle/>
          <a:p>
            <a:r>
              <a:rPr kumimoji="1" lang="ja-JP" altLang="en-US" sz="1600">
                <a:latin typeface="MS PGothic" panose="020B0600070205080204" pitchFamily="34" charset="-128"/>
                <a:ea typeface="MS PGothic" panose="020B0600070205080204" pitchFamily="34" charset="-128"/>
              </a:rPr>
              <a:t>（広島県大崎上島町）</a:t>
            </a:r>
          </a:p>
        </p:txBody>
      </p:sp>
      <p:sp>
        <p:nvSpPr>
          <p:cNvPr id="6" name="テキスト ボックス 5">
            <a:extLst>
              <a:ext uri="{FF2B5EF4-FFF2-40B4-BE49-F238E27FC236}">
                <a16:creationId xmlns:a16="http://schemas.microsoft.com/office/drawing/2014/main" xmlns="" id="{16B2A5C0-E541-714F-9DE1-D674FEEFFE9C}"/>
              </a:ext>
            </a:extLst>
          </p:cNvPr>
          <p:cNvSpPr txBox="1"/>
          <p:nvPr/>
        </p:nvSpPr>
        <p:spPr>
          <a:xfrm>
            <a:off x="2225530" y="115068"/>
            <a:ext cx="2646878" cy="461665"/>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大崎海星高等学校</a:t>
            </a:r>
          </a:p>
        </p:txBody>
      </p:sp>
      <p:sp>
        <p:nvSpPr>
          <p:cNvPr id="7" name="テキスト ボックス 6">
            <a:extLst>
              <a:ext uri="{FF2B5EF4-FFF2-40B4-BE49-F238E27FC236}">
                <a16:creationId xmlns:a16="http://schemas.microsoft.com/office/drawing/2014/main" xmlns="" id="{F73DBC13-41F0-D94B-842E-F37677AAE4C6}"/>
              </a:ext>
            </a:extLst>
          </p:cNvPr>
          <p:cNvSpPr txBox="1"/>
          <p:nvPr/>
        </p:nvSpPr>
        <p:spPr>
          <a:xfrm>
            <a:off x="4668163" y="148342"/>
            <a:ext cx="4275001" cy="338554"/>
          </a:xfrm>
          <a:prstGeom prst="rect">
            <a:avLst/>
          </a:prstGeom>
          <a:noFill/>
        </p:spPr>
        <p:txBody>
          <a:bodyPr wrap="square" rtlCol="0">
            <a:spAutoFit/>
          </a:bodyPr>
          <a:lstStyle/>
          <a:p>
            <a:pPr algn="ctr"/>
            <a:r>
              <a:rPr kumimoji="1" lang="en-US" altLang="ja-JP" sz="1600" dirty="0">
                <a:latin typeface="MS PGothic" panose="020B0600070205080204" pitchFamily="34" charset="-128"/>
                <a:ea typeface="MS PGothic" panose="020B0600070205080204" pitchFamily="34" charset="-128"/>
              </a:rPr>
              <a:t>【</a:t>
            </a:r>
            <a:r>
              <a:rPr kumimoji="1" lang="ja-JP" altLang="en-US" sz="1600">
                <a:latin typeface="MS PGothic" panose="020B0600070205080204" pitchFamily="34" charset="-128"/>
                <a:ea typeface="MS PGothic" panose="020B0600070205080204" pitchFamily="34" charset="-128"/>
              </a:rPr>
              <a:t>生徒数</a:t>
            </a:r>
            <a:r>
              <a:rPr kumimoji="1" lang="en-US" altLang="ja-JP" sz="1600" dirty="0">
                <a:latin typeface="MS PGothic" panose="020B0600070205080204" pitchFamily="34" charset="-128"/>
                <a:ea typeface="MS PGothic" panose="020B0600070205080204" pitchFamily="34" charset="-128"/>
              </a:rPr>
              <a:t>】101</a:t>
            </a:r>
            <a:r>
              <a:rPr kumimoji="1" lang="ja-JP" altLang="en-US" sz="1600">
                <a:latin typeface="MS PGothic" panose="020B0600070205080204" pitchFamily="34" charset="-128"/>
                <a:ea typeface="MS PGothic" panose="020B0600070205080204" pitchFamily="34" charset="-128"/>
              </a:rPr>
              <a:t>名（県外</a:t>
            </a:r>
            <a:r>
              <a:rPr kumimoji="1" lang="en-US" altLang="ja-JP" sz="1600" dirty="0">
                <a:latin typeface="MS PGothic" panose="020B0600070205080204" pitchFamily="34" charset="-128"/>
                <a:ea typeface="MS PGothic" panose="020B0600070205080204" pitchFamily="34" charset="-128"/>
              </a:rPr>
              <a:t>13</a:t>
            </a:r>
            <a:r>
              <a:rPr kumimoji="1" lang="ja-JP" altLang="en-US" sz="1600">
                <a:latin typeface="MS PGothic" panose="020B0600070205080204" pitchFamily="34" charset="-128"/>
                <a:ea typeface="MS PGothic" panose="020B0600070205080204" pitchFamily="34" charset="-128"/>
              </a:rPr>
              <a:t>名）</a:t>
            </a:r>
            <a:r>
              <a:rPr kumimoji="1" lang="en-US" altLang="ja-JP" sz="1600" dirty="0">
                <a:latin typeface="MS PGothic" panose="020B0600070205080204" pitchFamily="34" charset="-128"/>
                <a:ea typeface="MS PGothic" panose="020B0600070205080204" pitchFamily="34" charset="-128"/>
              </a:rPr>
              <a:t> 【</a:t>
            </a:r>
            <a:r>
              <a:rPr kumimoji="1" lang="ja-JP" altLang="en-US" sz="1600">
                <a:latin typeface="MS PGothic" panose="020B0600070205080204" pitchFamily="34" charset="-128"/>
                <a:ea typeface="MS PGothic" panose="020B0600070205080204" pitchFamily="34" charset="-128"/>
              </a:rPr>
              <a:t>学科</a:t>
            </a:r>
            <a:r>
              <a:rPr kumimoji="1" lang="en-US" altLang="ja-JP" sz="1600" dirty="0">
                <a:latin typeface="MS PGothic" panose="020B0600070205080204" pitchFamily="34" charset="-128"/>
                <a:ea typeface="MS PGothic" panose="020B0600070205080204" pitchFamily="34" charset="-128"/>
              </a:rPr>
              <a:t>】</a:t>
            </a:r>
            <a:r>
              <a:rPr kumimoji="1" lang="ja-JP" altLang="en-US" sz="1600">
                <a:latin typeface="MS PGothic" panose="020B0600070205080204" pitchFamily="34" charset="-128"/>
                <a:ea typeface="MS PGothic" panose="020B0600070205080204" pitchFamily="34" charset="-128"/>
              </a:rPr>
              <a:t>普通科</a:t>
            </a:r>
          </a:p>
        </p:txBody>
      </p:sp>
      <p:sp>
        <p:nvSpPr>
          <p:cNvPr id="9" name="正方形/長方形 8">
            <a:extLst>
              <a:ext uri="{FF2B5EF4-FFF2-40B4-BE49-F238E27FC236}">
                <a16:creationId xmlns:a16="http://schemas.microsoft.com/office/drawing/2014/main" xmlns="" id="{92D0609C-5C7B-574D-8D53-FD485EA092D4}"/>
              </a:ext>
            </a:extLst>
          </p:cNvPr>
          <p:cNvSpPr/>
          <p:nvPr/>
        </p:nvSpPr>
        <p:spPr>
          <a:xfrm>
            <a:off x="345688" y="679190"/>
            <a:ext cx="5780792" cy="40601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E94B31FD-6832-264F-B648-F83F8564ED58}"/>
              </a:ext>
            </a:extLst>
          </p:cNvPr>
          <p:cNvSpPr/>
          <p:nvPr/>
        </p:nvSpPr>
        <p:spPr>
          <a:xfrm>
            <a:off x="356839" y="1055216"/>
            <a:ext cx="5769639" cy="830997"/>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（１）</a:t>
            </a:r>
            <a:r>
              <a:rPr lang="ja-JP" altLang="en-US" sz="1100" b="1" u="sng">
                <a:solidFill>
                  <a:srgbClr val="0070C0"/>
                </a:solidFill>
                <a:latin typeface="MS PGothic" panose="020B0600070205080204" pitchFamily="34" charset="-128"/>
                <a:ea typeface="MS PGothic" panose="020B0600070205080204" pitchFamily="34" charset="-128"/>
              </a:rPr>
              <a:t>瀬戸内海の「匠」の島で時代の航界士になろう</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a:t>
            </a:r>
            <a:r>
              <a:rPr lang="en-US" altLang="ja-JP" sz="900" i="0" dirty="0">
                <a:solidFill>
                  <a:srgbClr val="313131"/>
                </a:solidFill>
                <a:effectLst/>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「大崎上島学（学校設定科目）」は、</a:t>
            </a:r>
            <a:r>
              <a:rPr lang="ja-JP" altLang="en-US" sz="900" b="1" u="sng">
                <a:solidFill>
                  <a:srgbClr val="313131"/>
                </a:solidFill>
                <a:latin typeface="MS PGothic" panose="020B0600070205080204" pitchFamily="34" charset="-128"/>
                <a:ea typeface="MS PGothic" panose="020B0600070205080204" pitchFamily="34" charset="-128"/>
              </a:rPr>
              <a:t>町のすべてを教材とした課題発見・解決型のキャリア教育</a:t>
            </a:r>
            <a:r>
              <a:rPr lang="ja-JP" altLang="en-US" sz="900">
                <a:solidFill>
                  <a:srgbClr val="313131"/>
                </a:solidFill>
                <a:latin typeface="MS PGothic" panose="020B0600070205080204" pitchFamily="34" charset="-128"/>
                <a:ea typeface="MS PGothic" panose="020B0600070205080204" pitchFamily="34" charset="-128"/>
              </a:rPr>
              <a:t>。</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2017</a:t>
            </a:r>
            <a:r>
              <a:rPr lang="ja-JP" altLang="en-US" sz="900">
                <a:solidFill>
                  <a:srgbClr val="313131"/>
                </a:solidFill>
                <a:latin typeface="MS PGothic" panose="020B0600070205080204" pitchFamily="34" charset="-128"/>
                <a:ea typeface="MS PGothic" panose="020B0600070205080204" pitchFamily="34" charset="-128"/>
              </a:rPr>
              <a:t>年度にはキャリア教育優良校文部科学大臣賞を受賞。</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endParaRPr lang="en-US" altLang="ja-JP" sz="5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「大崎上島学」の３つの柱</a:t>
            </a:r>
            <a:endParaRPr lang="en-US" altLang="ja-JP" sz="900" dirty="0">
              <a:solidFill>
                <a:srgbClr val="313131"/>
              </a:solidFill>
              <a:latin typeface="MS PGothic" panose="020B0600070205080204" pitchFamily="34" charset="-128"/>
              <a:ea typeface="MS PGothic" panose="020B0600070205080204" pitchFamily="34" charset="-128"/>
            </a:endParaRPr>
          </a:p>
        </p:txBody>
      </p:sp>
      <p:sp>
        <p:nvSpPr>
          <p:cNvPr id="11" name="正方形/長方形 10">
            <a:extLst>
              <a:ext uri="{FF2B5EF4-FFF2-40B4-BE49-F238E27FC236}">
                <a16:creationId xmlns:a16="http://schemas.microsoft.com/office/drawing/2014/main" xmlns="" id="{8AC6C349-45DB-C542-833F-4B63E5C0B3BC}"/>
              </a:ext>
            </a:extLst>
          </p:cNvPr>
          <p:cNvSpPr/>
          <p:nvPr/>
        </p:nvSpPr>
        <p:spPr>
          <a:xfrm>
            <a:off x="345687" y="682313"/>
            <a:ext cx="5780792" cy="329188"/>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① </a:t>
            </a:r>
            <a:r>
              <a:rPr kumimoji="1" lang="ja-JP" altLang="en-US" sz="1200">
                <a:latin typeface="MS PGothic" panose="020B0600070205080204" pitchFamily="34" charset="-128"/>
                <a:ea typeface="MS PGothic" panose="020B0600070205080204" pitchFamily="34" charset="-128"/>
              </a:rPr>
              <a:t>学校の特色・カリキュラム</a:t>
            </a:r>
          </a:p>
        </p:txBody>
      </p:sp>
      <p:sp>
        <p:nvSpPr>
          <p:cNvPr id="20" name="正方形/長方形 19">
            <a:extLst>
              <a:ext uri="{FF2B5EF4-FFF2-40B4-BE49-F238E27FC236}">
                <a16:creationId xmlns:a16="http://schemas.microsoft.com/office/drawing/2014/main" xmlns="" id="{8ACE48A6-A1C4-6A45-9F6F-CBF91171F169}"/>
              </a:ext>
            </a:extLst>
          </p:cNvPr>
          <p:cNvSpPr/>
          <p:nvPr/>
        </p:nvSpPr>
        <p:spPr>
          <a:xfrm>
            <a:off x="356839" y="2686622"/>
            <a:ext cx="4021298" cy="2215991"/>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（２）</a:t>
            </a:r>
            <a:r>
              <a:rPr lang="ja-JP" altLang="en-US" sz="1100" b="1" u="sng">
                <a:solidFill>
                  <a:srgbClr val="0070C0"/>
                </a:solidFill>
                <a:latin typeface="MS PGothic" panose="020B0600070205080204" pitchFamily="34" charset="-128"/>
                <a:ea typeface="MS PGothic" panose="020B0600070205080204" pitchFamily="34" charset="-128"/>
              </a:rPr>
              <a:t>高校生の視点を地域に活かす取り組み</a:t>
            </a: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高校生デザインプロジェクト</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en-US" altLang="ja-JP" sz="900" dirty="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このプロジェクトはデザインという仕事の現場の一端を高校生が体験する</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プロジェクト。</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全国生徒募集「大崎海星高校見学ツアー」</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学校はもちろんのこと、島のことや地域の人のことを知ってもらうためのツ</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アーを生徒が全て企画。東京、大阪から</a:t>
            </a:r>
            <a:r>
              <a:rPr lang="en-US" altLang="ja-JP" sz="900" dirty="0">
                <a:solidFill>
                  <a:srgbClr val="313131"/>
                </a:solidFill>
                <a:latin typeface="MS PGothic" panose="020B0600070205080204" pitchFamily="34" charset="-128"/>
                <a:ea typeface="MS PGothic" panose="020B0600070205080204" pitchFamily="34" charset="-128"/>
              </a:rPr>
              <a:t>30</a:t>
            </a:r>
            <a:r>
              <a:rPr lang="ja-JP" altLang="en-US" sz="900">
                <a:solidFill>
                  <a:srgbClr val="313131"/>
                </a:solidFill>
                <a:latin typeface="MS PGothic" panose="020B0600070205080204" pitchFamily="34" charset="-128"/>
                <a:ea typeface="MS PGothic" panose="020B0600070205080204" pitchFamily="34" charset="-128"/>
              </a:rPr>
              <a:t>名が参加。</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地域と繋がる「大崎上島学」で特産品開発</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昨年は島の「特産品」の「しいたけ」で大崎上島を盛り上げることをテーマに</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取り組んだ。ご当地グルメグランプリ出店を目指す。</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町の仕事図鑑の作成</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仕事図鑑の製作で、地域の課題である島の仕事を可視化。インタビュー及び</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掲載写真の撮影は全て生徒で実施。クラウドファンディングで資金調達。</a:t>
            </a:r>
          </a:p>
          <a:p>
            <a:pPr fontAlgn="base"/>
            <a:endParaRPr lang="en-US" altLang="ja-JP" sz="900" dirty="0">
              <a:solidFill>
                <a:srgbClr val="313131"/>
              </a:solidFill>
              <a:latin typeface="MS PGothic" panose="020B0600070205080204" pitchFamily="34" charset="-128"/>
              <a:ea typeface="MS PGothic" panose="020B0600070205080204" pitchFamily="34" charset="-128"/>
            </a:endParaRPr>
          </a:p>
        </p:txBody>
      </p:sp>
      <p:sp>
        <p:nvSpPr>
          <p:cNvPr id="24" name="正方形/長方形 23">
            <a:extLst>
              <a:ext uri="{FF2B5EF4-FFF2-40B4-BE49-F238E27FC236}">
                <a16:creationId xmlns:a16="http://schemas.microsoft.com/office/drawing/2014/main" xmlns="" id="{E9505A2F-0930-5446-868C-5F6A6B629C85}"/>
              </a:ext>
            </a:extLst>
          </p:cNvPr>
          <p:cNvSpPr/>
          <p:nvPr/>
        </p:nvSpPr>
        <p:spPr>
          <a:xfrm>
            <a:off x="334537" y="4819311"/>
            <a:ext cx="2813398" cy="19787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03332C75-DB57-9B46-BB09-C82B6D4C6F42}"/>
              </a:ext>
            </a:extLst>
          </p:cNvPr>
          <p:cNvSpPr/>
          <p:nvPr/>
        </p:nvSpPr>
        <p:spPr>
          <a:xfrm>
            <a:off x="334536" y="4805492"/>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② </a:t>
            </a:r>
            <a:r>
              <a:rPr kumimoji="1" lang="ja-JP" altLang="en-US" sz="1200">
                <a:latin typeface="MS PGothic" panose="020B0600070205080204" pitchFamily="34" charset="-128"/>
                <a:ea typeface="MS PGothic" panose="020B0600070205080204" pitchFamily="34" charset="-128"/>
              </a:rPr>
              <a:t>公営塾（無料）</a:t>
            </a:r>
          </a:p>
        </p:txBody>
      </p:sp>
      <p:sp>
        <p:nvSpPr>
          <p:cNvPr id="27" name="正方形/長方形 26">
            <a:extLst>
              <a:ext uri="{FF2B5EF4-FFF2-40B4-BE49-F238E27FC236}">
                <a16:creationId xmlns:a16="http://schemas.microsoft.com/office/drawing/2014/main" xmlns="" id="{12F93DAF-77D4-3443-BCD0-36E05B5E12F3}"/>
              </a:ext>
            </a:extLst>
          </p:cNvPr>
          <p:cNvSpPr/>
          <p:nvPr/>
        </p:nvSpPr>
        <p:spPr>
          <a:xfrm>
            <a:off x="7239593" y="2338313"/>
            <a:ext cx="1603324" cy="244150"/>
          </a:xfrm>
          <a:prstGeom prst="rect">
            <a:avLst/>
          </a:prstGeom>
          <a:solidFill>
            <a:schemeClr val="bg1"/>
          </a:solidFill>
        </p:spPr>
        <p:txBody>
          <a:bodyPr wrap="square">
            <a:spAutoFit/>
          </a:bodyPr>
          <a:lstStyle/>
          <a:p>
            <a:pPr algn="r"/>
            <a:r>
              <a:rPr lang="ja-JP" altLang="en-US" sz="1000">
                <a:latin typeface="MS PGothic" panose="020B0600070205080204" pitchFamily="34" charset="-128"/>
                <a:ea typeface="MS PGothic" panose="020B0600070205080204" pitchFamily="34" charset="-128"/>
              </a:rPr>
              <a:t>学生寮「コンパス」</a:t>
            </a:r>
          </a:p>
        </p:txBody>
      </p:sp>
      <p:sp>
        <p:nvSpPr>
          <p:cNvPr id="29" name="正方形/長方形 28">
            <a:extLst>
              <a:ext uri="{FF2B5EF4-FFF2-40B4-BE49-F238E27FC236}">
                <a16:creationId xmlns:a16="http://schemas.microsoft.com/office/drawing/2014/main" xmlns="" id="{5B964387-EE1D-F448-82C9-022D4BAE365B}"/>
              </a:ext>
            </a:extLst>
          </p:cNvPr>
          <p:cNvSpPr/>
          <p:nvPr/>
        </p:nvSpPr>
        <p:spPr>
          <a:xfrm>
            <a:off x="7239593" y="4444330"/>
            <a:ext cx="1603324"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高校見学ツアー（アクティビティ）</a:t>
            </a:r>
          </a:p>
        </p:txBody>
      </p:sp>
      <p:sp>
        <p:nvSpPr>
          <p:cNvPr id="36" name="正方形/長方形 35">
            <a:extLst>
              <a:ext uri="{FF2B5EF4-FFF2-40B4-BE49-F238E27FC236}">
                <a16:creationId xmlns:a16="http://schemas.microsoft.com/office/drawing/2014/main" xmlns="" id="{900F22BC-C1A1-D246-9F92-783123BEC118}"/>
              </a:ext>
            </a:extLst>
          </p:cNvPr>
          <p:cNvSpPr/>
          <p:nvPr/>
        </p:nvSpPr>
        <p:spPr>
          <a:xfrm>
            <a:off x="319545" y="5067329"/>
            <a:ext cx="2877901" cy="1661993"/>
          </a:xfrm>
          <a:prstGeom prst="rect">
            <a:avLst/>
          </a:prstGeom>
        </p:spPr>
        <p:txBody>
          <a:bodyPr wrap="square">
            <a:spAutoFit/>
          </a:bodyPr>
          <a:lstStyle/>
          <a:p>
            <a:pPr algn="ctr"/>
            <a:r>
              <a:rPr lang="ja-JP" altLang="en-US" sz="800" b="1">
                <a:latin typeface="MS PGothic" panose="020B0600070205080204" pitchFamily="34" charset="-128"/>
                <a:ea typeface="MS PGothic" panose="020B0600070205080204" pitchFamily="34" charset="-128"/>
              </a:rPr>
              <a:t>公営塾の利用は、登録制。生徒の６割が利用登録。</a:t>
            </a:r>
            <a:endParaRPr lang="en-US" altLang="ja-JP" sz="800" b="1" dirty="0">
              <a:latin typeface="MS PGothic" panose="020B0600070205080204" pitchFamily="34" charset="-128"/>
              <a:ea typeface="MS PGothic" panose="020B0600070205080204" pitchFamily="34" charset="-128"/>
            </a:endParaRPr>
          </a:p>
          <a:p>
            <a:pPr algn="ctr"/>
            <a:r>
              <a:rPr lang="ja-JP" altLang="en-US" sz="800" b="1">
                <a:latin typeface="MS PGothic" panose="020B0600070205080204" pitchFamily="34" charset="-128"/>
                <a:ea typeface="MS PGothic" panose="020B0600070205080204" pitchFamily="34" charset="-128"/>
              </a:rPr>
              <a:t>利用料は無料。今後段階的に有料化へ。</a:t>
            </a:r>
            <a:endParaRPr lang="en-US" altLang="ja-JP" sz="100" b="1" dirty="0">
              <a:latin typeface="MS PGothic" panose="020B0600070205080204" pitchFamily="34" charset="-128"/>
              <a:ea typeface="MS PGothic" panose="020B0600070205080204" pitchFamily="34" charset="-128"/>
            </a:endParaRPr>
          </a:p>
          <a:p>
            <a:endParaRPr lang="en-US" altLang="ja-JP" sz="300" b="1" dirty="0">
              <a:solidFill>
                <a:srgbClr val="0070C0"/>
              </a:solidFill>
              <a:latin typeface="MS PGothic" panose="020B0600070205080204" pitchFamily="34" charset="-128"/>
              <a:ea typeface="MS PGothic" panose="020B0600070205080204" pitchFamily="34" charset="-128"/>
            </a:endParaRPr>
          </a:p>
          <a:p>
            <a:r>
              <a:rPr lang="en-US" altLang="ja-JP" sz="800" b="1" dirty="0">
                <a:solidFill>
                  <a:srgbClr val="0070C0"/>
                </a:solidFill>
                <a:latin typeface="MS PGothic" panose="020B0600070205080204" pitchFamily="34" charset="-128"/>
                <a:ea typeface="MS PGothic" panose="020B0600070205080204" pitchFamily="34" charset="-128"/>
              </a:rPr>
              <a:t>①</a:t>
            </a:r>
            <a:r>
              <a:rPr lang="ja-JP" altLang="en-US" sz="800" b="1">
                <a:solidFill>
                  <a:srgbClr val="0070C0"/>
                </a:solidFill>
                <a:latin typeface="MS PGothic" panose="020B0600070205080204" pitchFamily="34" charset="-128"/>
                <a:ea typeface="MS PGothic" panose="020B0600070205080204" pitchFamily="34" charset="-128"/>
              </a:rPr>
              <a:t> </a:t>
            </a:r>
            <a:r>
              <a:rPr lang="ja-JP" altLang="en-US" sz="800" b="1" u="sng">
                <a:solidFill>
                  <a:srgbClr val="0070C0"/>
                </a:solidFill>
                <a:latin typeface="MS PGothic" panose="020B0600070205080204" pitchFamily="34" charset="-128"/>
                <a:ea typeface="MS PGothic" panose="020B0600070205080204" pitchFamily="34" charset="-128"/>
              </a:rPr>
              <a:t>教科指導</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solidFill>
                  <a:srgbClr val="333333"/>
                </a:solidFill>
                <a:latin typeface="MS PGothic" panose="020B0600070205080204" pitchFamily="34" charset="-128"/>
                <a:ea typeface="MS PGothic" panose="020B0600070205080204" pitchFamily="34" charset="-128"/>
              </a:rPr>
              <a:t>学習内容は英国数を中心として，生徒自身が学びたい教科を各自のカリキュラムに応じて学習。</a:t>
            </a:r>
            <a:endParaRPr lang="en-US" altLang="ja-JP" sz="300" dirty="0">
              <a:solidFill>
                <a:srgbClr val="333333"/>
              </a:solidFill>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② </a:t>
            </a:r>
            <a:r>
              <a:rPr lang="ja-JP" altLang="en-US" sz="800" b="1" u="sng">
                <a:solidFill>
                  <a:srgbClr val="0070C0"/>
                </a:solidFill>
                <a:latin typeface="MS PGothic" panose="020B0600070205080204" pitchFamily="34" charset="-128"/>
                <a:ea typeface="MS PGothic" panose="020B0600070205080204" pitchFamily="34" charset="-128"/>
              </a:rPr>
              <a:t>夢☆ラボ</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プロジェクト学習で週に１</a:t>
            </a:r>
            <a:r>
              <a:rPr lang="en-US" altLang="ja-JP" sz="800" dirty="0">
                <a:latin typeface="MS PGothic" panose="020B0600070205080204" pitchFamily="34" charset="-128"/>
                <a:ea typeface="MS PGothic" panose="020B0600070205080204" pitchFamily="34" charset="-128"/>
              </a:rPr>
              <a:t>〜2</a:t>
            </a:r>
            <a:r>
              <a:rPr lang="ja-JP" altLang="en-US" sz="800">
                <a:latin typeface="MS PGothic" panose="020B0600070205080204" pitchFamily="34" charset="-128"/>
                <a:ea typeface="MS PGothic" panose="020B0600070205080204" pitchFamily="34" charset="-128"/>
              </a:rPr>
              <a:t>回実施。一人ひとりのマイプロジェクトを立案し、多様な大人のサポートのもと実現する。</a:t>
            </a:r>
            <a:endParaRPr lang="en-US" altLang="ja-JP" sz="800" dirty="0">
              <a:latin typeface="MS PGothic" panose="020B0600070205080204" pitchFamily="34" charset="-128"/>
              <a:ea typeface="MS PGothic" panose="020B0600070205080204" pitchFamily="34" charset="-128"/>
            </a:endParaRPr>
          </a:p>
          <a:p>
            <a:endParaRPr lang="en-US" altLang="ja-JP" sz="300" dirty="0">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③ </a:t>
            </a:r>
            <a:r>
              <a:rPr lang="ja-JP" altLang="en-US" sz="800" b="1" u="sng">
                <a:solidFill>
                  <a:srgbClr val="0070C0"/>
                </a:solidFill>
                <a:latin typeface="MS PGothic" panose="020B0600070205080204" pitchFamily="34" charset="-128"/>
                <a:ea typeface="MS PGothic" panose="020B0600070205080204" pitchFamily="34" charset="-128"/>
              </a:rPr>
              <a:t>他地域の公営塾とタイアップ企画</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en-US" altLang="ja-JP" sz="800" dirty="0">
                <a:latin typeface="MS PGothic" panose="020B0600070205080204" pitchFamily="34" charset="-128"/>
                <a:ea typeface="MS PGothic" panose="020B0600070205080204" pitchFamily="34" charset="-128"/>
              </a:rPr>
              <a:t>ICT</a:t>
            </a:r>
            <a:r>
              <a:rPr lang="ja-JP" altLang="en-US" sz="800">
                <a:latin typeface="MS PGothic" panose="020B0600070205080204" pitchFamily="34" charset="-128"/>
                <a:ea typeface="MS PGothic" panose="020B0600070205080204" pitchFamily="34" charset="-128"/>
              </a:rPr>
              <a:t>環境を活用し、他地域の公営塾と共同企画を実施。オンライン講座や学校対抗英単語大会など学校の枠を超えた切磋琢磨できる環境づくりに取り組んでいる。</a:t>
            </a:r>
            <a:endParaRPr lang="en-US" altLang="ja-JP" sz="800" dirty="0">
              <a:latin typeface="MS PGothic" panose="020B0600070205080204" pitchFamily="34" charset="-128"/>
              <a:ea typeface="MS PGothic" panose="020B0600070205080204" pitchFamily="34" charset="-128"/>
            </a:endParaRPr>
          </a:p>
        </p:txBody>
      </p:sp>
      <p:sp>
        <p:nvSpPr>
          <p:cNvPr id="50" name="正方形/長方形 49">
            <a:extLst>
              <a:ext uri="{FF2B5EF4-FFF2-40B4-BE49-F238E27FC236}">
                <a16:creationId xmlns:a16="http://schemas.microsoft.com/office/drawing/2014/main" xmlns="" id="{33E0DF90-56F0-1745-9142-F9EEA13D947B}"/>
              </a:ext>
            </a:extLst>
          </p:cNvPr>
          <p:cNvSpPr/>
          <p:nvPr/>
        </p:nvSpPr>
        <p:spPr>
          <a:xfrm>
            <a:off x="3182669" y="48089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S PGothic" panose="020B0600070205080204" pitchFamily="34" charset="-128"/>
                <a:ea typeface="MS PGothic" panose="020B0600070205080204" pitchFamily="34" charset="-128"/>
              </a:rPr>
              <a:t>③</a:t>
            </a:r>
            <a:r>
              <a:rPr kumimoji="1" lang="en-US" altLang="ja-JP" sz="1200" dirty="0">
                <a:latin typeface="MS PGothic" panose="020B0600070205080204" pitchFamily="34" charset="-128"/>
                <a:ea typeface="MS PGothic" panose="020B0600070205080204" pitchFamily="34" charset="-128"/>
              </a:rPr>
              <a:t> </a:t>
            </a:r>
            <a:r>
              <a:rPr kumimoji="1" lang="ja-JP" altLang="en-US" sz="1200">
                <a:latin typeface="MS PGothic" panose="020B0600070205080204" pitchFamily="34" charset="-128"/>
                <a:ea typeface="MS PGothic" panose="020B0600070205080204" pitchFamily="34" charset="-128"/>
              </a:rPr>
              <a:t>寮・下宿</a:t>
            </a:r>
          </a:p>
        </p:txBody>
      </p:sp>
      <p:sp>
        <p:nvSpPr>
          <p:cNvPr id="51" name="正方形/長方形 50">
            <a:extLst>
              <a:ext uri="{FF2B5EF4-FFF2-40B4-BE49-F238E27FC236}">
                <a16:creationId xmlns:a16="http://schemas.microsoft.com/office/drawing/2014/main" xmlns="" id="{B6671221-9EB7-2743-A64E-9B8C42C9ACF2}"/>
              </a:ext>
            </a:extLst>
          </p:cNvPr>
          <p:cNvSpPr/>
          <p:nvPr/>
        </p:nvSpPr>
        <p:spPr>
          <a:xfrm>
            <a:off x="3167678" y="5112000"/>
            <a:ext cx="2877901" cy="369332"/>
          </a:xfrm>
          <a:prstGeom prst="rect">
            <a:avLst/>
          </a:prstGeom>
        </p:spPr>
        <p:txBody>
          <a:bodyPr wrap="square">
            <a:spAutoFit/>
          </a:bodyPr>
          <a:lstStyle/>
          <a:p>
            <a:pPr algn="ctr"/>
            <a:r>
              <a:rPr lang="en-US" altLang="ja-JP" sz="900" b="1" dirty="0">
                <a:solidFill>
                  <a:srgbClr val="0070C0"/>
                </a:solidFill>
                <a:latin typeface="MS PGothic" panose="020B0600070205080204" pitchFamily="34" charset="-128"/>
                <a:ea typeface="MS PGothic" panose="020B0600070205080204" pitchFamily="34" charset="-128"/>
              </a:rPr>
              <a:t>H</a:t>
            </a:r>
            <a:r>
              <a:rPr lang="ja-JP" altLang="en-US" sz="900" b="1">
                <a:solidFill>
                  <a:srgbClr val="0070C0"/>
                </a:solidFill>
                <a:latin typeface="MS PGothic" panose="020B0600070205080204" pitchFamily="34" charset="-128"/>
                <a:ea typeface="MS PGothic" panose="020B0600070205080204" pitchFamily="34" charset="-128"/>
              </a:rPr>
              <a:t>３０に学生寮が完成</a:t>
            </a:r>
            <a:endParaRPr lang="en-US" altLang="ja-JP" sz="900" b="1" dirty="0">
              <a:solidFill>
                <a:srgbClr val="0070C0"/>
              </a:solidFill>
              <a:latin typeface="MS PGothic" panose="020B0600070205080204" pitchFamily="34" charset="-128"/>
              <a:ea typeface="MS PGothic" panose="020B0600070205080204" pitchFamily="34" charset="-128"/>
            </a:endParaRPr>
          </a:p>
          <a:p>
            <a:pPr algn="ctr"/>
            <a:r>
              <a:rPr lang="ja-JP" altLang="en-US" sz="900" b="1">
                <a:solidFill>
                  <a:srgbClr val="0070C0"/>
                </a:solidFill>
                <a:latin typeface="MS PGothic" panose="020B0600070205080204" pitchFamily="34" charset="-128"/>
                <a:ea typeface="MS PGothic" panose="020B0600070205080204" pitchFamily="34" charset="-128"/>
              </a:rPr>
              <a:t>県外から入学した生徒</a:t>
            </a:r>
            <a:r>
              <a:rPr lang="en-US" altLang="ja-JP" sz="900" b="1" dirty="0">
                <a:solidFill>
                  <a:srgbClr val="0070C0"/>
                </a:solidFill>
                <a:latin typeface="MS PGothic" panose="020B0600070205080204" pitchFamily="34" charset="-128"/>
                <a:ea typeface="MS PGothic" panose="020B0600070205080204" pitchFamily="34" charset="-128"/>
              </a:rPr>
              <a:t>13</a:t>
            </a:r>
            <a:r>
              <a:rPr lang="ja-JP" altLang="en-US" sz="900" b="1">
                <a:solidFill>
                  <a:srgbClr val="0070C0"/>
                </a:solidFill>
                <a:latin typeface="MS PGothic" panose="020B0600070205080204" pitchFamily="34" charset="-128"/>
                <a:ea typeface="MS PGothic" panose="020B0600070205080204" pitchFamily="34" charset="-128"/>
              </a:rPr>
              <a:t>名が入寮。</a:t>
            </a:r>
          </a:p>
        </p:txBody>
      </p:sp>
      <p:sp>
        <p:nvSpPr>
          <p:cNvPr id="52" name="正方形/長方形 51">
            <a:extLst>
              <a:ext uri="{FF2B5EF4-FFF2-40B4-BE49-F238E27FC236}">
                <a16:creationId xmlns:a16="http://schemas.microsoft.com/office/drawing/2014/main" xmlns="" id="{CCFDE722-6DC0-D342-B260-0528DB7A27C8}"/>
              </a:ext>
            </a:extLst>
          </p:cNvPr>
          <p:cNvSpPr/>
          <p:nvPr/>
        </p:nvSpPr>
        <p:spPr>
          <a:xfrm>
            <a:off x="3182669" y="4808971"/>
            <a:ext cx="2813398" cy="1989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xmlns="" id="{80D9F9C7-2ED0-BD4A-96EA-C49E46E4E438}"/>
              </a:ext>
            </a:extLst>
          </p:cNvPr>
          <p:cNvSpPr/>
          <p:nvPr/>
        </p:nvSpPr>
        <p:spPr>
          <a:xfrm>
            <a:off x="475079" y="1882901"/>
            <a:ext cx="1788290" cy="7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xmlns="" id="{86EA713B-B081-4D47-B865-727FB661F9D0}"/>
              </a:ext>
            </a:extLst>
          </p:cNvPr>
          <p:cNvSpPr/>
          <p:nvPr/>
        </p:nvSpPr>
        <p:spPr>
          <a:xfrm>
            <a:off x="2362228" y="1882901"/>
            <a:ext cx="1788290" cy="7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xmlns="" id="{3B21A6D0-8B79-A546-863C-CAA71BC751CB}"/>
              </a:ext>
            </a:extLst>
          </p:cNvPr>
          <p:cNvSpPr/>
          <p:nvPr/>
        </p:nvSpPr>
        <p:spPr>
          <a:xfrm>
            <a:off x="4251919" y="1881476"/>
            <a:ext cx="1788290" cy="787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xmlns="" id="{5CF752DD-C14D-3545-971C-B2E1586053F7}"/>
              </a:ext>
            </a:extLst>
          </p:cNvPr>
          <p:cNvSpPr/>
          <p:nvPr/>
        </p:nvSpPr>
        <p:spPr>
          <a:xfrm>
            <a:off x="484435" y="1935472"/>
            <a:ext cx="1788290" cy="677108"/>
          </a:xfrm>
          <a:prstGeom prst="rect">
            <a:avLst/>
          </a:prstGeom>
        </p:spPr>
        <p:txBody>
          <a:bodyPr wrap="square">
            <a:spAutoFit/>
          </a:bodyPr>
          <a:lstStyle/>
          <a:p>
            <a:pPr algn="ctr"/>
            <a:r>
              <a:rPr lang="ja-JP" altLang="en-US" sz="900" b="1">
                <a:solidFill>
                  <a:srgbClr val="0070C0"/>
                </a:solidFill>
                <a:latin typeface="MS PGothic" panose="020B0600070205080204" pitchFamily="34" charset="-128"/>
                <a:ea typeface="MS PGothic" panose="020B0600070205080204" pitchFamily="34" charset="-128"/>
              </a:rPr>
              <a:t>時代を読む「潮目学」</a:t>
            </a:r>
          </a:p>
          <a:p>
            <a:endParaRPr lang="en-US" altLang="ja-JP" sz="1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社会の各分野、産業における歴史と法則性を学びます。時代の潮目を読み解きながら、今ある技術の活かし方を考えたり、これまでのケーススタディを学びます。</a:t>
            </a:r>
            <a:endParaRPr lang="ja-JP" altLang="en-US" sz="700" b="0" i="0">
              <a:effectLst/>
              <a:latin typeface="MS PGothic" panose="020B0600070205080204" pitchFamily="34" charset="-128"/>
              <a:ea typeface="MS PGothic" panose="020B0600070205080204" pitchFamily="34" charset="-128"/>
            </a:endParaRPr>
          </a:p>
        </p:txBody>
      </p:sp>
      <p:sp>
        <p:nvSpPr>
          <p:cNvPr id="86" name="正方形/長方形 85">
            <a:extLst>
              <a:ext uri="{FF2B5EF4-FFF2-40B4-BE49-F238E27FC236}">
                <a16:creationId xmlns:a16="http://schemas.microsoft.com/office/drawing/2014/main" xmlns="" id="{BD3B8A33-7DBB-0648-AAE5-0BA509D1F807}"/>
              </a:ext>
            </a:extLst>
          </p:cNvPr>
          <p:cNvSpPr/>
          <p:nvPr/>
        </p:nvSpPr>
        <p:spPr>
          <a:xfrm>
            <a:off x="2365601" y="1892404"/>
            <a:ext cx="1788290" cy="784830"/>
          </a:xfrm>
          <a:prstGeom prst="rect">
            <a:avLst/>
          </a:prstGeom>
        </p:spPr>
        <p:txBody>
          <a:bodyPr wrap="square">
            <a:spAutoFit/>
          </a:bodyPr>
          <a:lstStyle/>
          <a:p>
            <a:pPr algn="ctr"/>
            <a:r>
              <a:rPr lang="ja-JP" altLang="en-US" sz="900" b="1">
                <a:solidFill>
                  <a:srgbClr val="0070C0"/>
                </a:solidFill>
                <a:latin typeface="MS PGothic" panose="020B0600070205080204" pitchFamily="34" charset="-128"/>
                <a:ea typeface="MS PGothic" panose="020B0600070205080204" pitchFamily="34" charset="-128"/>
              </a:rPr>
              <a:t>自分を読む「羅針盤学」</a:t>
            </a:r>
          </a:p>
          <a:p>
            <a:endParaRPr lang="en-US" altLang="ja-JP" sz="1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自分の好きや得意を知り、そこから自分の目指す将来の方向性や志を考え、マイプロジェクトを立案していきます。今後の進路を決定するにあたって、また、未来の自分像を描くための術を考えます。</a:t>
            </a:r>
            <a:endParaRPr lang="ja-JP" altLang="en-US" sz="700" b="0" i="0">
              <a:effectLst/>
              <a:latin typeface="MS PGothic" panose="020B0600070205080204" pitchFamily="34" charset="-128"/>
              <a:ea typeface="MS PGothic" panose="020B0600070205080204" pitchFamily="34" charset="-128"/>
            </a:endParaRPr>
          </a:p>
        </p:txBody>
      </p:sp>
      <p:sp>
        <p:nvSpPr>
          <p:cNvPr id="87" name="正方形/長方形 86">
            <a:extLst>
              <a:ext uri="{FF2B5EF4-FFF2-40B4-BE49-F238E27FC236}">
                <a16:creationId xmlns:a16="http://schemas.microsoft.com/office/drawing/2014/main" xmlns="" id="{EE605070-9D0A-8C4D-9D5A-3C8C3805EF8D}"/>
              </a:ext>
            </a:extLst>
          </p:cNvPr>
          <p:cNvSpPr/>
          <p:nvPr/>
        </p:nvSpPr>
        <p:spPr>
          <a:xfrm>
            <a:off x="4251919" y="1885121"/>
            <a:ext cx="1788290" cy="784830"/>
          </a:xfrm>
          <a:prstGeom prst="rect">
            <a:avLst/>
          </a:prstGeom>
        </p:spPr>
        <p:txBody>
          <a:bodyPr wrap="square">
            <a:spAutoFit/>
          </a:bodyPr>
          <a:lstStyle/>
          <a:p>
            <a:pPr algn="ctr"/>
            <a:r>
              <a:rPr lang="ja-JP" altLang="en-US" sz="900" b="1">
                <a:solidFill>
                  <a:srgbClr val="0070C0"/>
                </a:solidFill>
                <a:latin typeface="MS PGothic" panose="020B0600070205080204" pitchFamily="34" charset="-128"/>
                <a:ea typeface="MS PGothic" panose="020B0600070205080204" pitchFamily="34" charset="-128"/>
              </a:rPr>
              <a:t>伝える、巻き込む「航界学」</a:t>
            </a:r>
          </a:p>
          <a:p>
            <a:endParaRPr lang="en-US" altLang="ja-JP" sz="1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自分で描いた志と夢を、高校時代にどう実現させていくのかを考えます。多くの人を巻き込んでプロジェクトを実現します。伝える力、プレゼンテーション、ファシリテーション、チームビルディングを考えます。</a:t>
            </a:r>
            <a:endParaRPr lang="ja-JP" altLang="en-US" sz="700" b="0" i="0">
              <a:effectLst/>
              <a:latin typeface="MS PGothic" panose="020B0600070205080204" pitchFamily="34" charset="-128"/>
              <a:ea typeface="MS PGothic" panose="020B0600070205080204" pitchFamily="34" charset="-128"/>
            </a:endParaRPr>
          </a:p>
        </p:txBody>
      </p:sp>
      <p:pic>
        <p:nvPicPr>
          <p:cNvPr id="89" name="図 88" descr="人, 室内, テーブル, 壁 が含まれている画像&#10;&#10;自動的に生成された説明">
            <a:extLst>
              <a:ext uri="{FF2B5EF4-FFF2-40B4-BE49-F238E27FC236}">
                <a16:creationId xmlns:a16="http://schemas.microsoft.com/office/drawing/2014/main" xmlns="" id="{23EB009E-417C-4141-AA56-F4D1D5B636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8137" y="3762048"/>
            <a:ext cx="1662072" cy="931244"/>
          </a:xfrm>
          <a:prstGeom prst="rect">
            <a:avLst/>
          </a:prstGeom>
        </p:spPr>
      </p:pic>
      <p:pic>
        <p:nvPicPr>
          <p:cNvPr id="91" name="図 90" descr="テーブル が含まれている画像&#10;&#10;自動的に生成された説明">
            <a:extLst>
              <a:ext uri="{FF2B5EF4-FFF2-40B4-BE49-F238E27FC236}">
                <a16:creationId xmlns:a16="http://schemas.microsoft.com/office/drawing/2014/main" xmlns="" id="{3226E08E-844D-674D-9FD1-432B1145C2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8137" y="2704658"/>
            <a:ext cx="1662072" cy="1023836"/>
          </a:xfrm>
          <a:prstGeom prst="rect">
            <a:avLst/>
          </a:prstGeom>
        </p:spPr>
      </p:pic>
      <p:sp>
        <p:nvSpPr>
          <p:cNvPr id="92" name="正方形/長方形 91">
            <a:extLst>
              <a:ext uri="{FF2B5EF4-FFF2-40B4-BE49-F238E27FC236}">
                <a16:creationId xmlns:a16="http://schemas.microsoft.com/office/drawing/2014/main" xmlns="" id="{BD308C28-E04D-F849-BBC9-902EB98F415C}"/>
              </a:ext>
            </a:extLst>
          </p:cNvPr>
          <p:cNvSpPr/>
          <p:nvPr/>
        </p:nvSpPr>
        <p:spPr>
          <a:xfrm>
            <a:off x="4759798" y="3442760"/>
            <a:ext cx="1277780"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完成した「仕事図鑑」</a:t>
            </a:r>
          </a:p>
        </p:txBody>
      </p:sp>
      <p:sp>
        <p:nvSpPr>
          <p:cNvPr id="93" name="正方形/長方形 92">
            <a:extLst>
              <a:ext uri="{FF2B5EF4-FFF2-40B4-BE49-F238E27FC236}">
                <a16:creationId xmlns:a16="http://schemas.microsoft.com/office/drawing/2014/main" xmlns="" id="{06D7FF4E-9AC1-B040-A0A5-F2F12ABF713C}"/>
              </a:ext>
            </a:extLst>
          </p:cNvPr>
          <p:cNvSpPr/>
          <p:nvPr/>
        </p:nvSpPr>
        <p:spPr>
          <a:xfrm>
            <a:off x="4762430" y="4423310"/>
            <a:ext cx="1277780"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インタビューの様子</a:t>
            </a:r>
          </a:p>
        </p:txBody>
      </p:sp>
      <p:sp>
        <p:nvSpPr>
          <p:cNvPr id="99" name="正方形/長方形 98">
            <a:extLst>
              <a:ext uri="{FF2B5EF4-FFF2-40B4-BE49-F238E27FC236}">
                <a16:creationId xmlns:a16="http://schemas.microsoft.com/office/drawing/2014/main" xmlns="" id="{1CC35E83-F37E-944B-9215-894AE3B37D0C}"/>
              </a:ext>
            </a:extLst>
          </p:cNvPr>
          <p:cNvSpPr/>
          <p:nvPr/>
        </p:nvSpPr>
        <p:spPr>
          <a:xfrm>
            <a:off x="6025974" y="5825385"/>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⑤ </a:t>
            </a:r>
            <a:r>
              <a:rPr kumimoji="1" lang="ja-JP" altLang="en-US" sz="1200">
                <a:latin typeface="MS PGothic" panose="020B0600070205080204" pitchFamily="34" charset="-128"/>
                <a:ea typeface="MS PGothic" panose="020B0600070205080204" pitchFamily="34" charset="-128"/>
              </a:rPr>
              <a:t>支援体制（予算等）</a:t>
            </a:r>
          </a:p>
        </p:txBody>
      </p:sp>
      <p:sp>
        <p:nvSpPr>
          <p:cNvPr id="100" name="正方形/長方形 99">
            <a:extLst>
              <a:ext uri="{FF2B5EF4-FFF2-40B4-BE49-F238E27FC236}">
                <a16:creationId xmlns:a16="http://schemas.microsoft.com/office/drawing/2014/main" xmlns="" id="{A88BA78B-9A67-4742-930E-33FCE09EEEAA}"/>
              </a:ext>
            </a:extLst>
          </p:cNvPr>
          <p:cNvSpPr/>
          <p:nvPr/>
        </p:nvSpPr>
        <p:spPr>
          <a:xfrm>
            <a:off x="6025974" y="5822608"/>
            <a:ext cx="2813398" cy="97548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xmlns="" id="{7F100E62-CDAB-314D-BF1D-188D3062A9B1}"/>
              </a:ext>
            </a:extLst>
          </p:cNvPr>
          <p:cNvSpPr/>
          <p:nvPr/>
        </p:nvSpPr>
        <p:spPr>
          <a:xfrm>
            <a:off x="6025974" y="48174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④ </a:t>
            </a:r>
            <a:r>
              <a:rPr kumimoji="1" lang="ja-JP" altLang="en-US" sz="1200">
                <a:latin typeface="MS PGothic" panose="020B0600070205080204" pitchFamily="34" charset="-128"/>
                <a:ea typeface="MS PGothic" panose="020B0600070205080204" pitchFamily="34" charset="-128"/>
              </a:rPr>
              <a:t>主な進路実績（直近３年）</a:t>
            </a:r>
          </a:p>
        </p:txBody>
      </p:sp>
      <p:sp>
        <p:nvSpPr>
          <p:cNvPr id="102" name="正方形/長方形 101">
            <a:extLst>
              <a:ext uri="{FF2B5EF4-FFF2-40B4-BE49-F238E27FC236}">
                <a16:creationId xmlns:a16="http://schemas.microsoft.com/office/drawing/2014/main" xmlns="" id="{BDE4C7D1-E7B8-CF43-A923-2D6DABC0EB02}"/>
              </a:ext>
            </a:extLst>
          </p:cNvPr>
          <p:cNvSpPr/>
          <p:nvPr/>
        </p:nvSpPr>
        <p:spPr>
          <a:xfrm>
            <a:off x="6025974" y="4814694"/>
            <a:ext cx="2813398" cy="9849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xmlns="" id="{9676367C-0A4F-FF4A-8DAE-0ABE87F36061}"/>
              </a:ext>
            </a:extLst>
          </p:cNvPr>
          <p:cNvSpPr/>
          <p:nvPr/>
        </p:nvSpPr>
        <p:spPr>
          <a:xfrm>
            <a:off x="6002669" y="5086785"/>
            <a:ext cx="2921324" cy="707886"/>
          </a:xfrm>
          <a:prstGeom prst="rect">
            <a:avLst/>
          </a:prstGeom>
        </p:spPr>
        <p:txBody>
          <a:bodyPr wrap="square">
            <a:spAutoFit/>
          </a:bodyPr>
          <a:lstStyle/>
          <a:p>
            <a:r>
              <a:rPr lang="ja-JP" altLang="en-US" sz="800">
                <a:solidFill>
                  <a:srgbClr val="000000"/>
                </a:solidFill>
                <a:latin typeface="MS PGothic" panose="020B0600070205080204" pitchFamily="34" charset="-128"/>
                <a:ea typeface="MS PGothic" panose="020B0600070205080204" pitchFamily="34" charset="-128"/>
              </a:rPr>
              <a:t>＜国公立大学</a:t>
            </a:r>
            <a:r>
              <a:rPr lang="en-US" altLang="ja-JP" sz="800" dirty="0">
                <a:solidFill>
                  <a:srgbClr val="000000"/>
                </a:solidFill>
                <a:latin typeface="MS PGothic" panose="020B0600070205080204" pitchFamily="34" charset="-128"/>
                <a:ea typeface="MS PGothic" panose="020B0600070205080204" pitchFamily="34" charset="-128"/>
              </a:rPr>
              <a:t> 3</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広島大学・島根大学・愛媛大学・島根県立大学</a:t>
            </a:r>
            <a:r>
              <a:rPr lang="en-US" altLang="ja-JP" sz="800" dirty="0">
                <a:solidFill>
                  <a:srgbClr val="000000"/>
                </a:solidFill>
                <a:latin typeface="MS PGothic" panose="020B0600070205080204" pitchFamily="34" charset="-128"/>
                <a:ea typeface="MS PGothic" panose="020B0600070205080204" pitchFamily="34" charset="-128"/>
              </a:rPr>
              <a:t> </a:t>
            </a:r>
            <a:r>
              <a:rPr lang="ja-JP" altLang="en-US" sz="800">
                <a:solidFill>
                  <a:srgbClr val="000000"/>
                </a:solidFill>
                <a:latin typeface="MS PGothic" panose="020B0600070205080204" pitchFamily="34" charset="-128"/>
                <a:ea typeface="MS PGothic" panose="020B0600070205080204" pitchFamily="34" charset="-128"/>
              </a:rPr>
              <a:t>等</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＜私立大学</a:t>
            </a:r>
            <a:r>
              <a:rPr lang="en-US" altLang="ja-JP" sz="800" dirty="0">
                <a:solidFill>
                  <a:srgbClr val="000000"/>
                </a:solidFill>
                <a:latin typeface="MS PGothic" panose="020B0600070205080204" pitchFamily="34" charset="-128"/>
                <a:ea typeface="MS PGothic" panose="020B0600070205080204" pitchFamily="34" charset="-128"/>
              </a:rPr>
              <a:t> 40</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早稲田大学・慶應義塾大学・上智大学・立命館大学・東北芸術工科大学・福山大学・帝京大学　等</a:t>
            </a:r>
            <a:endParaRPr lang="en-US" altLang="ja-JP" sz="800" dirty="0">
              <a:solidFill>
                <a:srgbClr val="000000"/>
              </a:solidFill>
              <a:latin typeface="MS PGothic" panose="020B0600070205080204" pitchFamily="34" charset="-128"/>
              <a:ea typeface="MS PGothic" panose="020B0600070205080204" pitchFamily="34" charset="-128"/>
            </a:endParaRPr>
          </a:p>
        </p:txBody>
      </p:sp>
      <p:sp>
        <p:nvSpPr>
          <p:cNvPr id="105" name="テキスト ボックス 104">
            <a:extLst>
              <a:ext uri="{FF2B5EF4-FFF2-40B4-BE49-F238E27FC236}">
                <a16:creationId xmlns:a16="http://schemas.microsoft.com/office/drawing/2014/main" xmlns="" id="{8D9A1AF2-0ED4-A845-96E9-E969DB9CD2AE}"/>
              </a:ext>
            </a:extLst>
          </p:cNvPr>
          <p:cNvSpPr txBox="1"/>
          <p:nvPr/>
        </p:nvSpPr>
        <p:spPr>
          <a:xfrm>
            <a:off x="2407779" y="57704"/>
            <a:ext cx="1039067" cy="200055"/>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お</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お</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さ</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き</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か</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い</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せ</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い</a:t>
            </a:r>
          </a:p>
        </p:txBody>
      </p:sp>
      <p:sp>
        <p:nvSpPr>
          <p:cNvPr id="38" name="テキスト ボックス 37">
            <a:extLst>
              <a:ext uri="{FF2B5EF4-FFF2-40B4-BE49-F238E27FC236}">
                <a16:creationId xmlns:a16="http://schemas.microsoft.com/office/drawing/2014/main" xmlns="" id="{962071C9-25FE-3D48-AAE0-8DA91C4D9BDB}"/>
              </a:ext>
            </a:extLst>
          </p:cNvPr>
          <p:cNvSpPr txBox="1"/>
          <p:nvPr/>
        </p:nvSpPr>
        <p:spPr>
          <a:xfrm>
            <a:off x="5987879" y="6113787"/>
            <a:ext cx="2558714" cy="630942"/>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年間予算</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約</a:t>
            </a:r>
            <a:r>
              <a:rPr kumimoji="1" lang="en-US" altLang="ja-JP" sz="700" dirty="0">
                <a:latin typeface="MS PGothic" panose="020B0600070205080204" pitchFamily="34" charset="-128"/>
                <a:ea typeface="MS PGothic" panose="020B0600070205080204" pitchFamily="34" charset="-128"/>
              </a:rPr>
              <a:t>4,600</a:t>
            </a:r>
            <a:r>
              <a:rPr kumimoji="1" lang="ja-JP" altLang="en-US" sz="700">
                <a:latin typeface="MS PGothic" panose="020B0600070205080204" pitchFamily="34" charset="-128"/>
                <a:ea typeface="MS PGothic" panose="020B0600070205080204" pitchFamily="34" charset="-128"/>
              </a:rPr>
              <a:t>万円。</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公営塾は、地域おこし協力隊（</a:t>
            </a:r>
            <a:r>
              <a:rPr kumimoji="1" lang="en-US" altLang="ja-JP" sz="700" dirty="0">
                <a:latin typeface="MS PGothic" panose="020B0600070205080204" pitchFamily="34" charset="-128"/>
                <a:ea typeface="MS PGothic" panose="020B0600070205080204" pitchFamily="34" charset="-128"/>
              </a:rPr>
              <a:t>4</a:t>
            </a:r>
            <a:r>
              <a:rPr kumimoji="1" lang="ja-JP" altLang="en-US" sz="700">
                <a:latin typeface="MS PGothic" panose="020B0600070205080204" pitchFamily="34" charset="-128"/>
                <a:ea typeface="MS PGothic" panose="020B0600070205080204" pitchFamily="34" charset="-128"/>
              </a:rPr>
              <a:t>名）で運営。</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 コーディネーター、全国募集業務は民間企業へ町から委託。</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 学生寮の運営は、民間企業へ委託。</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ICT</a:t>
            </a:r>
            <a:r>
              <a:rPr kumimoji="1" lang="ja-JP" altLang="en-US" sz="700">
                <a:latin typeface="MS PGothic" panose="020B0600070205080204" pitchFamily="34" charset="-128"/>
                <a:ea typeface="MS PGothic" panose="020B0600070205080204" pitchFamily="34" charset="-128"/>
              </a:rPr>
              <a:t>設備は、総務省予算・民間企業の支援で構築。</a:t>
            </a:r>
            <a:endParaRPr kumimoji="1" lang="en-US" altLang="ja-JP" sz="700" dirty="0">
              <a:latin typeface="MS PGothic" panose="020B0600070205080204" pitchFamily="34" charset="-128"/>
              <a:ea typeface="MS PGothic" panose="020B0600070205080204" pitchFamily="34" charset="-128"/>
            </a:endParaRPr>
          </a:p>
        </p:txBody>
      </p:sp>
      <p:sp>
        <p:nvSpPr>
          <p:cNvPr id="39" name="テキスト ボックス 38"/>
          <p:cNvSpPr txBox="1"/>
          <p:nvPr/>
        </p:nvSpPr>
        <p:spPr>
          <a:xfrm>
            <a:off x="8036417" y="6467396"/>
            <a:ext cx="1107583" cy="369332"/>
          </a:xfrm>
          <a:prstGeom prst="rect">
            <a:avLst/>
          </a:prstGeom>
          <a:noFill/>
        </p:spPr>
        <p:txBody>
          <a:bodyPr wrap="square" rtlCol="0">
            <a:spAutoFit/>
          </a:bodyPr>
          <a:lstStyle/>
          <a:p>
            <a:pPr algn="r"/>
            <a:r>
              <a:rPr kumimoji="1" lang="ja-JP" altLang="en-US" dirty="0"/>
              <a:t>２</a:t>
            </a:r>
            <a:endParaRPr kumimoji="1" lang="ja-JP" altLang="en-US" dirty="0"/>
          </a:p>
        </p:txBody>
      </p:sp>
    </p:spTree>
    <p:extLst>
      <p:ext uri="{BB962C8B-B14F-4D97-AF65-F5344CB8AC3E}">
        <p14:creationId xmlns:p14="http://schemas.microsoft.com/office/powerpoint/2010/main" val="388099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屋外, 草, 人, 男性 が含まれている画像&#10;&#10;自動的に生成された説明">
            <a:extLst>
              <a:ext uri="{FF2B5EF4-FFF2-40B4-BE49-F238E27FC236}">
                <a16:creationId xmlns:a16="http://schemas.microsoft.com/office/drawing/2014/main" xmlns="" id="{BEC49BFF-6E8E-214B-8667-2F3E6C4170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54562" y="2834741"/>
            <a:ext cx="2584809" cy="1854859"/>
          </a:xfrm>
          <a:prstGeom prst="rect">
            <a:avLst/>
          </a:prstGeom>
        </p:spPr>
      </p:pic>
      <p:pic>
        <p:nvPicPr>
          <p:cNvPr id="16" name="図 15">
            <a:extLst>
              <a:ext uri="{FF2B5EF4-FFF2-40B4-BE49-F238E27FC236}">
                <a16:creationId xmlns:a16="http://schemas.microsoft.com/office/drawing/2014/main" xmlns="" id="{7E94F565-B556-1548-98C7-4C9E332F4B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55869" y="725345"/>
            <a:ext cx="2576406" cy="1955865"/>
          </a:xfrm>
          <a:prstGeom prst="rect">
            <a:avLst/>
          </a:prstGeom>
        </p:spPr>
      </p:pic>
      <p:sp>
        <p:nvSpPr>
          <p:cNvPr id="54" name="正方形/長方形 53">
            <a:extLst>
              <a:ext uri="{FF2B5EF4-FFF2-40B4-BE49-F238E27FC236}">
                <a16:creationId xmlns:a16="http://schemas.microsoft.com/office/drawing/2014/main" xmlns="" id="{E374B224-154F-0049-8C6F-FD5DB5E03BC0}"/>
              </a:ext>
            </a:extLst>
          </p:cNvPr>
          <p:cNvSpPr/>
          <p:nvPr/>
        </p:nvSpPr>
        <p:spPr>
          <a:xfrm>
            <a:off x="3144107" y="5479404"/>
            <a:ext cx="2921324" cy="1200329"/>
          </a:xfrm>
          <a:prstGeom prst="rect">
            <a:avLst/>
          </a:prstGeom>
        </p:spPr>
        <p:txBody>
          <a:bodyPr wrap="square">
            <a:spAutoFit/>
          </a:bodyPr>
          <a:lstStyle/>
          <a:p>
            <a:r>
              <a:rPr lang="ja-JP" altLang="en-US" sz="800">
                <a:latin typeface="MS PGothic" panose="020B0600070205080204" pitchFamily="34" charset="-128"/>
                <a:ea typeface="MS PGothic" panose="020B0600070205080204" pitchFamily="34" charset="-128"/>
              </a:rPr>
              <a:t>高校から徒歩１分のつわぶき寮では、島根県全域、さらには１３もの都道府県から集まった６１名の生徒が生活している。また、バーベキューなどの様々なイベント</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も行い、寮生同士の親睦や地域と</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の交流を深めている。</a:t>
            </a:r>
            <a:endParaRPr lang="en-US" altLang="ja-JP" sz="800" dirty="0">
              <a:latin typeface="MS PGothic" panose="020B0600070205080204" pitchFamily="34" charset="-128"/>
              <a:ea typeface="MS PGothic" panose="020B0600070205080204" pitchFamily="34" charset="-128"/>
            </a:endParaRPr>
          </a:p>
          <a:p>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月額</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３５，０００円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通学時間</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徒歩１分</a:t>
            </a:r>
            <a:endParaRPr lang="en-US" altLang="ja-JP" sz="800"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a:latin typeface="MS PGothic" panose="020B0600070205080204" pitchFamily="34" charset="-128"/>
                <a:ea typeface="MS PGothic" panose="020B0600070205080204" pitchFamily="34" charset="-128"/>
              </a:rPr>
              <a:t>補助等</a:t>
            </a:r>
            <a:r>
              <a:rPr lang="en-US" altLang="ja-JP" sz="800" dirty="0">
                <a:latin typeface="MS PGothic" panose="020B0600070205080204" pitchFamily="34" charset="-128"/>
                <a:ea typeface="MS PGothic" panose="020B0600070205080204" pitchFamily="34" charset="-128"/>
              </a:rPr>
              <a:t>】 </a:t>
            </a:r>
            <a:r>
              <a:rPr lang="ja-JP" altLang="en-US" sz="800">
                <a:latin typeface="MS PGothic" panose="020B0600070205080204" pitchFamily="34" charset="-128"/>
                <a:ea typeface="MS PGothic" panose="020B0600070205080204" pitchFamily="34" charset="-128"/>
              </a:rPr>
              <a:t>なし</a:t>
            </a:r>
          </a:p>
        </p:txBody>
      </p:sp>
      <p:pic>
        <p:nvPicPr>
          <p:cNvPr id="13" name="図 12">
            <a:extLst>
              <a:ext uri="{FF2B5EF4-FFF2-40B4-BE49-F238E27FC236}">
                <a16:creationId xmlns:a16="http://schemas.microsoft.com/office/drawing/2014/main" xmlns="" id="{C9E1F41C-7618-8A49-A740-1921165A33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59111" y="3753772"/>
            <a:ext cx="1607623" cy="932352"/>
          </a:xfrm>
          <a:prstGeom prst="rect">
            <a:avLst/>
          </a:prstGeom>
        </p:spPr>
      </p:pic>
      <p:sp>
        <p:nvSpPr>
          <p:cNvPr id="4" name="正方形/長方形 3">
            <a:extLst>
              <a:ext uri="{FF2B5EF4-FFF2-40B4-BE49-F238E27FC236}">
                <a16:creationId xmlns:a16="http://schemas.microsoft.com/office/drawing/2014/main" xmlns="" id="{CDB30D12-AAB4-AB4E-B620-30242F273539}"/>
              </a:ext>
            </a:extLst>
          </p:cNvPr>
          <p:cNvSpPr/>
          <p:nvPr/>
        </p:nvSpPr>
        <p:spPr>
          <a:xfrm>
            <a:off x="334536" y="54672"/>
            <a:ext cx="8508381" cy="557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ACD107B-2379-2C46-B899-84850554423A}"/>
              </a:ext>
            </a:extLst>
          </p:cNvPr>
          <p:cNvSpPr txBox="1"/>
          <p:nvPr/>
        </p:nvSpPr>
        <p:spPr>
          <a:xfrm>
            <a:off x="345687" y="164844"/>
            <a:ext cx="1826141" cy="338554"/>
          </a:xfrm>
          <a:prstGeom prst="rect">
            <a:avLst/>
          </a:prstGeom>
          <a:noFill/>
        </p:spPr>
        <p:txBody>
          <a:bodyPr wrap="none" rtlCol="0">
            <a:spAutoFit/>
          </a:bodyPr>
          <a:lstStyle/>
          <a:p>
            <a:r>
              <a:rPr kumimoji="1" lang="ja-JP" altLang="en-US" sz="1600">
                <a:latin typeface="MS PGothic" panose="020B0600070205080204" pitchFamily="34" charset="-128"/>
                <a:ea typeface="MS PGothic" panose="020B0600070205080204" pitchFamily="34" charset="-128"/>
              </a:rPr>
              <a:t>（島根県津和野町）</a:t>
            </a:r>
          </a:p>
        </p:txBody>
      </p:sp>
      <p:sp>
        <p:nvSpPr>
          <p:cNvPr id="6" name="テキスト ボックス 5">
            <a:extLst>
              <a:ext uri="{FF2B5EF4-FFF2-40B4-BE49-F238E27FC236}">
                <a16:creationId xmlns:a16="http://schemas.microsoft.com/office/drawing/2014/main" xmlns="" id="{16B2A5C0-E541-714F-9DE1-D674FEEFFE9C}"/>
              </a:ext>
            </a:extLst>
          </p:cNvPr>
          <p:cNvSpPr txBox="1"/>
          <p:nvPr/>
        </p:nvSpPr>
        <p:spPr>
          <a:xfrm>
            <a:off x="2225530" y="115068"/>
            <a:ext cx="2339102" cy="461665"/>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津和野高等学校</a:t>
            </a:r>
          </a:p>
        </p:txBody>
      </p:sp>
      <p:sp>
        <p:nvSpPr>
          <p:cNvPr id="7" name="テキスト ボックス 6">
            <a:extLst>
              <a:ext uri="{FF2B5EF4-FFF2-40B4-BE49-F238E27FC236}">
                <a16:creationId xmlns:a16="http://schemas.microsoft.com/office/drawing/2014/main" xmlns="" id="{F73DBC13-41F0-D94B-842E-F37677AAE4C6}"/>
              </a:ext>
            </a:extLst>
          </p:cNvPr>
          <p:cNvSpPr txBox="1"/>
          <p:nvPr/>
        </p:nvSpPr>
        <p:spPr>
          <a:xfrm>
            <a:off x="4693330" y="195753"/>
            <a:ext cx="4275001" cy="307777"/>
          </a:xfrm>
          <a:prstGeom prst="rect">
            <a:avLst/>
          </a:prstGeom>
          <a:noFill/>
        </p:spPr>
        <p:txBody>
          <a:bodyPr wrap="square" rtlCol="0">
            <a:spAutoFit/>
          </a:bodyPr>
          <a:lstStyle/>
          <a:p>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生徒数</a:t>
            </a:r>
            <a:r>
              <a:rPr kumimoji="1" lang="en-US" altLang="ja-JP" sz="1400" dirty="0">
                <a:latin typeface="MS PGothic" panose="020B0600070205080204" pitchFamily="34" charset="-128"/>
                <a:ea typeface="MS PGothic" panose="020B0600070205080204" pitchFamily="34" charset="-128"/>
              </a:rPr>
              <a:t>】192</a:t>
            </a:r>
            <a:r>
              <a:rPr kumimoji="1" lang="ja-JP" altLang="en-US" sz="1400">
                <a:latin typeface="MS PGothic" panose="020B0600070205080204" pitchFamily="34" charset="-128"/>
                <a:ea typeface="MS PGothic" panose="020B0600070205080204" pitchFamily="34" charset="-128"/>
              </a:rPr>
              <a:t>名（県外</a:t>
            </a:r>
            <a:r>
              <a:rPr kumimoji="1" lang="en-US" altLang="ja-JP" sz="1400" dirty="0">
                <a:latin typeface="MS PGothic" panose="020B0600070205080204" pitchFamily="34" charset="-128"/>
                <a:ea typeface="MS PGothic" panose="020B0600070205080204" pitchFamily="34" charset="-128"/>
              </a:rPr>
              <a:t>61</a:t>
            </a:r>
            <a:r>
              <a:rPr kumimoji="1" lang="ja-JP" altLang="en-US" sz="1400">
                <a:latin typeface="MS PGothic" panose="020B0600070205080204" pitchFamily="34" charset="-128"/>
                <a:ea typeface="MS PGothic" panose="020B0600070205080204" pitchFamily="34" charset="-128"/>
              </a:rPr>
              <a:t>名）</a:t>
            </a:r>
            <a:r>
              <a:rPr kumimoji="1" lang="en-US" altLang="ja-JP" sz="1400" dirty="0">
                <a:latin typeface="MS PGothic" panose="020B0600070205080204" pitchFamily="34" charset="-128"/>
                <a:ea typeface="MS PGothic" panose="020B0600070205080204" pitchFamily="34" charset="-128"/>
              </a:rPr>
              <a:t> 【</a:t>
            </a:r>
            <a:r>
              <a:rPr kumimoji="1" lang="ja-JP" altLang="en-US" sz="1400">
                <a:latin typeface="MS PGothic" panose="020B0600070205080204" pitchFamily="34" charset="-128"/>
                <a:ea typeface="MS PGothic" panose="020B0600070205080204" pitchFamily="34" charset="-128"/>
              </a:rPr>
              <a:t>学科</a:t>
            </a: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普通科</a:t>
            </a:r>
          </a:p>
        </p:txBody>
      </p:sp>
      <p:sp>
        <p:nvSpPr>
          <p:cNvPr id="9" name="正方形/長方形 8">
            <a:extLst>
              <a:ext uri="{FF2B5EF4-FFF2-40B4-BE49-F238E27FC236}">
                <a16:creationId xmlns:a16="http://schemas.microsoft.com/office/drawing/2014/main" xmlns="" id="{92D0609C-5C7B-574D-8D53-FD485EA092D4}"/>
              </a:ext>
            </a:extLst>
          </p:cNvPr>
          <p:cNvSpPr/>
          <p:nvPr/>
        </p:nvSpPr>
        <p:spPr>
          <a:xfrm>
            <a:off x="345688" y="679190"/>
            <a:ext cx="5780792" cy="40601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E94B31FD-6832-264F-B648-F83F8564ED58}"/>
              </a:ext>
            </a:extLst>
          </p:cNvPr>
          <p:cNvSpPr/>
          <p:nvPr/>
        </p:nvSpPr>
        <p:spPr>
          <a:xfrm>
            <a:off x="356839" y="1025399"/>
            <a:ext cx="5769639" cy="877163"/>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（１）</a:t>
            </a:r>
            <a:r>
              <a:rPr lang="ja-JP" altLang="en-US" sz="1100" b="1" u="sng">
                <a:solidFill>
                  <a:srgbClr val="0070C0"/>
                </a:solidFill>
                <a:latin typeface="MS PGothic" panose="020B0600070205080204" pitchFamily="34" charset="-128"/>
                <a:ea typeface="MS PGothic" panose="020B0600070205080204" pitchFamily="34" charset="-128"/>
              </a:rPr>
              <a:t>３年間で９０コマ実施する「</a:t>
            </a:r>
            <a:r>
              <a:rPr lang="en-US" altLang="ja-JP" sz="1100" b="1" u="sng" dirty="0">
                <a:solidFill>
                  <a:srgbClr val="0070C0"/>
                </a:solidFill>
                <a:latin typeface="MS PGothic" panose="020B0600070205080204" pitchFamily="34" charset="-128"/>
                <a:ea typeface="MS PGothic" panose="020B0600070205080204" pitchFamily="34" charset="-128"/>
              </a:rPr>
              <a:t>T-PLAN</a:t>
            </a:r>
            <a:r>
              <a:rPr lang="ja-JP" altLang="en-US" sz="1100" b="1" u="sng">
                <a:solidFill>
                  <a:srgbClr val="0070C0"/>
                </a:solidFill>
                <a:latin typeface="MS PGothic" panose="020B0600070205080204" pitchFamily="34" charset="-128"/>
                <a:ea typeface="MS PGothic" panose="020B0600070205080204" pitchFamily="34" charset="-128"/>
              </a:rPr>
              <a:t>（総合的な学習）」</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 </a:t>
            </a:r>
            <a:r>
              <a:rPr lang="ja-JP" altLang="en-US" sz="900" i="0">
                <a:effectLst/>
                <a:latin typeface="MS PGothic" panose="020B0600070205080204" pitchFamily="34" charset="-128"/>
                <a:ea typeface="MS PGothic" panose="020B0600070205080204" pitchFamily="34" charset="-128"/>
              </a:rPr>
              <a:t>「</a:t>
            </a:r>
            <a:r>
              <a:rPr lang="en-US" altLang="ja-JP" sz="900" i="0" dirty="0">
                <a:effectLst/>
                <a:latin typeface="MS PGothic" panose="020B0600070205080204" pitchFamily="34" charset="-128"/>
                <a:ea typeface="MS PGothic" panose="020B0600070205080204" pitchFamily="34" charset="-128"/>
              </a:rPr>
              <a:t>T</a:t>
            </a:r>
            <a:r>
              <a:rPr lang="en-US" altLang="ja-JP" sz="900" dirty="0">
                <a:latin typeface="MS PGothic" panose="020B0600070205080204" pitchFamily="34" charset="-128"/>
                <a:ea typeface="MS PGothic" panose="020B0600070205080204" pitchFamily="34" charset="-128"/>
              </a:rPr>
              <a:t>-</a:t>
            </a:r>
            <a:r>
              <a:rPr lang="en-US" altLang="ja-JP" sz="900" i="0" dirty="0">
                <a:effectLst/>
                <a:latin typeface="MS PGothic" panose="020B0600070205080204" pitchFamily="34" charset="-128"/>
                <a:ea typeface="MS PGothic" panose="020B0600070205080204" pitchFamily="34" charset="-128"/>
              </a:rPr>
              <a:t>PLAN</a:t>
            </a:r>
            <a:r>
              <a:rPr lang="ja-JP" altLang="en-US" sz="900" i="0">
                <a:effectLst/>
                <a:latin typeface="MS PGothic" panose="020B0600070205080204" pitchFamily="34" charset="-128"/>
                <a:ea typeface="MS PGothic" panose="020B0600070205080204" pitchFamily="34" charset="-128"/>
              </a:rPr>
              <a:t>」では、</a:t>
            </a:r>
            <a:r>
              <a:rPr lang="ja-JP" altLang="en-US" sz="900" b="1" i="0" u="sng">
                <a:effectLst/>
                <a:latin typeface="MS PGothic" panose="020B0600070205080204" pitchFamily="34" charset="-128"/>
                <a:ea typeface="MS PGothic" panose="020B0600070205080204" pitchFamily="34" charset="-128"/>
              </a:rPr>
              <a:t>地域の全面協力のもと、生徒一人ひとりの興味関心を軸に個人最適な探求学習</a:t>
            </a:r>
            <a:r>
              <a:rPr lang="ja-JP" altLang="en-US" sz="900" i="0">
                <a:effectLst/>
                <a:latin typeface="MS PGothic" panose="020B0600070205080204" pitchFamily="34" charset="-128"/>
                <a:ea typeface="MS PGothic" panose="020B0600070205080204" pitchFamily="34" charset="-128"/>
              </a:rPr>
              <a:t>を実施。</a:t>
            </a:r>
            <a:endParaRPr lang="en-US" altLang="ja-JP" sz="900" i="0" dirty="0">
              <a:effectLst/>
              <a:latin typeface="MS PGothic" panose="020B0600070205080204" pitchFamily="34" charset="-128"/>
              <a:ea typeface="MS PGothic" panose="020B0600070205080204" pitchFamily="34" charset="-128"/>
            </a:endParaRPr>
          </a:p>
          <a:p>
            <a:pPr fontAlgn="base"/>
            <a:r>
              <a:rPr lang="en-US" altLang="ja-JP" sz="900" dirty="0">
                <a:solidFill>
                  <a:srgbClr val="0070C0"/>
                </a:solidFill>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前提として、</a:t>
            </a:r>
            <a:r>
              <a:rPr lang="ja-JP" altLang="en-US" sz="900" b="1" u="sng">
                <a:latin typeface="MS PGothic" panose="020B0600070205080204" pitchFamily="34" charset="-128"/>
                <a:ea typeface="MS PGothic" panose="020B0600070205080204" pitchFamily="34" charset="-128"/>
              </a:rPr>
              <a:t>大人にも答えがないのだと理解し、生徒・教員・地域がともに学び合う姿勢</a:t>
            </a:r>
            <a:r>
              <a:rPr lang="ja-JP" altLang="en-US" sz="900">
                <a:latin typeface="MS PGothic" panose="020B0600070205080204" pitchFamily="34" charset="-128"/>
                <a:ea typeface="MS PGothic" panose="020B0600070205080204" pitchFamily="34" charset="-128"/>
              </a:rPr>
              <a:t>。</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T-PLAN</a:t>
            </a:r>
            <a:r>
              <a:rPr lang="ja-JP" altLang="en-US" sz="900">
                <a:latin typeface="MS PGothic" panose="020B0600070205080204" pitchFamily="34" charset="-128"/>
                <a:ea typeface="MS PGothic" panose="020B0600070205080204" pitchFamily="34" charset="-128"/>
              </a:rPr>
              <a:t>」の</a:t>
            </a:r>
            <a:r>
              <a:rPr lang="ja-JP" altLang="en-US" sz="900" b="1" u="sng">
                <a:latin typeface="MS PGothic" panose="020B0600070205080204" pitchFamily="34" charset="-128"/>
                <a:ea typeface="MS PGothic" panose="020B0600070205080204" pitchFamily="34" charset="-128"/>
              </a:rPr>
              <a:t>運営チームを結成（教員・行政・コーディネーター）</a:t>
            </a:r>
            <a:r>
              <a:rPr lang="ja-JP" altLang="en-US" sz="900">
                <a:latin typeface="MS PGothic" panose="020B0600070205080204" pitchFamily="34" charset="-128"/>
                <a:ea typeface="MS PGothic" panose="020B0600070205080204" pitchFamily="34" charset="-128"/>
              </a:rPr>
              <a:t>。授業設計、運営を協働で実施。</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授業設計の４つのポイント</a:t>
            </a:r>
            <a:endParaRPr lang="en-US" altLang="ja-JP" sz="900" dirty="0">
              <a:latin typeface="MS PGothic" panose="020B0600070205080204" pitchFamily="34" charset="-128"/>
              <a:ea typeface="MS PGothic" panose="020B0600070205080204" pitchFamily="34" charset="-128"/>
            </a:endParaRPr>
          </a:p>
        </p:txBody>
      </p:sp>
      <p:sp>
        <p:nvSpPr>
          <p:cNvPr id="11" name="正方形/長方形 10">
            <a:extLst>
              <a:ext uri="{FF2B5EF4-FFF2-40B4-BE49-F238E27FC236}">
                <a16:creationId xmlns:a16="http://schemas.microsoft.com/office/drawing/2014/main" xmlns="" id="{8AC6C349-45DB-C542-833F-4B63E5C0B3BC}"/>
              </a:ext>
            </a:extLst>
          </p:cNvPr>
          <p:cNvSpPr/>
          <p:nvPr/>
        </p:nvSpPr>
        <p:spPr>
          <a:xfrm>
            <a:off x="345687" y="682313"/>
            <a:ext cx="5780792" cy="329188"/>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① </a:t>
            </a:r>
            <a:r>
              <a:rPr kumimoji="1" lang="ja-JP" altLang="en-US" sz="1200">
                <a:latin typeface="MS PGothic" panose="020B0600070205080204" pitchFamily="34" charset="-128"/>
                <a:ea typeface="MS PGothic" panose="020B0600070205080204" pitchFamily="34" charset="-128"/>
              </a:rPr>
              <a:t>学校の特色・カリキュラム</a:t>
            </a:r>
          </a:p>
        </p:txBody>
      </p:sp>
      <p:sp>
        <p:nvSpPr>
          <p:cNvPr id="20" name="正方形/長方形 19">
            <a:extLst>
              <a:ext uri="{FF2B5EF4-FFF2-40B4-BE49-F238E27FC236}">
                <a16:creationId xmlns:a16="http://schemas.microsoft.com/office/drawing/2014/main" xmlns="" id="{8ACE48A6-A1C4-6A45-9F6F-CBF91171F169}"/>
              </a:ext>
            </a:extLst>
          </p:cNvPr>
          <p:cNvSpPr/>
          <p:nvPr/>
        </p:nvSpPr>
        <p:spPr>
          <a:xfrm>
            <a:off x="356839" y="2638916"/>
            <a:ext cx="3972884" cy="2123658"/>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（２）生徒が中心の学校づくり</a:t>
            </a:r>
            <a:endParaRPr lang="ja-JP" altLang="en-US" sz="1100" b="1" u="sng">
              <a:solidFill>
                <a:srgbClr val="0070C0"/>
              </a:solidFill>
              <a:latin typeface="MS PGothic" panose="020B0600070205080204" pitchFamily="34" charset="-128"/>
              <a:ea typeface="MS PGothic" panose="020B0600070205080204" pitchFamily="34" charset="-128"/>
            </a:endParaRP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やりたいことに挑戦できる仕組みづくり</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生徒の興味のあること、やりたいことへの挑戦を応援するために、多様な大</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人（コーディネーター、行政、商工会等）がサポート。</a:t>
            </a:r>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地域系部活動「グローカルラボ」</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まちに出て活動していく中で、興味を持ったことに対して主体的に取り組む部</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活動。部員は全員運動部や文化部との兼部。</a:t>
            </a:r>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生徒による「津和野高校</a:t>
            </a:r>
            <a:r>
              <a:rPr lang="en-US" altLang="ja-JP" sz="900" dirty="0">
                <a:solidFill>
                  <a:srgbClr val="0070C0"/>
                </a:solidFill>
                <a:latin typeface="MS PGothic" panose="020B0600070205080204" pitchFamily="34" charset="-128"/>
                <a:ea typeface="MS PGothic" panose="020B0600070205080204" pitchFamily="34" charset="-128"/>
              </a:rPr>
              <a:t>PR</a:t>
            </a:r>
            <a:r>
              <a:rPr lang="ja-JP" altLang="en-US" sz="900">
                <a:solidFill>
                  <a:srgbClr val="0070C0"/>
                </a:solidFill>
                <a:latin typeface="MS PGothic" panose="020B0600070205080204" pitchFamily="34" charset="-128"/>
                <a:ea typeface="MS PGothic" panose="020B0600070205080204" pitchFamily="34" charset="-128"/>
              </a:rPr>
              <a:t>」</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学校のホームページやブログの更新は、コーディネーター指導のもと生徒が</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全て運営している。</a:t>
            </a:r>
            <a:endParaRPr lang="en-US" altLang="ja-JP" sz="2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solidFill>
                  <a:srgbClr val="313131"/>
                </a:solidFill>
                <a:latin typeface="MS PGothic" panose="020B0600070205080204" pitchFamily="34" charset="-128"/>
                <a:ea typeface="MS PGothic" panose="020B0600070205080204" pitchFamily="34" charset="-128"/>
              </a:rPr>
              <a:t> </a:t>
            </a:r>
            <a:r>
              <a:rPr lang="ja-JP" altLang="en-US" sz="900">
                <a:solidFill>
                  <a:srgbClr val="0070C0"/>
                </a:solidFill>
                <a:latin typeface="MS PGothic" panose="020B0600070205080204" pitchFamily="34" charset="-128"/>
                <a:ea typeface="MS PGothic" panose="020B0600070205080204" pitchFamily="34" charset="-128"/>
              </a:rPr>
              <a:t>職員室の一新「センセイオフィス」</a:t>
            </a:r>
            <a:endParaRPr lang="en-US" altLang="ja-JP" sz="900" dirty="0">
              <a:solidFill>
                <a:srgbClr val="0070C0"/>
              </a:solidFill>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solidFill>
                  <a:srgbClr val="313131"/>
                </a:solidFill>
                <a:latin typeface="MS PGothic" panose="020B0600070205080204" pitchFamily="34" charset="-128"/>
                <a:ea typeface="MS PGothic" panose="020B0600070205080204" pitchFamily="34" charset="-128"/>
              </a:rPr>
              <a:t>先生の働く環境を改善し仕事の能率を上げることで、生徒と関わる時間や質</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の向上を図ることを目的に、教員とコーディネーターを中心に、約半年にわ</a:t>
            </a:r>
            <a:endParaRPr lang="en-US" altLang="ja-JP" sz="900" dirty="0">
              <a:solidFill>
                <a:srgbClr val="313131"/>
              </a:solidFill>
              <a:latin typeface="MS PGothic" panose="020B0600070205080204" pitchFamily="34" charset="-128"/>
              <a:ea typeface="MS PGothic" panose="020B0600070205080204" pitchFamily="34" charset="-128"/>
            </a:endParaRPr>
          </a:p>
          <a:p>
            <a:pPr fontAlgn="base"/>
            <a:r>
              <a:rPr lang="ja-JP" altLang="en-US" sz="900">
                <a:solidFill>
                  <a:srgbClr val="313131"/>
                </a:solidFill>
                <a:latin typeface="MS PGothic" panose="020B0600070205080204" pitchFamily="34" charset="-128"/>
                <a:ea typeface="MS PGothic" panose="020B0600070205080204" pitchFamily="34" charset="-128"/>
              </a:rPr>
              <a:t>　　たってプロジェクトを推進。</a:t>
            </a:r>
            <a:endParaRPr lang="en-US" altLang="ja-JP" sz="900" dirty="0">
              <a:solidFill>
                <a:srgbClr val="313131"/>
              </a:solidFill>
              <a:latin typeface="MS PGothic" panose="020B0600070205080204" pitchFamily="34" charset="-128"/>
              <a:ea typeface="MS PGothic" panose="020B0600070205080204" pitchFamily="34" charset="-128"/>
            </a:endParaRPr>
          </a:p>
        </p:txBody>
      </p:sp>
      <p:sp>
        <p:nvSpPr>
          <p:cNvPr id="24" name="正方形/長方形 23">
            <a:extLst>
              <a:ext uri="{FF2B5EF4-FFF2-40B4-BE49-F238E27FC236}">
                <a16:creationId xmlns:a16="http://schemas.microsoft.com/office/drawing/2014/main" xmlns="" id="{E9505A2F-0930-5446-868C-5F6A6B629C85}"/>
              </a:ext>
            </a:extLst>
          </p:cNvPr>
          <p:cNvSpPr/>
          <p:nvPr/>
        </p:nvSpPr>
        <p:spPr>
          <a:xfrm>
            <a:off x="334537" y="4819311"/>
            <a:ext cx="2813398" cy="19787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03332C75-DB57-9B46-BB09-C82B6D4C6F42}"/>
              </a:ext>
            </a:extLst>
          </p:cNvPr>
          <p:cNvSpPr/>
          <p:nvPr/>
        </p:nvSpPr>
        <p:spPr>
          <a:xfrm>
            <a:off x="334536" y="4805492"/>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② </a:t>
            </a:r>
            <a:r>
              <a:rPr kumimoji="1" lang="ja-JP" altLang="en-US" sz="1200">
                <a:latin typeface="MS PGothic" panose="020B0600070205080204" pitchFamily="34" charset="-128"/>
                <a:ea typeface="MS PGothic" panose="020B0600070205080204" pitchFamily="34" charset="-128"/>
              </a:rPr>
              <a:t>公営塾（無料）</a:t>
            </a:r>
          </a:p>
        </p:txBody>
      </p:sp>
      <p:sp>
        <p:nvSpPr>
          <p:cNvPr id="27" name="正方形/長方形 26">
            <a:extLst>
              <a:ext uri="{FF2B5EF4-FFF2-40B4-BE49-F238E27FC236}">
                <a16:creationId xmlns:a16="http://schemas.microsoft.com/office/drawing/2014/main" xmlns="" id="{12F93DAF-77D4-3443-BCD0-36E05B5E12F3}"/>
              </a:ext>
            </a:extLst>
          </p:cNvPr>
          <p:cNvSpPr/>
          <p:nvPr/>
        </p:nvSpPr>
        <p:spPr>
          <a:xfrm>
            <a:off x="7239593" y="2381345"/>
            <a:ext cx="1603324" cy="244150"/>
          </a:xfrm>
          <a:prstGeom prst="rect">
            <a:avLst/>
          </a:prstGeom>
          <a:solidFill>
            <a:schemeClr val="bg1"/>
          </a:solidFill>
        </p:spPr>
        <p:txBody>
          <a:bodyPr wrap="square">
            <a:spAutoFit/>
          </a:bodyPr>
          <a:lstStyle/>
          <a:p>
            <a:pPr algn="r"/>
            <a:r>
              <a:rPr lang="ja-JP" altLang="en-US" sz="1000">
                <a:latin typeface="MS PGothic" panose="020B0600070205080204" pitchFamily="34" charset="-128"/>
                <a:ea typeface="MS PGothic" panose="020B0600070205080204" pitchFamily="34" charset="-128"/>
              </a:rPr>
              <a:t>公営塾</a:t>
            </a:r>
            <a:r>
              <a:rPr lang="en-US" altLang="ja-JP" sz="1000" dirty="0">
                <a:latin typeface="MS PGothic" panose="020B0600070205080204" pitchFamily="34" charset="-128"/>
                <a:ea typeface="MS PGothic" panose="020B0600070205080204" pitchFamily="34" charset="-128"/>
              </a:rPr>
              <a:t>HAN-KOH</a:t>
            </a:r>
            <a:r>
              <a:rPr lang="ja-JP" altLang="en-US" sz="1000">
                <a:latin typeface="MS PGothic" panose="020B0600070205080204" pitchFamily="34" charset="-128"/>
                <a:ea typeface="MS PGothic" panose="020B0600070205080204" pitchFamily="34" charset="-128"/>
              </a:rPr>
              <a:t>の様子</a:t>
            </a:r>
          </a:p>
        </p:txBody>
      </p:sp>
      <p:sp>
        <p:nvSpPr>
          <p:cNvPr id="29" name="正方形/長方形 28">
            <a:extLst>
              <a:ext uri="{FF2B5EF4-FFF2-40B4-BE49-F238E27FC236}">
                <a16:creationId xmlns:a16="http://schemas.microsoft.com/office/drawing/2014/main" xmlns="" id="{5B964387-EE1D-F448-82C9-022D4BAE365B}"/>
              </a:ext>
            </a:extLst>
          </p:cNvPr>
          <p:cNvSpPr/>
          <p:nvPr/>
        </p:nvSpPr>
        <p:spPr>
          <a:xfrm>
            <a:off x="7239593" y="4401298"/>
            <a:ext cx="1603324"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県外生徒による</a:t>
            </a:r>
            <a:r>
              <a:rPr lang="en-US" altLang="ja-JP" sz="800" dirty="0">
                <a:latin typeface="MS PGothic" panose="020B0600070205080204" pitchFamily="34" charset="-128"/>
                <a:ea typeface="MS PGothic" panose="020B0600070205080204" pitchFamily="34" charset="-128"/>
              </a:rPr>
              <a:t>PR</a:t>
            </a:r>
            <a:r>
              <a:rPr lang="ja-JP" altLang="en-US" sz="800">
                <a:latin typeface="MS PGothic" panose="020B0600070205080204" pitchFamily="34" charset="-128"/>
                <a:ea typeface="MS PGothic" panose="020B0600070205080204" pitchFamily="34" charset="-128"/>
              </a:rPr>
              <a:t>動画の制作</a:t>
            </a:r>
          </a:p>
        </p:txBody>
      </p:sp>
      <p:sp>
        <p:nvSpPr>
          <p:cNvPr id="36" name="正方形/長方形 35">
            <a:extLst>
              <a:ext uri="{FF2B5EF4-FFF2-40B4-BE49-F238E27FC236}">
                <a16:creationId xmlns:a16="http://schemas.microsoft.com/office/drawing/2014/main" xmlns="" id="{900F22BC-C1A1-D246-9F92-783123BEC118}"/>
              </a:ext>
            </a:extLst>
          </p:cNvPr>
          <p:cNvSpPr/>
          <p:nvPr/>
        </p:nvSpPr>
        <p:spPr>
          <a:xfrm>
            <a:off x="319545" y="5067329"/>
            <a:ext cx="2877901" cy="1692771"/>
          </a:xfrm>
          <a:prstGeom prst="rect">
            <a:avLst/>
          </a:prstGeom>
        </p:spPr>
        <p:txBody>
          <a:bodyPr wrap="square">
            <a:spAutoFit/>
          </a:bodyPr>
          <a:lstStyle/>
          <a:p>
            <a:pPr algn="ctr"/>
            <a:r>
              <a:rPr lang="ja-JP" altLang="en-US" sz="800" b="1">
                <a:latin typeface="MS PGothic" panose="020B0600070205080204" pitchFamily="34" charset="-128"/>
                <a:ea typeface="MS PGothic" panose="020B0600070205080204" pitchFamily="34" charset="-128"/>
              </a:rPr>
              <a:t>公営塾の利用は、登録制。生徒の５割が利用登録。</a:t>
            </a:r>
            <a:endParaRPr lang="en-US" altLang="ja-JP" sz="800" b="1" dirty="0">
              <a:latin typeface="MS PGothic" panose="020B0600070205080204" pitchFamily="34" charset="-128"/>
              <a:ea typeface="MS PGothic" panose="020B0600070205080204" pitchFamily="34" charset="-128"/>
            </a:endParaRPr>
          </a:p>
          <a:p>
            <a:pPr algn="ctr"/>
            <a:r>
              <a:rPr lang="ja-JP" altLang="en-US" sz="800" b="1">
                <a:latin typeface="MS PGothic" panose="020B0600070205080204" pitchFamily="34" charset="-128"/>
                <a:ea typeface="MS PGothic" panose="020B0600070205080204" pitchFamily="34" charset="-128"/>
              </a:rPr>
              <a:t>町内進学率向上に伴い、中学生の利用も開始。</a:t>
            </a:r>
            <a:endParaRPr lang="en-US" altLang="ja-JP" sz="100" b="1" dirty="0">
              <a:latin typeface="MS PGothic" panose="020B0600070205080204" pitchFamily="34" charset="-128"/>
              <a:ea typeface="MS PGothic" panose="020B0600070205080204" pitchFamily="34" charset="-128"/>
            </a:endParaRPr>
          </a:p>
          <a:p>
            <a:endParaRPr lang="en-US" altLang="ja-JP" sz="300" b="1" dirty="0">
              <a:solidFill>
                <a:srgbClr val="0070C0"/>
              </a:solidFill>
              <a:latin typeface="MS PGothic" panose="020B0600070205080204" pitchFamily="34" charset="-128"/>
              <a:ea typeface="MS PGothic" panose="020B0600070205080204" pitchFamily="34" charset="-128"/>
            </a:endParaRPr>
          </a:p>
          <a:p>
            <a:r>
              <a:rPr lang="en-US" altLang="ja-JP" sz="800" b="1" dirty="0">
                <a:solidFill>
                  <a:srgbClr val="0070C0"/>
                </a:solidFill>
                <a:latin typeface="MS PGothic" panose="020B0600070205080204" pitchFamily="34" charset="-128"/>
                <a:ea typeface="MS PGothic" panose="020B0600070205080204" pitchFamily="34" charset="-128"/>
              </a:rPr>
              <a:t>①</a:t>
            </a:r>
            <a:r>
              <a:rPr lang="ja-JP" altLang="en-US" sz="800" b="1">
                <a:solidFill>
                  <a:srgbClr val="0070C0"/>
                </a:solidFill>
                <a:latin typeface="MS PGothic" panose="020B0600070205080204" pitchFamily="34" charset="-128"/>
                <a:ea typeface="MS PGothic" panose="020B0600070205080204" pitchFamily="34" charset="-128"/>
              </a:rPr>
              <a:t> </a:t>
            </a:r>
            <a:r>
              <a:rPr lang="ja-JP" altLang="en-US" sz="800" b="1" u="sng">
                <a:solidFill>
                  <a:srgbClr val="0070C0"/>
                </a:solidFill>
                <a:latin typeface="MS PGothic" panose="020B0600070205080204" pitchFamily="34" charset="-128"/>
                <a:ea typeface="MS PGothic" panose="020B0600070205080204" pitchFamily="34" charset="-128"/>
              </a:rPr>
              <a:t>英語に特化した公営塾</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solidFill>
                  <a:srgbClr val="333333"/>
                </a:solidFill>
                <a:latin typeface="MS PGothic" panose="020B0600070205080204" pitchFamily="34" charset="-128"/>
                <a:ea typeface="MS PGothic" panose="020B0600070205080204" pitchFamily="34" charset="-128"/>
              </a:rPr>
              <a:t>生徒が英語の４技能（読む、書く、聞く、話す）をそれぞれのレベルに合わせて伸ばせるような講座を開講。</a:t>
            </a:r>
            <a:endParaRPr lang="en-US" altLang="ja-JP" sz="800" dirty="0">
              <a:solidFill>
                <a:srgbClr val="333333"/>
              </a:solidFill>
              <a:latin typeface="MS PGothic" panose="020B0600070205080204" pitchFamily="34" charset="-128"/>
              <a:ea typeface="MS PGothic" panose="020B0600070205080204" pitchFamily="34" charset="-128"/>
            </a:endParaRPr>
          </a:p>
          <a:p>
            <a:endParaRPr lang="en-US" altLang="ja-JP" sz="200" dirty="0">
              <a:solidFill>
                <a:srgbClr val="333333"/>
              </a:solidFill>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② </a:t>
            </a:r>
            <a:r>
              <a:rPr lang="ja-JP" altLang="en-US" sz="800" b="1" u="sng">
                <a:solidFill>
                  <a:srgbClr val="0070C0"/>
                </a:solidFill>
                <a:latin typeface="MS PGothic" panose="020B0600070205080204" pitchFamily="34" charset="-128"/>
                <a:ea typeface="MS PGothic" panose="020B0600070205080204" pitchFamily="34" charset="-128"/>
              </a:rPr>
              <a:t>国際交流、海外留学支援</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en-US" altLang="ja-JP" sz="800" dirty="0">
                <a:latin typeface="MS PGothic" panose="020B0600070205080204" pitchFamily="34" charset="-128"/>
                <a:ea typeface="MS PGothic" panose="020B0600070205080204" pitchFamily="34" charset="-128"/>
              </a:rPr>
              <a:t>ICT</a:t>
            </a:r>
            <a:r>
              <a:rPr lang="ja-JP" altLang="en-US" sz="800">
                <a:latin typeface="MS PGothic" panose="020B0600070205080204" pitchFamily="34" charset="-128"/>
                <a:ea typeface="MS PGothic" panose="020B0600070205080204" pitchFamily="34" charset="-128"/>
              </a:rPr>
              <a:t>を活用した海外との国際交流活動やオンライン英会話、また海外留学のサポートを行っている。</a:t>
            </a:r>
            <a:endParaRPr lang="en-US" altLang="ja-JP" sz="300" dirty="0">
              <a:latin typeface="MS PGothic" panose="020B0600070205080204" pitchFamily="34" charset="-128"/>
              <a:ea typeface="MS PGothic" panose="020B0600070205080204" pitchFamily="34" charset="-128"/>
            </a:endParaRPr>
          </a:p>
          <a:p>
            <a:endParaRPr lang="en-US" altLang="ja-JP" sz="200" dirty="0">
              <a:solidFill>
                <a:srgbClr val="0070C0"/>
              </a:solidFill>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③ </a:t>
            </a:r>
            <a:r>
              <a:rPr lang="ja-JP" altLang="en-US" sz="800" b="1" u="sng">
                <a:solidFill>
                  <a:srgbClr val="0070C0"/>
                </a:solidFill>
                <a:latin typeface="MS PGothic" panose="020B0600070205080204" pitchFamily="34" charset="-128"/>
                <a:ea typeface="MS PGothic" panose="020B0600070205080204" pitchFamily="34" charset="-128"/>
              </a:rPr>
              <a:t>公営塾利用者の無料送迎</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en-US" altLang="ja-JP" sz="800" dirty="0">
                <a:latin typeface="MS PGothic" panose="020B0600070205080204" pitchFamily="34" charset="-128"/>
                <a:ea typeface="MS PGothic" panose="020B0600070205080204" pitchFamily="34" charset="-128"/>
              </a:rPr>
              <a:t>20</a:t>
            </a:r>
            <a:r>
              <a:rPr lang="ja-JP" altLang="en-US" sz="800">
                <a:latin typeface="MS PGothic" panose="020B0600070205080204" pitchFamily="34" charset="-128"/>
                <a:ea typeface="MS PGothic" panose="020B0600070205080204" pitchFamily="34" charset="-128"/>
              </a:rPr>
              <a:t>時まで利用している生徒を対象に、送迎バスを運行してる。</a:t>
            </a:r>
            <a:endParaRPr lang="en-US" altLang="ja-JP" sz="800" dirty="0">
              <a:latin typeface="MS PGothic" panose="020B0600070205080204" pitchFamily="34" charset="-128"/>
              <a:ea typeface="MS PGothic" panose="020B0600070205080204" pitchFamily="34" charset="-128"/>
            </a:endParaRPr>
          </a:p>
          <a:p>
            <a:endParaRPr lang="en-US" altLang="ja-JP" sz="200" dirty="0">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④ </a:t>
            </a:r>
            <a:r>
              <a:rPr lang="ja-JP" altLang="en-US" sz="800" b="1" u="sng">
                <a:solidFill>
                  <a:srgbClr val="0070C0"/>
                </a:solidFill>
                <a:latin typeface="MS PGothic" panose="020B0600070205080204" pitchFamily="34" charset="-128"/>
                <a:ea typeface="MS PGothic" panose="020B0600070205080204" pitchFamily="34" charset="-128"/>
              </a:rPr>
              <a:t>おにぎり時間</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　　勉強の合間に食べるおにぎりを地元の農家さんが提供。</a:t>
            </a:r>
            <a:endParaRPr lang="en-US" altLang="ja-JP" sz="800" dirty="0">
              <a:latin typeface="MS PGothic" panose="020B0600070205080204" pitchFamily="34" charset="-128"/>
              <a:ea typeface="MS PGothic" panose="020B0600070205080204" pitchFamily="34" charset="-128"/>
            </a:endParaRPr>
          </a:p>
        </p:txBody>
      </p:sp>
      <p:sp>
        <p:nvSpPr>
          <p:cNvPr id="50" name="正方形/長方形 49">
            <a:extLst>
              <a:ext uri="{FF2B5EF4-FFF2-40B4-BE49-F238E27FC236}">
                <a16:creationId xmlns:a16="http://schemas.microsoft.com/office/drawing/2014/main" xmlns="" id="{33E0DF90-56F0-1745-9142-F9EEA13D947B}"/>
              </a:ext>
            </a:extLst>
          </p:cNvPr>
          <p:cNvSpPr/>
          <p:nvPr/>
        </p:nvSpPr>
        <p:spPr>
          <a:xfrm>
            <a:off x="3182669" y="48089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S PGothic" panose="020B0600070205080204" pitchFamily="34" charset="-128"/>
                <a:ea typeface="MS PGothic" panose="020B0600070205080204" pitchFamily="34" charset="-128"/>
              </a:rPr>
              <a:t>③</a:t>
            </a:r>
            <a:r>
              <a:rPr kumimoji="1" lang="en-US" altLang="ja-JP" sz="1200" dirty="0">
                <a:latin typeface="MS PGothic" panose="020B0600070205080204" pitchFamily="34" charset="-128"/>
                <a:ea typeface="MS PGothic" panose="020B0600070205080204" pitchFamily="34" charset="-128"/>
              </a:rPr>
              <a:t> </a:t>
            </a:r>
            <a:r>
              <a:rPr kumimoji="1" lang="ja-JP" altLang="en-US" sz="1200">
                <a:latin typeface="MS PGothic" panose="020B0600070205080204" pitchFamily="34" charset="-128"/>
                <a:ea typeface="MS PGothic" panose="020B0600070205080204" pitchFamily="34" charset="-128"/>
              </a:rPr>
              <a:t>寮・下宿</a:t>
            </a:r>
          </a:p>
        </p:txBody>
      </p:sp>
      <p:sp>
        <p:nvSpPr>
          <p:cNvPr id="51" name="正方形/長方形 50">
            <a:extLst>
              <a:ext uri="{FF2B5EF4-FFF2-40B4-BE49-F238E27FC236}">
                <a16:creationId xmlns:a16="http://schemas.microsoft.com/office/drawing/2014/main" xmlns="" id="{B6671221-9EB7-2743-A64E-9B8C42C9ACF2}"/>
              </a:ext>
            </a:extLst>
          </p:cNvPr>
          <p:cNvSpPr/>
          <p:nvPr/>
        </p:nvSpPr>
        <p:spPr>
          <a:xfrm>
            <a:off x="3167678" y="5112000"/>
            <a:ext cx="2877901" cy="369332"/>
          </a:xfrm>
          <a:prstGeom prst="rect">
            <a:avLst/>
          </a:prstGeom>
        </p:spPr>
        <p:txBody>
          <a:bodyPr wrap="square">
            <a:spAutoFit/>
          </a:bodyPr>
          <a:lstStyle/>
          <a:p>
            <a:pPr algn="ctr"/>
            <a:r>
              <a:rPr lang="ja-JP" altLang="en-US" sz="900" b="1">
                <a:solidFill>
                  <a:srgbClr val="0070C0"/>
                </a:solidFill>
                <a:latin typeface="MS PGothic" panose="020B0600070205080204" pitchFamily="34" charset="-128"/>
                <a:ea typeface="MS PGothic" panose="020B0600070205080204" pitchFamily="34" charset="-128"/>
              </a:rPr>
              <a:t>高校から徒歩１分のつわぶき寮</a:t>
            </a:r>
            <a:endParaRPr lang="en-US" altLang="ja-JP" sz="900" b="1" dirty="0">
              <a:solidFill>
                <a:srgbClr val="0070C0"/>
              </a:solidFill>
              <a:latin typeface="MS PGothic" panose="020B0600070205080204" pitchFamily="34" charset="-128"/>
              <a:ea typeface="MS PGothic" panose="020B0600070205080204" pitchFamily="34" charset="-128"/>
            </a:endParaRPr>
          </a:p>
          <a:p>
            <a:pPr algn="ctr"/>
            <a:r>
              <a:rPr lang="en-US" altLang="ja-JP" sz="900" b="1" dirty="0">
                <a:solidFill>
                  <a:srgbClr val="0070C0"/>
                </a:solidFill>
                <a:latin typeface="MS PGothic" panose="020B0600070205080204" pitchFamily="34" charset="-128"/>
                <a:ea typeface="MS PGothic" panose="020B0600070205080204" pitchFamily="34" charset="-128"/>
              </a:rPr>
              <a:t>61</a:t>
            </a:r>
            <a:r>
              <a:rPr lang="ja-JP" altLang="en-US" sz="900" b="1">
                <a:solidFill>
                  <a:srgbClr val="0070C0"/>
                </a:solidFill>
                <a:latin typeface="MS PGothic" panose="020B0600070205080204" pitchFamily="34" charset="-128"/>
                <a:ea typeface="MS PGothic" panose="020B0600070205080204" pitchFamily="34" charset="-128"/>
              </a:rPr>
              <a:t>名の生徒が入寮。</a:t>
            </a:r>
          </a:p>
        </p:txBody>
      </p:sp>
      <p:sp>
        <p:nvSpPr>
          <p:cNvPr id="52" name="正方形/長方形 51">
            <a:extLst>
              <a:ext uri="{FF2B5EF4-FFF2-40B4-BE49-F238E27FC236}">
                <a16:creationId xmlns:a16="http://schemas.microsoft.com/office/drawing/2014/main" xmlns="" id="{CCFDE722-6DC0-D342-B260-0528DB7A27C8}"/>
              </a:ext>
            </a:extLst>
          </p:cNvPr>
          <p:cNvSpPr/>
          <p:nvPr/>
        </p:nvSpPr>
        <p:spPr>
          <a:xfrm>
            <a:off x="3182669" y="4808971"/>
            <a:ext cx="2813398" cy="1989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xmlns="" id="{80D9F9C7-2ED0-BD4A-96EA-C49E46E4E438}"/>
              </a:ext>
            </a:extLst>
          </p:cNvPr>
          <p:cNvSpPr/>
          <p:nvPr/>
        </p:nvSpPr>
        <p:spPr>
          <a:xfrm>
            <a:off x="395568" y="1948798"/>
            <a:ext cx="1363660" cy="701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xmlns="" id="{86EA713B-B081-4D47-B865-727FB661F9D0}"/>
              </a:ext>
            </a:extLst>
          </p:cNvPr>
          <p:cNvSpPr/>
          <p:nvPr/>
        </p:nvSpPr>
        <p:spPr>
          <a:xfrm>
            <a:off x="1843519" y="1938240"/>
            <a:ext cx="1363660" cy="701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a:extLst>
              <a:ext uri="{FF2B5EF4-FFF2-40B4-BE49-F238E27FC236}">
                <a16:creationId xmlns:a16="http://schemas.microsoft.com/office/drawing/2014/main" xmlns="" id="{BD308C28-E04D-F849-BBC9-902EB98F415C}"/>
              </a:ext>
            </a:extLst>
          </p:cNvPr>
          <p:cNvSpPr/>
          <p:nvPr/>
        </p:nvSpPr>
        <p:spPr>
          <a:xfrm>
            <a:off x="4759798" y="3442760"/>
            <a:ext cx="1277780"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完成した「仕事図鑑」</a:t>
            </a:r>
          </a:p>
        </p:txBody>
      </p:sp>
      <p:sp>
        <p:nvSpPr>
          <p:cNvPr id="93" name="正方形/長方形 92">
            <a:extLst>
              <a:ext uri="{FF2B5EF4-FFF2-40B4-BE49-F238E27FC236}">
                <a16:creationId xmlns:a16="http://schemas.microsoft.com/office/drawing/2014/main" xmlns="" id="{06D7FF4E-9AC1-B040-A0A5-F2F12ABF713C}"/>
              </a:ext>
            </a:extLst>
          </p:cNvPr>
          <p:cNvSpPr/>
          <p:nvPr/>
        </p:nvSpPr>
        <p:spPr>
          <a:xfrm>
            <a:off x="4759798" y="4423310"/>
            <a:ext cx="1312216"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職員室「センセイオフィス」</a:t>
            </a:r>
          </a:p>
        </p:txBody>
      </p:sp>
      <p:sp>
        <p:nvSpPr>
          <p:cNvPr id="34" name="正方形/長方形 33">
            <a:extLst>
              <a:ext uri="{FF2B5EF4-FFF2-40B4-BE49-F238E27FC236}">
                <a16:creationId xmlns:a16="http://schemas.microsoft.com/office/drawing/2014/main" xmlns="" id="{F8AEEFA1-FF3A-9A4D-9DE4-0F2CAAA344D5}"/>
              </a:ext>
            </a:extLst>
          </p:cNvPr>
          <p:cNvSpPr/>
          <p:nvPr/>
        </p:nvSpPr>
        <p:spPr>
          <a:xfrm>
            <a:off x="3281531" y="1932437"/>
            <a:ext cx="1363660" cy="701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xmlns="" id="{9BE178A6-2AE7-6042-9269-561C06E62843}"/>
              </a:ext>
            </a:extLst>
          </p:cNvPr>
          <p:cNvSpPr/>
          <p:nvPr/>
        </p:nvSpPr>
        <p:spPr>
          <a:xfrm>
            <a:off x="4709604" y="1931818"/>
            <a:ext cx="1363660" cy="7013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xmlns="" id="{B69A6777-5EFA-2A48-8213-942690CB8954}"/>
              </a:ext>
            </a:extLst>
          </p:cNvPr>
          <p:cNvSpPr/>
          <p:nvPr/>
        </p:nvSpPr>
        <p:spPr>
          <a:xfrm>
            <a:off x="385629" y="1947719"/>
            <a:ext cx="1439354" cy="646331"/>
          </a:xfrm>
          <a:prstGeom prst="rect">
            <a:avLst/>
          </a:prstGeom>
        </p:spPr>
        <p:txBody>
          <a:bodyPr wrap="square">
            <a:spAutoFit/>
          </a:bodyPr>
          <a:lstStyle/>
          <a:p>
            <a:pPr algn="ctr"/>
            <a:r>
              <a:rPr lang="en-US" altLang="ja-JP" sz="900" b="1" dirty="0">
                <a:latin typeface="MS PGothic" panose="020B0600070205080204" pitchFamily="34" charset="-128"/>
                <a:ea typeface="MS PGothic" panose="020B0600070205080204" pitchFamily="34" charset="-128"/>
              </a:rPr>
              <a:t>POINT1</a:t>
            </a:r>
          </a:p>
          <a:p>
            <a:pPr algn="ctr"/>
            <a:endParaRPr lang="en-US" altLang="ja-JP" sz="200" b="1"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学校内で完結せず、要所要所で 学校外の大人と連携すること。</a:t>
            </a:r>
          </a:p>
        </p:txBody>
      </p:sp>
      <p:sp>
        <p:nvSpPr>
          <p:cNvPr id="38" name="正方形/長方形 37">
            <a:extLst>
              <a:ext uri="{FF2B5EF4-FFF2-40B4-BE49-F238E27FC236}">
                <a16:creationId xmlns:a16="http://schemas.microsoft.com/office/drawing/2014/main" xmlns="" id="{8E7CA732-B856-FC45-A479-80ADC788FA15}"/>
              </a:ext>
            </a:extLst>
          </p:cNvPr>
          <p:cNvSpPr/>
          <p:nvPr/>
        </p:nvSpPr>
        <p:spPr>
          <a:xfrm>
            <a:off x="1832238" y="1920810"/>
            <a:ext cx="1439354" cy="754053"/>
          </a:xfrm>
          <a:prstGeom prst="rect">
            <a:avLst/>
          </a:prstGeom>
        </p:spPr>
        <p:txBody>
          <a:bodyPr wrap="square">
            <a:spAutoFit/>
          </a:bodyPr>
          <a:lstStyle/>
          <a:p>
            <a:pPr algn="ctr"/>
            <a:r>
              <a:rPr lang="en-US" altLang="ja-JP" sz="900" b="1" dirty="0">
                <a:latin typeface="MS PGothic" panose="020B0600070205080204" pitchFamily="34" charset="-128"/>
                <a:ea typeface="MS PGothic" panose="020B0600070205080204" pitchFamily="34" charset="-128"/>
              </a:rPr>
              <a:t>POINT2</a:t>
            </a:r>
          </a:p>
          <a:p>
            <a:pPr algn="ctr"/>
            <a:endParaRPr lang="en-US" altLang="ja-JP" sz="100" b="1"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一貫した一つのプロジェクトの中で、始めから終わりまでのプロセスを実感できるようにすること</a:t>
            </a:r>
          </a:p>
        </p:txBody>
      </p:sp>
      <p:sp>
        <p:nvSpPr>
          <p:cNvPr id="40" name="正方形/長方形 39">
            <a:extLst>
              <a:ext uri="{FF2B5EF4-FFF2-40B4-BE49-F238E27FC236}">
                <a16:creationId xmlns:a16="http://schemas.microsoft.com/office/drawing/2014/main" xmlns="" id="{FD6A99AB-DFA9-354C-912F-A94E5D9B547B}"/>
              </a:ext>
            </a:extLst>
          </p:cNvPr>
          <p:cNvSpPr/>
          <p:nvPr/>
        </p:nvSpPr>
        <p:spPr>
          <a:xfrm>
            <a:off x="3263817" y="1917708"/>
            <a:ext cx="1439354" cy="754053"/>
          </a:xfrm>
          <a:prstGeom prst="rect">
            <a:avLst/>
          </a:prstGeom>
        </p:spPr>
        <p:txBody>
          <a:bodyPr wrap="square">
            <a:spAutoFit/>
          </a:bodyPr>
          <a:lstStyle/>
          <a:p>
            <a:pPr algn="ctr"/>
            <a:r>
              <a:rPr lang="en-US" altLang="ja-JP" sz="900" b="1" dirty="0">
                <a:latin typeface="MS PGothic" panose="020B0600070205080204" pitchFamily="34" charset="-128"/>
                <a:ea typeface="MS PGothic" panose="020B0600070205080204" pitchFamily="34" charset="-128"/>
              </a:rPr>
              <a:t>POINT3</a:t>
            </a:r>
          </a:p>
          <a:p>
            <a:pPr algn="ctr"/>
            <a:endParaRPr lang="en-US" altLang="ja-JP" sz="100" b="1"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密度の高いスケジュール。１年次には、１ヶ月で２０時間という集中講座を行い、生徒の取り組む姿勢を醸成。</a:t>
            </a:r>
          </a:p>
        </p:txBody>
      </p:sp>
      <p:sp>
        <p:nvSpPr>
          <p:cNvPr id="41" name="正方形/長方形 40">
            <a:extLst>
              <a:ext uri="{FF2B5EF4-FFF2-40B4-BE49-F238E27FC236}">
                <a16:creationId xmlns:a16="http://schemas.microsoft.com/office/drawing/2014/main" xmlns="" id="{38CE32C8-FD27-1247-B23C-4321169FB5D5}"/>
              </a:ext>
            </a:extLst>
          </p:cNvPr>
          <p:cNvSpPr/>
          <p:nvPr/>
        </p:nvSpPr>
        <p:spPr>
          <a:xfrm>
            <a:off x="4679102" y="1934790"/>
            <a:ext cx="1439354" cy="615553"/>
          </a:xfrm>
          <a:prstGeom prst="rect">
            <a:avLst/>
          </a:prstGeom>
        </p:spPr>
        <p:txBody>
          <a:bodyPr wrap="square">
            <a:spAutoFit/>
          </a:bodyPr>
          <a:lstStyle/>
          <a:p>
            <a:pPr algn="ctr"/>
            <a:r>
              <a:rPr lang="en-US" altLang="ja-JP" sz="900" b="1" dirty="0">
                <a:latin typeface="MS PGothic" panose="020B0600070205080204" pitchFamily="34" charset="-128"/>
                <a:ea typeface="MS PGothic" panose="020B0600070205080204" pitchFamily="34" charset="-128"/>
              </a:rPr>
              <a:t>POINT4</a:t>
            </a:r>
          </a:p>
          <a:p>
            <a:pPr algn="ctr"/>
            <a:endParaRPr lang="en-US" altLang="ja-JP" sz="100" b="1" dirty="0">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教科指導など、学校での日常の学びや 教員の普段の指導と何らかの接点があること。</a:t>
            </a:r>
            <a:endParaRPr lang="en-US" altLang="ja-JP" sz="800" dirty="0">
              <a:latin typeface="MS PGothic" panose="020B0600070205080204" pitchFamily="34" charset="-128"/>
              <a:ea typeface="MS PGothic" panose="020B0600070205080204" pitchFamily="34" charset="-128"/>
            </a:endParaRPr>
          </a:p>
        </p:txBody>
      </p:sp>
      <p:sp>
        <p:nvSpPr>
          <p:cNvPr id="12" name="三角形 11">
            <a:extLst>
              <a:ext uri="{FF2B5EF4-FFF2-40B4-BE49-F238E27FC236}">
                <a16:creationId xmlns:a16="http://schemas.microsoft.com/office/drawing/2014/main" xmlns="" id="{FFD122E7-3D1B-6F4F-A049-E4573BB52155}"/>
              </a:ext>
            </a:extLst>
          </p:cNvPr>
          <p:cNvSpPr/>
          <p:nvPr/>
        </p:nvSpPr>
        <p:spPr>
          <a:xfrm rot="5400000">
            <a:off x="1709431" y="2218713"/>
            <a:ext cx="198883" cy="15872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三角形 43">
            <a:extLst>
              <a:ext uri="{FF2B5EF4-FFF2-40B4-BE49-F238E27FC236}">
                <a16:creationId xmlns:a16="http://schemas.microsoft.com/office/drawing/2014/main" xmlns="" id="{3C69C2BC-5D2A-7146-AB6E-AF33BAC50AE1}"/>
              </a:ext>
            </a:extLst>
          </p:cNvPr>
          <p:cNvSpPr/>
          <p:nvPr/>
        </p:nvSpPr>
        <p:spPr>
          <a:xfrm rot="5400000">
            <a:off x="3148962" y="2221280"/>
            <a:ext cx="198883" cy="15872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三角形 44">
            <a:extLst>
              <a:ext uri="{FF2B5EF4-FFF2-40B4-BE49-F238E27FC236}">
                <a16:creationId xmlns:a16="http://schemas.microsoft.com/office/drawing/2014/main" xmlns="" id="{31EB445A-108B-334F-954B-CE3FAE572E52}"/>
              </a:ext>
            </a:extLst>
          </p:cNvPr>
          <p:cNvSpPr/>
          <p:nvPr/>
        </p:nvSpPr>
        <p:spPr>
          <a:xfrm rot="5400000">
            <a:off x="4587823" y="2223516"/>
            <a:ext cx="198883" cy="15872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xmlns="" id="{BF0C7AFE-7DB8-2449-8FBE-CAFDAA4D42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57806" y="2706186"/>
            <a:ext cx="1607624" cy="1013264"/>
          </a:xfrm>
          <a:prstGeom prst="rect">
            <a:avLst/>
          </a:prstGeom>
        </p:spPr>
      </p:pic>
      <p:sp>
        <p:nvSpPr>
          <p:cNvPr id="47" name="正方形/長方形 46">
            <a:extLst>
              <a:ext uri="{FF2B5EF4-FFF2-40B4-BE49-F238E27FC236}">
                <a16:creationId xmlns:a16="http://schemas.microsoft.com/office/drawing/2014/main" xmlns="" id="{48A32B68-8BA5-1648-92B6-402C5748C831}"/>
              </a:ext>
            </a:extLst>
          </p:cNvPr>
          <p:cNvSpPr/>
          <p:nvPr/>
        </p:nvSpPr>
        <p:spPr>
          <a:xfrm>
            <a:off x="4754816" y="3437704"/>
            <a:ext cx="1312216" cy="215444"/>
          </a:xfrm>
          <a:prstGeom prst="rect">
            <a:avLst/>
          </a:prstGeom>
          <a:solidFill>
            <a:schemeClr val="bg1"/>
          </a:solidFill>
        </p:spPr>
        <p:txBody>
          <a:bodyPr wrap="square">
            <a:spAutoFit/>
          </a:bodyPr>
          <a:lstStyle/>
          <a:p>
            <a:pPr algn="r"/>
            <a:r>
              <a:rPr lang="ja-JP" altLang="en-US" sz="800">
                <a:latin typeface="MS PGothic" panose="020B0600070205080204" pitchFamily="34" charset="-128"/>
                <a:ea typeface="MS PGothic" panose="020B0600070205080204" pitchFamily="34" charset="-128"/>
              </a:rPr>
              <a:t>グローカルラボの様子</a:t>
            </a:r>
          </a:p>
        </p:txBody>
      </p:sp>
      <p:pic>
        <p:nvPicPr>
          <p:cNvPr id="15" name="図 14">
            <a:extLst>
              <a:ext uri="{FF2B5EF4-FFF2-40B4-BE49-F238E27FC236}">
                <a16:creationId xmlns:a16="http://schemas.microsoft.com/office/drawing/2014/main" xmlns="" id="{7D9B7D23-9B5D-8F4D-A151-963F49D05A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71773" y="5848100"/>
            <a:ext cx="1184750" cy="886652"/>
          </a:xfrm>
          <a:prstGeom prst="rect">
            <a:avLst/>
          </a:prstGeom>
        </p:spPr>
      </p:pic>
      <p:sp>
        <p:nvSpPr>
          <p:cNvPr id="53" name="正方形/長方形 52">
            <a:extLst>
              <a:ext uri="{FF2B5EF4-FFF2-40B4-BE49-F238E27FC236}">
                <a16:creationId xmlns:a16="http://schemas.microsoft.com/office/drawing/2014/main" xmlns="" id="{3A708AEF-2B76-0F46-BE24-5B39E77826E6}"/>
              </a:ext>
            </a:extLst>
          </p:cNvPr>
          <p:cNvSpPr/>
          <p:nvPr/>
        </p:nvSpPr>
        <p:spPr>
          <a:xfrm>
            <a:off x="6025974" y="5825385"/>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⑤ </a:t>
            </a:r>
            <a:r>
              <a:rPr kumimoji="1" lang="ja-JP" altLang="en-US" sz="1200">
                <a:latin typeface="MS PGothic" panose="020B0600070205080204" pitchFamily="34" charset="-128"/>
                <a:ea typeface="MS PGothic" panose="020B0600070205080204" pitchFamily="34" charset="-128"/>
              </a:rPr>
              <a:t>支援体制（予算等）</a:t>
            </a:r>
          </a:p>
        </p:txBody>
      </p:sp>
      <p:sp>
        <p:nvSpPr>
          <p:cNvPr id="55" name="正方形/長方形 54">
            <a:extLst>
              <a:ext uri="{FF2B5EF4-FFF2-40B4-BE49-F238E27FC236}">
                <a16:creationId xmlns:a16="http://schemas.microsoft.com/office/drawing/2014/main" xmlns="" id="{3E1F8B08-65C0-DE46-A47B-8CD54B451727}"/>
              </a:ext>
            </a:extLst>
          </p:cNvPr>
          <p:cNvSpPr/>
          <p:nvPr/>
        </p:nvSpPr>
        <p:spPr>
          <a:xfrm>
            <a:off x="6025974" y="5822608"/>
            <a:ext cx="2813398" cy="97548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xmlns="" id="{4F82F2ED-BC2A-9C4E-B1BE-E5AC9C9CE100}"/>
              </a:ext>
            </a:extLst>
          </p:cNvPr>
          <p:cNvSpPr/>
          <p:nvPr/>
        </p:nvSpPr>
        <p:spPr>
          <a:xfrm>
            <a:off x="6025974" y="48174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④ </a:t>
            </a:r>
            <a:r>
              <a:rPr kumimoji="1" lang="ja-JP" altLang="en-US" sz="1200">
                <a:latin typeface="MS PGothic" panose="020B0600070205080204" pitchFamily="34" charset="-128"/>
                <a:ea typeface="MS PGothic" panose="020B0600070205080204" pitchFamily="34" charset="-128"/>
              </a:rPr>
              <a:t>主な進路実績（直近３年）</a:t>
            </a:r>
          </a:p>
        </p:txBody>
      </p:sp>
      <p:sp>
        <p:nvSpPr>
          <p:cNvPr id="57" name="正方形/長方形 56">
            <a:extLst>
              <a:ext uri="{FF2B5EF4-FFF2-40B4-BE49-F238E27FC236}">
                <a16:creationId xmlns:a16="http://schemas.microsoft.com/office/drawing/2014/main" xmlns="" id="{CCF79E1E-2FA7-4C4D-BC5E-56FC093586ED}"/>
              </a:ext>
            </a:extLst>
          </p:cNvPr>
          <p:cNvSpPr/>
          <p:nvPr/>
        </p:nvSpPr>
        <p:spPr>
          <a:xfrm>
            <a:off x="6025974" y="4814694"/>
            <a:ext cx="2813398" cy="9849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xmlns="" id="{76B48B64-09CF-BE42-9BDD-69B382B520A5}"/>
              </a:ext>
            </a:extLst>
          </p:cNvPr>
          <p:cNvSpPr/>
          <p:nvPr/>
        </p:nvSpPr>
        <p:spPr>
          <a:xfrm>
            <a:off x="6002669" y="5086785"/>
            <a:ext cx="2921324" cy="707886"/>
          </a:xfrm>
          <a:prstGeom prst="rect">
            <a:avLst/>
          </a:prstGeom>
        </p:spPr>
        <p:txBody>
          <a:bodyPr wrap="square">
            <a:spAutoFit/>
          </a:bodyPr>
          <a:lstStyle/>
          <a:p>
            <a:r>
              <a:rPr lang="ja-JP" altLang="en-US" sz="800">
                <a:solidFill>
                  <a:srgbClr val="000000"/>
                </a:solidFill>
                <a:latin typeface="MS PGothic" panose="020B0600070205080204" pitchFamily="34" charset="-128"/>
                <a:ea typeface="MS PGothic" panose="020B0600070205080204" pitchFamily="34" charset="-128"/>
              </a:rPr>
              <a:t>＜国公立大学</a:t>
            </a:r>
            <a:r>
              <a:rPr lang="en-US" altLang="ja-JP" sz="800" dirty="0">
                <a:solidFill>
                  <a:srgbClr val="000000"/>
                </a:solidFill>
                <a:latin typeface="MS PGothic" panose="020B0600070205080204" pitchFamily="34" charset="-128"/>
                <a:ea typeface="MS PGothic" panose="020B0600070205080204" pitchFamily="34" charset="-128"/>
              </a:rPr>
              <a:t> 17</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東京大学・島根大学・山口大学・岡山大学・和歌山大学・高知大学・香川大学・島根県立大学・山口県立大学</a:t>
            </a:r>
            <a:r>
              <a:rPr lang="en-US" altLang="ja-JP" sz="800" dirty="0">
                <a:solidFill>
                  <a:srgbClr val="000000"/>
                </a:solidFill>
                <a:latin typeface="MS PGothic" panose="020B0600070205080204" pitchFamily="34" charset="-128"/>
                <a:ea typeface="MS PGothic" panose="020B0600070205080204" pitchFamily="34" charset="-128"/>
              </a:rPr>
              <a:t> </a:t>
            </a:r>
            <a:r>
              <a:rPr lang="ja-JP" altLang="en-US" sz="800">
                <a:solidFill>
                  <a:srgbClr val="000000"/>
                </a:solidFill>
                <a:latin typeface="MS PGothic" panose="020B0600070205080204" pitchFamily="34" charset="-128"/>
                <a:ea typeface="MS PGothic" panose="020B0600070205080204" pitchFamily="34" charset="-128"/>
              </a:rPr>
              <a:t>等</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＜私立大学</a:t>
            </a:r>
            <a:r>
              <a:rPr lang="en-US" altLang="ja-JP" sz="800" dirty="0">
                <a:solidFill>
                  <a:srgbClr val="000000"/>
                </a:solidFill>
                <a:latin typeface="MS PGothic" panose="020B0600070205080204" pitchFamily="34" charset="-128"/>
                <a:ea typeface="MS PGothic" panose="020B0600070205080204" pitchFamily="34" charset="-128"/>
              </a:rPr>
              <a:t> 16</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中央大学・東洋大学・立命館大学・龍谷大学・京都産業大学</a:t>
            </a:r>
            <a:r>
              <a:rPr lang="en-US" altLang="ja-JP" sz="800" dirty="0">
                <a:solidFill>
                  <a:srgbClr val="000000"/>
                </a:solidFill>
                <a:latin typeface="MS PGothic" panose="020B0600070205080204" pitchFamily="34" charset="-128"/>
                <a:ea typeface="MS PGothic" panose="020B0600070205080204" pitchFamily="34" charset="-128"/>
              </a:rPr>
              <a:t> </a:t>
            </a:r>
            <a:r>
              <a:rPr lang="ja-JP" altLang="en-US" sz="800">
                <a:solidFill>
                  <a:srgbClr val="000000"/>
                </a:solidFill>
                <a:latin typeface="MS PGothic" panose="020B0600070205080204" pitchFamily="34" charset="-128"/>
                <a:ea typeface="MS PGothic" panose="020B0600070205080204" pitchFamily="34" charset="-128"/>
              </a:rPr>
              <a:t>等</a:t>
            </a:r>
            <a:endParaRPr lang="en-US" altLang="ja-JP" sz="800" dirty="0">
              <a:solidFill>
                <a:srgbClr val="000000"/>
              </a:solidFill>
              <a:latin typeface="MS PGothic" panose="020B0600070205080204" pitchFamily="34" charset="-128"/>
              <a:ea typeface="MS PGothic" panose="020B0600070205080204" pitchFamily="34" charset="-128"/>
            </a:endParaRPr>
          </a:p>
        </p:txBody>
      </p:sp>
      <p:sp>
        <p:nvSpPr>
          <p:cNvPr id="58" name="テキスト ボックス 57">
            <a:extLst>
              <a:ext uri="{FF2B5EF4-FFF2-40B4-BE49-F238E27FC236}">
                <a16:creationId xmlns:a16="http://schemas.microsoft.com/office/drawing/2014/main" xmlns="" id="{79C2645E-8C52-C241-8088-0E8C5A1693CA}"/>
              </a:ext>
            </a:extLst>
          </p:cNvPr>
          <p:cNvSpPr txBox="1"/>
          <p:nvPr/>
        </p:nvSpPr>
        <p:spPr>
          <a:xfrm>
            <a:off x="2506495" y="54672"/>
            <a:ext cx="567784" cy="200055"/>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つ　わ　の</a:t>
            </a:r>
          </a:p>
        </p:txBody>
      </p:sp>
      <p:sp>
        <p:nvSpPr>
          <p:cNvPr id="46" name="テキスト ボックス 45">
            <a:extLst>
              <a:ext uri="{FF2B5EF4-FFF2-40B4-BE49-F238E27FC236}">
                <a16:creationId xmlns:a16="http://schemas.microsoft.com/office/drawing/2014/main" xmlns="" id="{A8C46B73-CE7D-514F-8C45-0498EB02441B}"/>
              </a:ext>
            </a:extLst>
          </p:cNvPr>
          <p:cNvSpPr txBox="1"/>
          <p:nvPr/>
        </p:nvSpPr>
        <p:spPr>
          <a:xfrm>
            <a:off x="7920668" y="185317"/>
            <a:ext cx="829073" cy="338554"/>
          </a:xfrm>
          <a:prstGeom prst="rect">
            <a:avLst/>
          </a:prstGeom>
          <a:noFill/>
        </p:spPr>
        <p:txBody>
          <a:bodyPr wrap="none" rtlCol="0">
            <a:spAutoFit/>
          </a:bodyPr>
          <a:lstStyle/>
          <a:p>
            <a:r>
              <a:rPr kumimoji="1" lang="ja-JP" altLang="en-US" sz="800">
                <a:latin typeface="MS PGothic" panose="020B0600070205080204" pitchFamily="34" charset="-128"/>
                <a:ea typeface="MS PGothic" panose="020B0600070205080204" pitchFamily="34" charset="-128"/>
              </a:rPr>
              <a:t>ビジネスコース</a:t>
            </a:r>
            <a:endParaRPr kumimoji="1" lang="en-US" altLang="ja-JP" sz="800" dirty="0">
              <a:latin typeface="MS PGothic" panose="020B0600070205080204" pitchFamily="34" charset="-128"/>
              <a:ea typeface="MS PGothic" panose="020B0600070205080204" pitchFamily="34" charset="-128"/>
            </a:endParaRPr>
          </a:p>
          <a:p>
            <a:r>
              <a:rPr kumimoji="1" lang="ja-JP" altLang="en-US" sz="800">
                <a:latin typeface="MS PGothic" panose="020B0600070205080204" pitchFamily="34" charset="-128"/>
                <a:ea typeface="MS PGothic" panose="020B0600070205080204" pitchFamily="34" charset="-128"/>
              </a:rPr>
              <a:t>進学コース</a:t>
            </a:r>
          </a:p>
        </p:txBody>
      </p:sp>
      <p:sp>
        <p:nvSpPr>
          <p:cNvPr id="48" name="テキスト ボックス 47">
            <a:extLst>
              <a:ext uri="{FF2B5EF4-FFF2-40B4-BE49-F238E27FC236}">
                <a16:creationId xmlns:a16="http://schemas.microsoft.com/office/drawing/2014/main" xmlns="" id="{351E966A-0C40-3149-8C48-4DB21ACEA1C5}"/>
              </a:ext>
            </a:extLst>
          </p:cNvPr>
          <p:cNvSpPr txBox="1"/>
          <p:nvPr/>
        </p:nvSpPr>
        <p:spPr>
          <a:xfrm>
            <a:off x="5986039" y="6115949"/>
            <a:ext cx="2640466" cy="630942"/>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年間予算</a:t>
            </a:r>
            <a:r>
              <a:rPr kumimoji="1" lang="en-US" altLang="ja-JP" sz="700" dirty="0">
                <a:latin typeface="MS PGothic" panose="020B0600070205080204" pitchFamily="34" charset="-128"/>
                <a:ea typeface="MS PGothic" panose="020B0600070205080204" pitchFamily="34" charset="-128"/>
              </a:rPr>
              <a:t> 3,900</a:t>
            </a:r>
            <a:r>
              <a:rPr kumimoji="1" lang="ja-JP" altLang="en-US" sz="700">
                <a:latin typeface="MS PGothic" panose="020B0600070205080204" pitchFamily="34" charset="-128"/>
                <a:ea typeface="MS PGothic" panose="020B0600070205080204" pitchFamily="34" charset="-128"/>
              </a:rPr>
              <a:t>万円</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高校魅力化推進事業費は県交付金により捻出（上限</a:t>
            </a:r>
            <a:r>
              <a:rPr kumimoji="1" lang="en-US" altLang="ja-JP" sz="700" dirty="0">
                <a:latin typeface="MS PGothic" panose="020B0600070205080204" pitchFamily="34" charset="-128"/>
                <a:ea typeface="MS PGothic" panose="020B0600070205080204" pitchFamily="34" charset="-128"/>
              </a:rPr>
              <a:t>850</a:t>
            </a:r>
            <a:r>
              <a:rPr kumimoji="1" lang="ja-JP" altLang="en-US" sz="700">
                <a:latin typeface="MS PGothic" panose="020B0600070205080204" pitchFamily="34" charset="-128"/>
                <a:ea typeface="MS PGothic" panose="020B0600070205080204" pitchFamily="34" charset="-128"/>
              </a:rPr>
              <a:t>万円）</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コーディネーター、全国募集等の費用は、県交付金にて。</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公営塾は、地域おこし協力隊（</a:t>
            </a:r>
            <a:r>
              <a:rPr kumimoji="1" lang="en-US" altLang="ja-JP" sz="700" dirty="0">
                <a:latin typeface="MS PGothic" panose="020B0600070205080204" pitchFamily="34" charset="-128"/>
                <a:ea typeface="MS PGothic" panose="020B0600070205080204" pitchFamily="34" charset="-128"/>
              </a:rPr>
              <a:t>6</a:t>
            </a:r>
            <a:r>
              <a:rPr kumimoji="1" lang="ja-JP" altLang="en-US" sz="700">
                <a:latin typeface="MS PGothic" panose="020B0600070205080204" pitchFamily="34" charset="-128"/>
                <a:ea typeface="MS PGothic" panose="020B0600070205080204" pitchFamily="34" charset="-128"/>
              </a:rPr>
              <a:t>名）で運営。</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学生寮は、専任舎監（教員</a:t>
            </a:r>
            <a:r>
              <a:rPr kumimoji="1" lang="en-US" altLang="ja-JP" sz="700" dirty="0">
                <a:latin typeface="MS PGothic" panose="020B0600070205080204" pitchFamily="34" charset="-128"/>
                <a:ea typeface="MS PGothic" panose="020B0600070205080204" pitchFamily="34" charset="-128"/>
              </a:rPr>
              <a:t>4</a:t>
            </a:r>
            <a:r>
              <a:rPr kumimoji="1" lang="ja-JP" altLang="en-US" sz="700">
                <a:latin typeface="MS PGothic" panose="020B0600070205080204" pitchFamily="34" charset="-128"/>
                <a:ea typeface="MS PGothic" panose="020B0600070205080204" pitchFamily="34" charset="-128"/>
              </a:rPr>
              <a:t>名）と嘱託舎監（</a:t>
            </a:r>
            <a:r>
              <a:rPr kumimoji="1" lang="en-US" altLang="ja-JP" sz="700" dirty="0">
                <a:latin typeface="MS PGothic" panose="020B0600070205080204" pitchFamily="34" charset="-128"/>
                <a:ea typeface="MS PGothic" panose="020B0600070205080204" pitchFamily="34" charset="-128"/>
              </a:rPr>
              <a:t>3</a:t>
            </a:r>
            <a:r>
              <a:rPr kumimoji="1" lang="ja-JP" altLang="en-US" sz="700">
                <a:latin typeface="MS PGothic" panose="020B0600070205080204" pitchFamily="34" charset="-128"/>
                <a:ea typeface="MS PGothic" panose="020B0600070205080204" pitchFamily="34" charset="-128"/>
              </a:rPr>
              <a:t>名）で運営。</a:t>
            </a:r>
          </a:p>
        </p:txBody>
      </p:sp>
      <p:sp>
        <p:nvSpPr>
          <p:cNvPr id="49" name="テキスト ボックス 48"/>
          <p:cNvSpPr txBox="1"/>
          <p:nvPr/>
        </p:nvSpPr>
        <p:spPr>
          <a:xfrm>
            <a:off x="8036417" y="6467396"/>
            <a:ext cx="1107583" cy="369332"/>
          </a:xfrm>
          <a:prstGeom prst="rect">
            <a:avLst/>
          </a:prstGeom>
          <a:noFill/>
        </p:spPr>
        <p:txBody>
          <a:bodyPr wrap="square" rtlCol="0">
            <a:spAutoFit/>
          </a:bodyPr>
          <a:lstStyle/>
          <a:p>
            <a:pPr algn="r"/>
            <a:r>
              <a:rPr kumimoji="1" lang="ja-JP" altLang="en-US" dirty="0" smtClean="0"/>
              <a:t>３</a:t>
            </a:r>
            <a:endParaRPr kumimoji="1" lang="ja-JP" altLang="en-US" dirty="0"/>
          </a:p>
        </p:txBody>
      </p:sp>
    </p:spTree>
    <p:extLst>
      <p:ext uri="{BB962C8B-B14F-4D97-AF65-F5344CB8AC3E}">
        <p14:creationId xmlns:p14="http://schemas.microsoft.com/office/powerpoint/2010/main" val="18844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descr="スクリーンショット が含まれている画像&#10;&#10;自動的に生成された説明">
            <a:extLst>
              <a:ext uri="{FF2B5EF4-FFF2-40B4-BE49-F238E27FC236}">
                <a16:creationId xmlns:a16="http://schemas.microsoft.com/office/drawing/2014/main" xmlns="" id="{9D439BFD-1F6F-5D43-8983-5A3C3CCCF64F}"/>
              </a:ext>
            </a:extLst>
          </p:cNvPr>
          <p:cNvPicPr/>
          <p:nvPr/>
        </p:nvPicPr>
        <p:blipFill rotWithShape="1">
          <a:blip r:embed="rId2" cstate="print">
            <a:extLst>
              <a:ext uri="{28A0092B-C50C-407E-A947-70E740481C1C}">
                <a14:useLocalDpi xmlns:a14="http://schemas.microsoft.com/office/drawing/2010/main" val="0"/>
              </a:ext>
            </a:extLst>
          </a:blip>
          <a:srcRect t="35945"/>
          <a:stretch/>
        </p:blipFill>
        <p:spPr bwMode="auto">
          <a:xfrm>
            <a:off x="980972" y="1868636"/>
            <a:ext cx="4721559" cy="1867385"/>
          </a:xfrm>
          <a:prstGeom prst="rect">
            <a:avLst/>
          </a:prstGeom>
          <a:ln>
            <a:noFill/>
          </a:ln>
          <a:extLst>
            <a:ext uri="{53640926-AAD7-44D8-BBD7-CCE9431645EC}">
              <a14:shadowObscured xmlns:a14="http://schemas.microsoft.com/office/drawing/2010/main"/>
            </a:ext>
          </a:extLst>
        </p:spPr>
      </p:pic>
      <p:sp>
        <p:nvSpPr>
          <p:cNvPr id="4" name="正方形/長方形 3">
            <a:extLst>
              <a:ext uri="{FF2B5EF4-FFF2-40B4-BE49-F238E27FC236}">
                <a16:creationId xmlns:a16="http://schemas.microsoft.com/office/drawing/2014/main" xmlns="" id="{CDB30D12-AAB4-AB4E-B620-30242F273539}"/>
              </a:ext>
            </a:extLst>
          </p:cNvPr>
          <p:cNvSpPr/>
          <p:nvPr/>
        </p:nvSpPr>
        <p:spPr>
          <a:xfrm>
            <a:off x="334536" y="54672"/>
            <a:ext cx="8508381" cy="55756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CACD107B-2379-2C46-B899-84850554423A}"/>
              </a:ext>
            </a:extLst>
          </p:cNvPr>
          <p:cNvSpPr txBox="1"/>
          <p:nvPr/>
        </p:nvSpPr>
        <p:spPr>
          <a:xfrm>
            <a:off x="345687" y="102498"/>
            <a:ext cx="1800493" cy="461665"/>
          </a:xfrm>
          <a:prstGeom prst="rect">
            <a:avLst/>
          </a:prstGeom>
          <a:noFill/>
        </p:spPr>
        <p:txBody>
          <a:bodyPr wrap="none" rtlCol="0">
            <a:spAutoFit/>
          </a:bodyPr>
          <a:lstStyle/>
          <a:p>
            <a:pPr algn="ctr"/>
            <a:r>
              <a:rPr kumimoji="1" lang="ja-JP" altLang="en-US" sz="1200">
                <a:latin typeface="MS PGothic" panose="020B0600070205080204" pitchFamily="34" charset="-128"/>
                <a:ea typeface="MS PGothic" panose="020B0600070205080204" pitchFamily="34" charset="-128"/>
              </a:rPr>
              <a:t>（長野県白馬村・小谷村）</a:t>
            </a:r>
            <a:endParaRPr kumimoji="1" lang="en-US" altLang="ja-JP" sz="1200" dirty="0">
              <a:latin typeface="MS PGothic" panose="020B0600070205080204" pitchFamily="34" charset="-128"/>
              <a:ea typeface="MS PGothic" panose="020B0600070205080204" pitchFamily="34" charset="-128"/>
            </a:endParaRPr>
          </a:p>
          <a:p>
            <a:pPr algn="ctr"/>
            <a:r>
              <a:rPr kumimoji="1" lang="ja-JP" altLang="en-US" sz="1200">
                <a:latin typeface="MS PGothic" panose="020B0600070205080204" pitchFamily="34" charset="-128"/>
                <a:ea typeface="MS PGothic" panose="020B0600070205080204" pitchFamily="34" charset="-128"/>
              </a:rPr>
              <a:t>白馬山麓事務組合</a:t>
            </a:r>
          </a:p>
        </p:txBody>
      </p:sp>
      <p:sp>
        <p:nvSpPr>
          <p:cNvPr id="6" name="テキスト ボックス 5">
            <a:extLst>
              <a:ext uri="{FF2B5EF4-FFF2-40B4-BE49-F238E27FC236}">
                <a16:creationId xmlns:a16="http://schemas.microsoft.com/office/drawing/2014/main" xmlns="" id="{16B2A5C0-E541-714F-9DE1-D674FEEFFE9C}"/>
              </a:ext>
            </a:extLst>
          </p:cNvPr>
          <p:cNvSpPr txBox="1"/>
          <p:nvPr/>
        </p:nvSpPr>
        <p:spPr>
          <a:xfrm>
            <a:off x="2031890" y="115068"/>
            <a:ext cx="2056973" cy="461665"/>
          </a:xfrm>
          <a:prstGeom prst="rect">
            <a:avLst/>
          </a:prstGeom>
          <a:noFill/>
        </p:spPr>
        <p:txBody>
          <a:bodyPr wrap="none" rtlCol="0">
            <a:spAutoFit/>
          </a:bodyPr>
          <a:lstStyle/>
          <a:p>
            <a:r>
              <a:rPr kumimoji="1" lang="ja-JP" altLang="en-US" sz="2400">
                <a:latin typeface="MS PGothic" panose="020B0600070205080204" pitchFamily="34" charset="-128"/>
                <a:ea typeface="MS PGothic" panose="020B0600070205080204" pitchFamily="34" charset="-128"/>
              </a:rPr>
              <a:t>白馬高等学校</a:t>
            </a:r>
          </a:p>
        </p:txBody>
      </p:sp>
      <p:sp>
        <p:nvSpPr>
          <p:cNvPr id="7" name="テキスト ボックス 6">
            <a:extLst>
              <a:ext uri="{FF2B5EF4-FFF2-40B4-BE49-F238E27FC236}">
                <a16:creationId xmlns:a16="http://schemas.microsoft.com/office/drawing/2014/main" xmlns="" id="{F73DBC13-41F0-D94B-842E-F37677AAE4C6}"/>
              </a:ext>
            </a:extLst>
          </p:cNvPr>
          <p:cNvSpPr txBox="1"/>
          <p:nvPr/>
        </p:nvSpPr>
        <p:spPr>
          <a:xfrm>
            <a:off x="4084812" y="194471"/>
            <a:ext cx="4965930" cy="307777"/>
          </a:xfrm>
          <a:prstGeom prst="rect">
            <a:avLst/>
          </a:prstGeom>
          <a:noFill/>
        </p:spPr>
        <p:txBody>
          <a:bodyPr wrap="square" rtlCol="0">
            <a:spAutoFit/>
          </a:bodyPr>
          <a:lstStyle/>
          <a:p>
            <a:pPr algn="ct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生徒数</a:t>
            </a:r>
            <a:r>
              <a:rPr kumimoji="1" lang="en-US" altLang="ja-JP" sz="1400" dirty="0">
                <a:latin typeface="MS PGothic" panose="020B0600070205080204" pitchFamily="34" charset="-128"/>
                <a:ea typeface="MS PGothic" panose="020B0600070205080204" pitchFamily="34" charset="-128"/>
              </a:rPr>
              <a:t>】206</a:t>
            </a:r>
            <a:r>
              <a:rPr kumimoji="1" lang="ja-JP" altLang="en-US" sz="1400">
                <a:latin typeface="MS PGothic" panose="020B0600070205080204" pitchFamily="34" charset="-128"/>
                <a:ea typeface="MS PGothic" panose="020B0600070205080204" pitchFamily="34" charset="-128"/>
              </a:rPr>
              <a:t>名（県外</a:t>
            </a:r>
            <a:r>
              <a:rPr kumimoji="1" lang="en-US" altLang="ja-JP" sz="1400" dirty="0">
                <a:latin typeface="MS PGothic" panose="020B0600070205080204" pitchFamily="34" charset="-128"/>
                <a:ea typeface="MS PGothic" panose="020B0600070205080204" pitchFamily="34" charset="-128"/>
              </a:rPr>
              <a:t>72</a:t>
            </a:r>
            <a:r>
              <a:rPr kumimoji="1" lang="ja-JP" altLang="en-US" sz="1400">
                <a:latin typeface="MS PGothic" panose="020B0600070205080204" pitchFamily="34" charset="-128"/>
                <a:ea typeface="MS PGothic" panose="020B0600070205080204" pitchFamily="34" charset="-128"/>
              </a:rPr>
              <a:t>名）</a:t>
            </a:r>
            <a:r>
              <a:rPr kumimoji="1" lang="en-US" altLang="ja-JP" sz="1400" dirty="0">
                <a:latin typeface="MS PGothic" panose="020B0600070205080204" pitchFamily="34" charset="-128"/>
                <a:ea typeface="MS PGothic" panose="020B0600070205080204" pitchFamily="34" charset="-128"/>
              </a:rPr>
              <a:t> 【</a:t>
            </a:r>
            <a:r>
              <a:rPr kumimoji="1" lang="ja-JP" altLang="en-US" sz="1400">
                <a:latin typeface="MS PGothic" panose="020B0600070205080204" pitchFamily="34" charset="-128"/>
                <a:ea typeface="MS PGothic" panose="020B0600070205080204" pitchFamily="34" charset="-128"/>
              </a:rPr>
              <a:t>学科</a:t>
            </a:r>
            <a:r>
              <a:rPr kumimoji="1" lang="en-US" altLang="ja-JP" sz="1400" dirty="0">
                <a:latin typeface="MS PGothic" panose="020B0600070205080204" pitchFamily="34" charset="-128"/>
                <a:ea typeface="MS PGothic" panose="020B0600070205080204" pitchFamily="34" charset="-128"/>
              </a:rPr>
              <a:t>】</a:t>
            </a:r>
            <a:r>
              <a:rPr kumimoji="1" lang="ja-JP" altLang="en-US" sz="1400">
                <a:latin typeface="MS PGothic" panose="020B0600070205080204" pitchFamily="34" charset="-128"/>
                <a:ea typeface="MS PGothic" panose="020B0600070205080204" pitchFamily="34" charset="-128"/>
              </a:rPr>
              <a:t>普通科・国際観光科</a:t>
            </a:r>
          </a:p>
        </p:txBody>
      </p:sp>
      <p:sp>
        <p:nvSpPr>
          <p:cNvPr id="9" name="正方形/長方形 8">
            <a:extLst>
              <a:ext uri="{FF2B5EF4-FFF2-40B4-BE49-F238E27FC236}">
                <a16:creationId xmlns:a16="http://schemas.microsoft.com/office/drawing/2014/main" xmlns="" id="{92D0609C-5C7B-574D-8D53-FD485EA092D4}"/>
              </a:ext>
            </a:extLst>
          </p:cNvPr>
          <p:cNvSpPr/>
          <p:nvPr/>
        </p:nvSpPr>
        <p:spPr>
          <a:xfrm>
            <a:off x="345688" y="679190"/>
            <a:ext cx="5780792" cy="406018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8AC6C349-45DB-C542-833F-4B63E5C0B3BC}"/>
              </a:ext>
            </a:extLst>
          </p:cNvPr>
          <p:cNvSpPr/>
          <p:nvPr/>
        </p:nvSpPr>
        <p:spPr>
          <a:xfrm>
            <a:off x="345687" y="682313"/>
            <a:ext cx="5780792" cy="329188"/>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① </a:t>
            </a:r>
            <a:r>
              <a:rPr kumimoji="1" lang="ja-JP" altLang="en-US" sz="1200">
                <a:latin typeface="MS PGothic" panose="020B0600070205080204" pitchFamily="34" charset="-128"/>
                <a:ea typeface="MS PGothic" panose="020B0600070205080204" pitchFamily="34" charset="-128"/>
              </a:rPr>
              <a:t>学校の特色・カリキュラム</a:t>
            </a:r>
          </a:p>
        </p:txBody>
      </p:sp>
      <p:sp>
        <p:nvSpPr>
          <p:cNvPr id="24" name="正方形/長方形 23">
            <a:extLst>
              <a:ext uri="{FF2B5EF4-FFF2-40B4-BE49-F238E27FC236}">
                <a16:creationId xmlns:a16="http://schemas.microsoft.com/office/drawing/2014/main" xmlns="" id="{E9505A2F-0930-5446-868C-5F6A6B629C85}"/>
              </a:ext>
            </a:extLst>
          </p:cNvPr>
          <p:cNvSpPr/>
          <p:nvPr/>
        </p:nvSpPr>
        <p:spPr>
          <a:xfrm>
            <a:off x="334537" y="4819311"/>
            <a:ext cx="2813398" cy="19787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xmlns="" id="{03332C75-DB57-9B46-BB09-C82B6D4C6F42}"/>
              </a:ext>
            </a:extLst>
          </p:cNvPr>
          <p:cNvSpPr/>
          <p:nvPr/>
        </p:nvSpPr>
        <p:spPr>
          <a:xfrm>
            <a:off x="334536" y="4805492"/>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② </a:t>
            </a:r>
            <a:r>
              <a:rPr kumimoji="1" lang="ja-JP" altLang="en-US" sz="1200">
                <a:latin typeface="MS PGothic" panose="020B0600070205080204" pitchFamily="34" charset="-128"/>
                <a:ea typeface="MS PGothic" panose="020B0600070205080204" pitchFamily="34" charset="-128"/>
              </a:rPr>
              <a:t>公営塾（有料）</a:t>
            </a:r>
          </a:p>
        </p:txBody>
      </p:sp>
      <p:sp>
        <p:nvSpPr>
          <p:cNvPr id="50" name="正方形/長方形 49">
            <a:extLst>
              <a:ext uri="{FF2B5EF4-FFF2-40B4-BE49-F238E27FC236}">
                <a16:creationId xmlns:a16="http://schemas.microsoft.com/office/drawing/2014/main" xmlns="" id="{33E0DF90-56F0-1745-9142-F9EEA13D947B}"/>
              </a:ext>
            </a:extLst>
          </p:cNvPr>
          <p:cNvSpPr/>
          <p:nvPr/>
        </p:nvSpPr>
        <p:spPr>
          <a:xfrm>
            <a:off x="3182669" y="48089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S PGothic" panose="020B0600070205080204" pitchFamily="34" charset="-128"/>
                <a:ea typeface="MS PGothic" panose="020B0600070205080204" pitchFamily="34" charset="-128"/>
              </a:rPr>
              <a:t>③</a:t>
            </a:r>
            <a:r>
              <a:rPr kumimoji="1" lang="en-US" altLang="ja-JP" sz="1200" dirty="0">
                <a:latin typeface="MS PGothic" panose="020B0600070205080204" pitchFamily="34" charset="-128"/>
                <a:ea typeface="MS PGothic" panose="020B0600070205080204" pitchFamily="34" charset="-128"/>
              </a:rPr>
              <a:t> </a:t>
            </a:r>
            <a:r>
              <a:rPr kumimoji="1" lang="ja-JP" altLang="en-US" sz="1200">
                <a:latin typeface="MS PGothic" panose="020B0600070205080204" pitchFamily="34" charset="-128"/>
                <a:ea typeface="MS PGothic" panose="020B0600070205080204" pitchFamily="34" charset="-128"/>
              </a:rPr>
              <a:t>寮・下宿</a:t>
            </a:r>
          </a:p>
        </p:txBody>
      </p:sp>
      <p:sp>
        <p:nvSpPr>
          <p:cNvPr id="52" name="正方形/長方形 51">
            <a:extLst>
              <a:ext uri="{FF2B5EF4-FFF2-40B4-BE49-F238E27FC236}">
                <a16:creationId xmlns:a16="http://schemas.microsoft.com/office/drawing/2014/main" xmlns="" id="{CCFDE722-6DC0-D342-B260-0528DB7A27C8}"/>
              </a:ext>
            </a:extLst>
          </p:cNvPr>
          <p:cNvSpPr/>
          <p:nvPr/>
        </p:nvSpPr>
        <p:spPr>
          <a:xfrm>
            <a:off x="3182669" y="4808971"/>
            <a:ext cx="2813398" cy="1989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xmlns="" id="{3A708AEF-2B76-0F46-BE24-5B39E77826E6}"/>
              </a:ext>
            </a:extLst>
          </p:cNvPr>
          <p:cNvSpPr/>
          <p:nvPr/>
        </p:nvSpPr>
        <p:spPr>
          <a:xfrm>
            <a:off x="6025974" y="5825385"/>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⑤ </a:t>
            </a:r>
            <a:r>
              <a:rPr kumimoji="1" lang="ja-JP" altLang="en-US" sz="1200">
                <a:latin typeface="MS PGothic" panose="020B0600070205080204" pitchFamily="34" charset="-128"/>
                <a:ea typeface="MS PGothic" panose="020B0600070205080204" pitchFamily="34" charset="-128"/>
              </a:rPr>
              <a:t>支援体制</a:t>
            </a:r>
          </a:p>
        </p:txBody>
      </p:sp>
      <p:sp>
        <p:nvSpPr>
          <p:cNvPr id="55" name="正方形/長方形 54">
            <a:extLst>
              <a:ext uri="{FF2B5EF4-FFF2-40B4-BE49-F238E27FC236}">
                <a16:creationId xmlns:a16="http://schemas.microsoft.com/office/drawing/2014/main" xmlns="" id="{3E1F8B08-65C0-DE46-A47B-8CD54B451727}"/>
              </a:ext>
            </a:extLst>
          </p:cNvPr>
          <p:cNvSpPr/>
          <p:nvPr/>
        </p:nvSpPr>
        <p:spPr>
          <a:xfrm>
            <a:off x="6025974" y="5822608"/>
            <a:ext cx="2813398" cy="97548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xmlns="" id="{4F82F2ED-BC2A-9C4E-B1BE-E5AC9C9CE100}"/>
              </a:ext>
            </a:extLst>
          </p:cNvPr>
          <p:cNvSpPr/>
          <p:nvPr/>
        </p:nvSpPr>
        <p:spPr>
          <a:xfrm>
            <a:off x="6025974" y="4817471"/>
            <a:ext cx="2813398" cy="253661"/>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S PGothic" panose="020B0600070205080204" pitchFamily="34" charset="-128"/>
                <a:ea typeface="MS PGothic" panose="020B0600070205080204" pitchFamily="34" charset="-128"/>
              </a:rPr>
              <a:t>④ </a:t>
            </a:r>
            <a:r>
              <a:rPr kumimoji="1" lang="ja-JP" altLang="en-US" sz="1200">
                <a:latin typeface="MS PGothic" panose="020B0600070205080204" pitchFamily="34" charset="-128"/>
                <a:ea typeface="MS PGothic" panose="020B0600070205080204" pitchFamily="34" charset="-128"/>
              </a:rPr>
              <a:t>主な進路実績（直近３年）</a:t>
            </a:r>
          </a:p>
        </p:txBody>
      </p:sp>
      <p:sp>
        <p:nvSpPr>
          <p:cNvPr id="57" name="正方形/長方形 56">
            <a:extLst>
              <a:ext uri="{FF2B5EF4-FFF2-40B4-BE49-F238E27FC236}">
                <a16:creationId xmlns:a16="http://schemas.microsoft.com/office/drawing/2014/main" xmlns="" id="{CCF79E1E-2FA7-4C4D-BC5E-56FC093586ED}"/>
              </a:ext>
            </a:extLst>
          </p:cNvPr>
          <p:cNvSpPr/>
          <p:nvPr/>
        </p:nvSpPr>
        <p:spPr>
          <a:xfrm>
            <a:off x="6025974" y="4814694"/>
            <a:ext cx="2813398" cy="9849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xmlns="" id="{79C2645E-8C52-C241-8088-0E8C5A1693CA}"/>
              </a:ext>
            </a:extLst>
          </p:cNvPr>
          <p:cNvSpPr txBox="1"/>
          <p:nvPr/>
        </p:nvSpPr>
        <p:spPr>
          <a:xfrm>
            <a:off x="2162245" y="54672"/>
            <a:ext cx="535724" cy="200055"/>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は　く　ば</a:t>
            </a:r>
          </a:p>
        </p:txBody>
      </p:sp>
      <p:sp>
        <p:nvSpPr>
          <p:cNvPr id="18" name="正方形/長方形 17">
            <a:extLst>
              <a:ext uri="{FF2B5EF4-FFF2-40B4-BE49-F238E27FC236}">
                <a16:creationId xmlns:a16="http://schemas.microsoft.com/office/drawing/2014/main" xmlns="" id="{996A8D49-31CA-9C41-9384-B0759A7993D4}"/>
              </a:ext>
            </a:extLst>
          </p:cNvPr>
          <p:cNvSpPr/>
          <p:nvPr/>
        </p:nvSpPr>
        <p:spPr>
          <a:xfrm>
            <a:off x="319547" y="5123143"/>
            <a:ext cx="2896374" cy="1661993"/>
          </a:xfrm>
          <a:prstGeom prst="rect">
            <a:avLst/>
          </a:prstGeom>
        </p:spPr>
        <p:txBody>
          <a:bodyPr wrap="square">
            <a:spAutoFit/>
          </a:bodyPr>
          <a:lstStyle/>
          <a:p>
            <a:pPr algn="ctr"/>
            <a:r>
              <a:rPr lang="ja-JP" altLang="en-US" sz="800" b="1">
                <a:latin typeface="MS PGothic" panose="020B0600070205080204" pitchFamily="34" charset="-128"/>
                <a:ea typeface="MS PGothic" panose="020B0600070205080204" pitchFamily="34" charset="-128"/>
              </a:rPr>
              <a:t>公営塾の利用は、登録制。生徒の３割が利用登録。</a:t>
            </a:r>
            <a:endParaRPr lang="en-US" altLang="ja-JP" sz="800" b="1" dirty="0">
              <a:latin typeface="MS PGothic" panose="020B0600070205080204" pitchFamily="34" charset="-128"/>
              <a:ea typeface="MS PGothic" panose="020B0600070205080204" pitchFamily="34" charset="-128"/>
            </a:endParaRPr>
          </a:p>
          <a:p>
            <a:pPr algn="ctr"/>
            <a:r>
              <a:rPr lang="ja-JP" altLang="en-US" sz="800" b="1">
                <a:latin typeface="MS PGothic" panose="020B0600070205080204" pitchFamily="34" charset="-128"/>
                <a:ea typeface="MS PGothic" panose="020B0600070205080204" pitchFamily="34" charset="-128"/>
              </a:rPr>
              <a:t>基礎コース</a:t>
            </a:r>
            <a:r>
              <a:rPr lang="en-US" altLang="ja-JP" sz="800" b="1" dirty="0">
                <a:latin typeface="MS PGothic" panose="020B0600070205080204" pitchFamily="34" charset="-128"/>
                <a:ea typeface="MS PGothic" panose="020B0600070205080204" pitchFamily="34" charset="-128"/>
              </a:rPr>
              <a:t>3,000</a:t>
            </a:r>
            <a:r>
              <a:rPr lang="ja-JP" altLang="en-US" sz="800" b="1">
                <a:latin typeface="MS PGothic" panose="020B0600070205080204" pitchFamily="34" charset="-128"/>
                <a:ea typeface="MS PGothic" panose="020B0600070205080204" pitchFamily="34" charset="-128"/>
              </a:rPr>
              <a:t>円</a:t>
            </a:r>
            <a:r>
              <a:rPr lang="en-US" altLang="ja-JP" sz="700" b="1" dirty="0">
                <a:latin typeface="MS PGothic" panose="020B0600070205080204" pitchFamily="34" charset="-128"/>
                <a:ea typeface="MS PGothic" panose="020B0600070205080204" pitchFamily="34" charset="-128"/>
              </a:rPr>
              <a:t>/</a:t>
            </a:r>
            <a:r>
              <a:rPr lang="ja-JP" altLang="en-US" sz="600" b="1">
                <a:latin typeface="MS PGothic" panose="020B0600070205080204" pitchFamily="34" charset="-128"/>
                <a:ea typeface="MS PGothic" panose="020B0600070205080204" pitchFamily="34" charset="-128"/>
              </a:rPr>
              <a:t>月（税込）</a:t>
            </a:r>
            <a:r>
              <a:rPr lang="ja-JP" altLang="en-US" sz="700" b="1">
                <a:latin typeface="MS PGothic" panose="020B0600070205080204" pitchFamily="34" charset="-128"/>
                <a:ea typeface="MS PGothic" panose="020B0600070205080204" pitchFamily="34" charset="-128"/>
              </a:rPr>
              <a:t>、進学コース</a:t>
            </a:r>
            <a:r>
              <a:rPr lang="en-US" altLang="ja-JP" sz="700" b="1" dirty="0">
                <a:latin typeface="MS PGothic" panose="020B0600070205080204" pitchFamily="34" charset="-128"/>
                <a:ea typeface="MS PGothic" panose="020B0600070205080204" pitchFamily="34" charset="-128"/>
              </a:rPr>
              <a:t>6,000</a:t>
            </a:r>
            <a:r>
              <a:rPr lang="ja-JP" altLang="en-US" sz="700" b="1">
                <a:latin typeface="MS PGothic" panose="020B0600070205080204" pitchFamily="34" charset="-128"/>
                <a:ea typeface="MS PGothic" panose="020B0600070205080204" pitchFamily="34" charset="-128"/>
              </a:rPr>
              <a:t>円</a:t>
            </a:r>
            <a:r>
              <a:rPr lang="en-US" altLang="ja-JP" sz="700" b="1" dirty="0">
                <a:latin typeface="MS PGothic" panose="020B0600070205080204" pitchFamily="34" charset="-128"/>
                <a:ea typeface="MS PGothic" panose="020B0600070205080204" pitchFamily="34" charset="-128"/>
              </a:rPr>
              <a:t>〜8,000</a:t>
            </a:r>
            <a:r>
              <a:rPr lang="ja-JP" altLang="en-US" sz="700" b="1">
                <a:latin typeface="MS PGothic" panose="020B0600070205080204" pitchFamily="34" charset="-128"/>
                <a:ea typeface="MS PGothic" panose="020B0600070205080204" pitchFamily="34" charset="-128"/>
              </a:rPr>
              <a:t>円</a:t>
            </a:r>
            <a:r>
              <a:rPr lang="en-US" altLang="ja-JP" sz="700" b="1" dirty="0">
                <a:latin typeface="MS PGothic" panose="020B0600070205080204" pitchFamily="34" charset="-128"/>
                <a:ea typeface="MS PGothic" panose="020B0600070205080204" pitchFamily="34" charset="-128"/>
              </a:rPr>
              <a:t>/</a:t>
            </a:r>
            <a:r>
              <a:rPr lang="ja-JP" altLang="en-US" sz="600" b="1">
                <a:latin typeface="MS PGothic" panose="020B0600070205080204" pitchFamily="34" charset="-128"/>
                <a:ea typeface="MS PGothic" panose="020B0600070205080204" pitchFamily="34" charset="-128"/>
              </a:rPr>
              <a:t>月（税込）</a:t>
            </a:r>
            <a:endParaRPr lang="en-US" altLang="ja-JP" sz="600" b="1" dirty="0">
              <a:latin typeface="MS PGothic" panose="020B0600070205080204" pitchFamily="34" charset="-128"/>
              <a:ea typeface="MS PGothic" panose="020B0600070205080204" pitchFamily="34" charset="-128"/>
            </a:endParaRPr>
          </a:p>
          <a:p>
            <a:pPr algn="ctr"/>
            <a:endParaRPr lang="en-US" altLang="ja-JP" sz="300" b="1" dirty="0">
              <a:solidFill>
                <a:srgbClr val="0070C0"/>
              </a:solidFill>
              <a:latin typeface="MS PGothic" panose="020B0600070205080204" pitchFamily="34" charset="-128"/>
              <a:ea typeface="MS PGothic" panose="020B0600070205080204" pitchFamily="34" charset="-128"/>
            </a:endParaRPr>
          </a:p>
          <a:p>
            <a:pPr algn="ctr"/>
            <a:endParaRPr lang="en-US" altLang="ja-JP" sz="100" b="1" dirty="0">
              <a:solidFill>
                <a:srgbClr val="0070C0"/>
              </a:solidFill>
              <a:latin typeface="MS PGothic" panose="020B0600070205080204" pitchFamily="34" charset="-128"/>
              <a:ea typeface="MS PGothic" panose="020B0600070205080204" pitchFamily="34" charset="-128"/>
            </a:endParaRPr>
          </a:p>
          <a:p>
            <a:endParaRPr lang="en-US" altLang="ja-JP" sz="100" b="1" dirty="0">
              <a:solidFill>
                <a:srgbClr val="0070C0"/>
              </a:solidFill>
              <a:latin typeface="MS PGothic" panose="020B0600070205080204" pitchFamily="34" charset="-128"/>
              <a:ea typeface="MS PGothic" panose="020B0600070205080204" pitchFamily="34" charset="-128"/>
            </a:endParaRPr>
          </a:p>
          <a:p>
            <a:r>
              <a:rPr lang="en-US" altLang="ja-JP" sz="800" b="1" dirty="0">
                <a:solidFill>
                  <a:srgbClr val="0070C0"/>
                </a:solidFill>
                <a:latin typeface="MS PGothic" panose="020B0600070205080204" pitchFamily="34" charset="-128"/>
                <a:ea typeface="MS PGothic" panose="020B0600070205080204" pitchFamily="34" charset="-128"/>
              </a:rPr>
              <a:t>①</a:t>
            </a:r>
            <a:r>
              <a:rPr lang="ja-JP" altLang="en-US" sz="800" b="1">
                <a:solidFill>
                  <a:srgbClr val="0070C0"/>
                </a:solidFill>
                <a:latin typeface="MS PGothic" panose="020B0600070205080204" pitchFamily="34" charset="-128"/>
                <a:ea typeface="MS PGothic" panose="020B0600070205080204" pitchFamily="34" charset="-128"/>
              </a:rPr>
              <a:t> </a:t>
            </a:r>
            <a:r>
              <a:rPr lang="ja-JP" altLang="en-US" sz="800" b="1" u="sng">
                <a:solidFill>
                  <a:srgbClr val="0070C0"/>
                </a:solidFill>
                <a:latin typeface="MS PGothic" panose="020B0600070205080204" pitchFamily="34" charset="-128"/>
                <a:ea typeface="MS PGothic" panose="020B0600070205080204" pitchFamily="34" charset="-128"/>
              </a:rPr>
              <a:t>基礎コース</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solidFill>
                  <a:srgbClr val="333333"/>
                </a:solidFill>
                <a:latin typeface="MS PGothic" panose="020B0600070205080204" pitchFamily="34" charset="-128"/>
                <a:ea typeface="MS PGothic" panose="020B0600070205080204" pitchFamily="34" charset="-128"/>
              </a:rPr>
              <a:t>生徒個々の学力に応じた個別指導。基本的に学び直しが必要な生徒に応じて問題集や</a:t>
            </a:r>
            <a:r>
              <a:rPr lang="en-US" altLang="ja-JP" sz="800" dirty="0">
                <a:solidFill>
                  <a:srgbClr val="333333"/>
                </a:solidFill>
                <a:latin typeface="MS PGothic" panose="020B0600070205080204" pitchFamily="34" charset="-128"/>
                <a:ea typeface="MS PGothic" panose="020B0600070205080204" pitchFamily="34" charset="-128"/>
              </a:rPr>
              <a:t>ICT</a:t>
            </a:r>
            <a:r>
              <a:rPr lang="ja-JP" altLang="en-US" sz="800">
                <a:solidFill>
                  <a:srgbClr val="333333"/>
                </a:solidFill>
                <a:latin typeface="MS PGothic" panose="020B0600070205080204" pitchFamily="34" charset="-128"/>
                <a:ea typeface="MS PGothic" panose="020B0600070205080204" pitchFamily="34" charset="-128"/>
              </a:rPr>
              <a:t>学習を通して基礎学力の定着を図る。</a:t>
            </a:r>
            <a:endParaRPr lang="en-US" altLang="ja-JP" sz="800" dirty="0">
              <a:solidFill>
                <a:srgbClr val="333333"/>
              </a:solidFill>
              <a:latin typeface="MS PGothic" panose="020B0600070205080204" pitchFamily="34" charset="-128"/>
              <a:ea typeface="MS PGothic" panose="020B0600070205080204" pitchFamily="34" charset="-128"/>
            </a:endParaRPr>
          </a:p>
          <a:p>
            <a:endParaRPr lang="en-US" altLang="ja-JP" sz="300" dirty="0">
              <a:solidFill>
                <a:srgbClr val="333333"/>
              </a:solidFill>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② </a:t>
            </a:r>
            <a:r>
              <a:rPr lang="ja-JP" altLang="en-US" sz="800" b="1" u="sng">
                <a:solidFill>
                  <a:srgbClr val="0070C0"/>
                </a:solidFill>
                <a:latin typeface="MS PGothic" panose="020B0600070205080204" pitchFamily="34" charset="-128"/>
                <a:ea typeface="MS PGothic" panose="020B0600070205080204" pitchFamily="34" charset="-128"/>
              </a:rPr>
              <a:t>英会話力強化</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ネイティブスピーカや</a:t>
            </a:r>
            <a:r>
              <a:rPr lang="en-US" altLang="ja-JP" sz="800" dirty="0">
                <a:latin typeface="MS PGothic" panose="020B0600070205080204" pitchFamily="34" charset="-128"/>
                <a:ea typeface="MS PGothic" panose="020B0600070205080204" pitchFamily="34" charset="-128"/>
              </a:rPr>
              <a:t>ICT</a:t>
            </a:r>
            <a:r>
              <a:rPr lang="ja-JP" altLang="en-US" sz="800">
                <a:latin typeface="MS PGothic" panose="020B0600070205080204" pitchFamily="34" charset="-128"/>
                <a:ea typeface="MS PGothic" panose="020B0600070205080204" pitchFamily="34" charset="-128"/>
              </a:rPr>
              <a:t>学習による英会話強化を行っている。</a:t>
            </a:r>
            <a:endParaRPr lang="en-US" altLang="ja-JP" sz="800" dirty="0">
              <a:latin typeface="MS PGothic" panose="020B0600070205080204" pitchFamily="34" charset="-128"/>
              <a:ea typeface="MS PGothic" panose="020B0600070205080204" pitchFamily="34" charset="-128"/>
            </a:endParaRPr>
          </a:p>
          <a:p>
            <a:endParaRPr lang="en-US" altLang="ja-JP" sz="300" dirty="0">
              <a:latin typeface="MS PGothic" panose="020B0600070205080204" pitchFamily="34" charset="-128"/>
              <a:ea typeface="MS PGothic" panose="020B0600070205080204" pitchFamily="34" charset="-128"/>
            </a:endParaRPr>
          </a:p>
          <a:p>
            <a:r>
              <a:rPr lang="en-US" altLang="ja-JP" sz="800" dirty="0">
                <a:solidFill>
                  <a:srgbClr val="0070C0"/>
                </a:solidFill>
                <a:latin typeface="MS PGothic" panose="020B0600070205080204" pitchFamily="34" charset="-128"/>
                <a:ea typeface="MS PGothic" panose="020B0600070205080204" pitchFamily="34" charset="-128"/>
              </a:rPr>
              <a:t>③ </a:t>
            </a:r>
            <a:r>
              <a:rPr lang="ja-JP" altLang="en-US" sz="800" b="1" u="sng">
                <a:solidFill>
                  <a:srgbClr val="0070C0"/>
                </a:solidFill>
                <a:latin typeface="MS PGothic" panose="020B0600070205080204" pitchFamily="34" charset="-128"/>
                <a:ea typeface="MS PGothic" panose="020B0600070205080204" pitchFamily="34" charset="-128"/>
              </a:rPr>
              <a:t>プロジェクト学習</a:t>
            </a:r>
            <a:endParaRPr lang="en-US" altLang="ja-JP" sz="800" b="1" u="sng" dirty="0">
              <a:solidFill>
                <a:srgbClr val="0070C0"/>
              </a:solidFill>
              <a:latin typeface="MS PGothic" panose="020B0600070205080204" pitchFamily="34" charset="-128"/>
              <a:ea typeface="MS PGothic" panose="020B0600070205080204" pitchFamily="34" charset="-128"/>
            </a:endParaRPr>
          </a:p>
          <a:p>
            <a:r>
              <a:rPr lang="ja-JP" altLang="en-US" sz="800">
                <a:latin typeface="MS PGothic" panose="020B0600070205080204" pitchFamily="34" charset="-128"/>
                <a:ea typeface="MS PGothic" panose="020B0600070205080204" pitchFamily="34" charset="-128"/>
              </a:rPr>
              <a:t>大学受験・</a:t>
            </a:r>
            <a:r>
              <a:rPr lang="en-US" altLang="ja-JP" sz="800" dirty="0">
                <a:latin typeface="MS PGothic" panose="020B0600070205080204" pitchFamily="34" charset="-128"/>
                <a:ea typeface="MS PGothic" panose="020B0600070205080204" pitchFamily="34" charset="-128"/>
              </a:rPr>
              <a:t>AO</a:t>
            </a:r>
            <a:r>
              <a:rPr lang="ja-JP" altLang="en-US" sz="800">
                <a:latin typeface="MS PGothic" panose="020B0600070205080204" pitchFamily="34" charset="-128"/>
                <a:ea typeface="MS PGothic" panose="020B0600070205080204" pitchFamily="34" charset="-128"/>
              </a:rPr>
              <a:t>入試等個別指導、個々の進路探求のためのプロジェクト学習を行っている。</a:t>
            </a:r>
            <a:endParaRPr lang="en-US" altLang="ja-JP" sz="800" dirty="0">
              <a:latin typeface="MS PGothic" panose="020B0600070205080204" pitchFamily="34" charset="-128"/>
              <a:ea typeface="MS PGothic" panose="020B0600070205080204" pitchFamily="34" charset="-128"/>
            </a:endParaRPr>
          </a:p>
        </p:txBody>
      </p:sp>
      <p:sp>
        <p:nvSpPr>
          <p:cNvPr id="19" name="正方形/長方形 18">
            <a:extLst>
              <a:ext uri="{FF2B5EF4-FFF2-40B4-BE49-F238E27FC236}">
                <a16:creationId xmlns:a16="http://schemas.microsoft.com/office/drawing/2014/main" xmlns="" id="{258E8C11-4DD1-594B-A240-11A69F76B505}"/>
              </a:ext>
            </a:extLst>
          </p:cNvPr>
          <p:cNvSpPr/>
          <p:nvPr/>
        </p:nvSpPr>
        <p:spPr>
          <a:xfrm>
            <a:off x="3144107" y="5459526"/>
            <a:ext cx="2921324" cy="1123384"/>
          </a:xfrm>
          <a:prstGeom prst="rect">
            <a:avLst/>
          </a:prstGeom>
        </p:spPr>
        <p:txBody>
          <a:bodyPr wrap="square">
            <a:spAutoFit/>
          </a:bodyPr>
          <a:lstStyle/>
          <a:p>
            <a:r>
              <a:rPr lang="ja-JP" altLang="en-US" sz="800" dirty="0">
                <a:latin typeface="MS PGothic" panose="020B0600070205080204" pitchFamily="34" charset="-128"/>
                <a:ea typeface="MS PGothic" panose="020B0600070205080204" pitchFamily="34" charset="-128"/>
              </a:rPr>
              <a:t>高校から約</a:t>
            </a:r>
            <a:r>
              <a:rPr lang="en-US" altLang="ja-JP" sz="800" dirty="0">
                <a:latin typeface="MS PGothic" panose="020B0600070205080204" pitchFamily="34" charset="-128"/>
                <a:ea typeface="MS PGothic" panose="020B0600070205080204" pitchFamily="34" charset="-128"/>
              </a:rPr>
              <a:t>2km</a:t>
            </a:r>
            <a:r>
              <a:rPr lang="ja-JP" altLang="en-US" sz="800" dirty="0">
                <a:latin typeface="MS PGothic" panose="020B0600070205080204" pitchFamily="34" charset="-128"/>
                <a:ea typeface="MS PGothic" panose="020B0600070205080204" pitchFamily="34" charset="-128"/>
              </a:rPr>
              <a:t>離れた学生寮には全国から入学した</a:t>
            </a:r>
            <a:r>
              <a:rPr lang="en-US" altLang="ja-JP" sz="800" dirty="0">
                <a:latin typeface="MS PGothic" panose="020B0600070205080204" pitchFamily="34" charset="-128"/>
                <a:ea typeface="MS PGothic" panose="020B0600070205080204" pitchFamily="34" charset="-128"/>
              </a:rPr>
              <a:t>72</a:t>
            </a:r>
            <a:r>
              <a:rPr lang="ja-JP" altLang="en-US" sz="800" dirty="0">
                <a:latin typeface="MS PGothic" panose="020B0600070205080204" pitchFamily="34" charset="-128"/>
                <a:ea typeface="MS PGothic" panose="020B0600070205080204" pitchFamily="34" charset="-128"/>
              </a:rPr>
              <a:t>名の生徒</a:t>
            </a:r>
            <a:endParaRPr lang="en-US" altLang="ja-JP" sz="800" dirty="0">
              <a:latin typeface="MS PGothic" panose="020B0600070205080204" pitchFamily="34" charset="-128"/>
              <a:ea typeface="MS PGothic" panose="020B0600070205080204" pitchFamily="34" charset="-128"/>
            </a:endParaRPr>
          </a:p>
          <a:p>
            <a:r>
              <a:rPr lang="ja-JP" altLang="en-US" sz="800" dirty="0">
                <a:latin typeface="MS PGothic" panose="020B0600070205080204" pitchFamily="34" charset="-128"/>
                <a:ea typeface="MS PGothic" panose="020B0600070205080204" pitchFamily="34" charset="-128"/>
              </a:rPr>
              <a:t>が入寮している。舎監</a:t>
            </a:r>
            <a:r>
              <a:rPr lang="en-US" altLang="ja-JP" sz="800" dirty="0">
                <a:latin typeface="MS PGothic" panose="020B0600070205080204" pitchFamily="34" charset="-128"/>
                <a:ea typeface="MS PGothic" panose="020B0600070205080204" pitchFamily="34" charset="-128"/>
              </a:rPr>
              <a:t>1</a:t>
            </a:r>
            <a:r>
              <a:rPr lang="ja-JP" altLang="en-US" sz="800" dirty="0">
                <a:latin typeface="MS PGothic" panose="020B0600070205080204" pitchFamily="34" charset="-128"/>
                <a:ea typeface="MS PGothic" panose="020B0600070205080204" pitchFamily="34" charset="-128"/>
              </a:rPr>
              <a:t>名、ハウスマスター</a:t>
            </a:r>
            <a:r>
              <a:rPr lang="en-US" altLang="ja-JP" sz="800" dirty="0">
                <a:latin typeface="MS PGothic" panose="020B0600070205080204" pitchFamily="34" charset="-128"/>
                <a:ea typeface="MS PGothic" panose="020B0600070205080204" pitchFamily="34" charset="-128"/>
              </a:rPr>
              <a:t>5</a:t>
            </a:r>
            <a:r>
              <a:rPr lang="ja-JP" altLang="en-US" sz="800" dirty="0">
                <a:latin typeface="MS PGothic" panose="020B0600070205080204" pitchFamily="34" charset="-128"/>
                <a:ea typeface="MS PGothic" panose="020B0600070205080204" pitchFamily="34" charset="-128"/>
              </a:rPr>
              <a:t>名、スタッフ</a:t>
            </a:r>
            <a:r>
              <a:rPr lang="en-US" altLang="ja-JP" sz="800" dirty="0">
                <a:latin typeface="MS PGothic" panose="020B0600070205080204" pitchFamily="34" charset="-128"/>
                <a:ea typeface="MS PGothic" panose="020B0600070205080204" pitchFamily="34" charset="-128"/>
              </a:rPr>
              <a:t>7</a:t>
            </a:r>
            <a:r>
              <a:rPr lang="ja-JP" altLang="en-US" sz="800" dirty="0">
                <a:latin typeface="MS PGothic" panose="020B0600070205080204" pitchFamily="34" charset="-128"/>
                <a:ea typeface="MS PGothic" panose="020B0600070205080204" pitchFamily="34" charset="-128"/>
              </a:rPr>
              <a:t>名の</a:t>
            </a:r>
            <a:r>
              <a:rPr lang="en-US" altLang="ja-JP" sz="800" dirty="0">
                <a:latin typeface="MS PGothic" panose="020B0600070205080204" pitchFamily="34" charset="-128"/>
                <a:ea typeface="MS PGothic" panose="020B0600070205080204" pitchFamily="34" charset="-128"/>
              </a:rPr>
              <a:t>13</a:t>
            </a:r>
            <a:r>
              <a:rPr lang="ja-JP" altLang="en-US" sz="800" dirty="0">
                <a:latin typeface="MS PGothic" panose="020B0600070205080204" pitchFamily="34" charset="-128"/>
                <a:ea typeface="MS PGothic" panose="020B0600070205080204" pitchFamily="34" charset="-128"/>
              </a:rPr>
              <a:t>名体制で４つの学生寮を運営している。</a:t>
            </a:r>
            <a:endParaRPr lang="en-US" altLang="ja-JP" sz="800" dirty="0">
              <a:latin typeface="MS PGothic" panose="020B0600070205080204" pitchFamily="34" charset="-128"/>
              <a:ea typeface="MS PGothic" panose="020B0600070205080204" pitchFamily="34" charset="-128"/>
            </a:endParaRPr>
          </a:p>
          <a:p>
            <a:endParaRPr lang="en-US" altLang="ja-JP" sz="1100" dirty="0">
              <a:latin typeface="MS PGothic" panose="020B0600070205080204" pitchFamily="34" charset="-128"/>
              <a:ea typeface="MS PGothic" panose="020B0600070205080204" pitchFamily="34" charset="-128"/>
            </a:endParaRPr>
          </a:p>
          <a:p>
            <a:r>
              <a:rPr lang="ja-JP" altLang="en-US" sz="800" dirty="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月額</a:t>
            </a:r>
            <a:r>
              <a:rPr lang="en-US" altLang="ja-JP" sz="800" dirty="0">
                <a:latin typeface="MS PGothic" panose="020B0600070205080204" pitchFamily="34" charset="-128"/>
                <a:ea typeface="MS PGothic" panose="020B0600070205080204" pitchFamily="34" charset="-128"/>
              </a:rPr>
              <a:t>】 </a:t>
            </a:r>
            <a:r>
              <a:rPr lang="ja-JP" altLang="en-US" sz="800" smtClean="0">
                <a:latin typeface="MS PGothic" panose="020B0600070205080204" pitchFamily="34" charset="-128"/>
                <a:ea typeface="MS PGothic" panose="020B0600070205080204" pitchFamily="34" charset="-128"/>
              </a:rPr>
              <a:t>５０，０００円</a:t>
            </a:r>
            <a:endParaRPr lang="en-US" altLang="ja-JP" sz="800" dirty="0">
              <a:latin typeface="MS PGothic" panose="020B0600070205080204" pitchFamily="34" charset="-128"/>
              <a:ea typeface="MS PGothic" panose="020B0600070205080204" pitchFamily="34" charset="-128"/>
            </a:endParaRPr>
          </a:p>
          <a:p>
            <a:r>
              <a:rPr lang="ja-JP" altLang="en-US" sz="800" dirty="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通学時間</a:t>
            </a:r>
            <a:r>
              <a:rPr lang="en-US" altLang="ja-JP"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徒歩約６０分</a:t>
            </a:r>
            <a:endParaRPr lang="en-US" altLang="ja-JP" sz="800" dirty="0">
              <a:latin typeface="MS PGothic" panose="020B0600070205080204" pitchFamily="34" charset="-128"/>
              <a:ea typeface="MS PGothic" panose="020B0600070205080204" pitchFamily="34" charset="-128"/>
            </a:endParaRPr>
          </a:p>
          <a:p>
            <a:r>
              <a:rPr lang="ja-JP" altLang="en-US" sz="800" dirty="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a:t>
            </a:r>
            <a:r>
              <a:rPr lang="ja-JP" altLang="en-US" sz="800" dirty="0">
                <a:latin typeface="MS PGothic" panose="020B0600070205080204" pitchFamily="34" charset="-128"/>
                <a:ea typeface="MS PGothic" panose="020B0600070205080204" pitchFamily="34" charset="-128"/>
              </a:rPr>
              <a:t>補助等</a:t>
            </a:r>
            <a:r>
              <a:rPr lang="en-US" altLang="ja-JP"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下宿に変更した場合、</a:t>
            </a:r>
            <a:endParaRPr lang="en-US" altLang="ja-JP" sz="800" dirty="0">
              <a:latin typeface="MS PGothic" panose="020B0600070205080204" pitchFamily="34" charset="-128"/>
              <a:ea typeface="MS PGothic" panose="020B0600070205080204" pitchFamily="34" charset="-128"/>
            </a:endParaRPr>
          </a:p>
          <a:p>
            <a:r>
              <a:rPr lang="ja-JP" altLang="en-US" sz="800" dirty="0">
                <a:latin typeface="MS PGothic" panose="020B0600070205080204" pitchFamily="34" charset="-128"/>
                <a:ea typeface="MS PGothic" panose="020B0600070205080204" pitchFamily="34" charset="-128"/>
              </a:rPr>
              <a:t>　　　　　　　</a:t>
            </a:r>
            <a:r>
              <a:rPr lang="en-US" altLang="ja-JP" sz="800" dirty="0">
                <a:latin typeface="MS PGothic" panose="020B0600070205080204" pitchFamily="34" charset="-128"/>
                <a:ea typeface="MS PGothic" panose="020B0600070205080204" pitchFamily="34" charset="-128"/>
              </a:rPr>
              <a:t> </a:t>
            </a:r>
            <a:r>
              <a:rPr lang="ja-JP" altLang="en-US" sz="800" dirty="0">
                <a:latin typeface="MS PGothic" panose="020B0600070205080204" pitchFamily="34" charset="-128"/>
                <a:ea typeface="MS PGothic" panose="020B0600070205080204" pitchFamily="34" charset="-128"/>
              </a:rPr>
              <a:t>上限４０，０００円補助</a:t>
            </a:r>
          </a:p>
        </p:txBody>
      </p:sp>
      <p:sp>
        <p:nvSpPr>
          <p:cNvPr id="20" name="正方形/長方形 19">
            <a:extLst>
              <a:ext uri="{FF2B5EF4-FFF2-40B4-BE49-F238E27FC236}">
                <a16:creationId xmlns:a16="http://schemas.microsoft.com/office/drawing/2014/main" xmlns="" id="{9E1E4D00-8BA0-D048-BDCA-95D792C6AAE3}"/>
              </a:ext>
            </a:extLst>
          </p:cNvPr>
          <p:cNvSpPr/>
          <p:nvPr/>
        </p:nvSpPr>
        <p:spPr>
          <a:xfrm>
            <a:off x="3167678" y="5112000"/>
            <a:ext cx="2877901" cy="369332"/>
          </a:xfrm>
          <a:prstGeom prst="rect">
            <a:avLst/>
          </a:prstGeom>
        </p:spPr>
        <p:txBody>
          <a:bodyPr wrap="square">
            <a:spAutoFit/>
          </a:bodyPr>
          <a:lstStyle/>
          <a:p>
            <a:pPr algn="ctr"/>
            <a:r>
              <a:rPr lang="ja-JP" altLang="en-US" sz="900" b="1" dirty="0">
                <a:solidFill>
                  <a:srgbClr val="0070C0"/>
                </a:solidFill>
                <a:latin typeface="MS PGothic" panose="020B0600070205080204" pitchFamily="34" charset="-128"/>
                <a:ea typeface="MS PGothic" panose="020B0600070205080204" pitchFamily="34" charset="-128"/>
              </a:rPr>
              <a:t>男子寮３棟、女子寮</a:t>
            </a:r>
            <a:r>
              <a:rPr lang="ja-JP" altLang="en-US" sz="900" b="1" dirty="0" smtClean="0">
                <a:solidFill>
                  <a:srgbClr val="0070C0"/>
                </a:solidFill>
                <a:latin typeface="MS PGothic" panose="020B0600070205080204" pitchFamily="34" charset="-128"/>
                <a:ea typeface="MS PGothic" panose="020B0600070205080204" pitchFamily="34" charset="-128"/>
              </a:rPr>
              <a:t>１棟</a:t>
            </a:r>
            <a:endParaRPr lang="en-US" altLang="ja-JP" sz="900" b="1" dirty="0">
              <a:solidFill>
                <a:srgbClr val="0070C0"/>
              </a:solidFill>
              <a:latin typeface="MS PGothic" panose="020B0600070205080204" pitchFamily="34" charset="-128"/>
              <a:ea typeface="MS PGothic" panose="020B0600070205080204" pitchFamily="34" charset="-128"/>
            </a:endParaRPr>
          </a:p>
          <a:p>
            <a:pPr algn="ctr"/>
            <a:r>
              <a:rPr lang="en-US" altLang="ja-JP" sz="900" b="1" dirty="0">
                <a:solidFill>
                  <a:srgbClr val="0070C0"/>
                </a:solidFill>
                <a:latin typeface="MS PGothic" panose="020B0600070205080204" pitchFamily="34" charset="-128"/>
                <a:ea typeface="MS PGothic" panose="020B0600070205080204" pitchFamily="34" charset="-128"/>
              </a:rPr>
              <a:t>72</a:t>
            </a:r>
            <a:r>
              <a:rPr lang="ja-JP" altLang="en-US" sz="900" b="1" dirty="0">
                <a:solidFill>
                  <a:srgbClr val="0070C0"/>
                </a:solidFill>
                <a:latin typeface="MS PGothic" panose="020B0600070205080204" pitchFamily="34" charset="-128"/>
                <a:ea typeface="MS PGothic" panose="020B0600070205080204" pitchFamily="34" charset="-128"/>
              </a:rPr>
              <a:t>名の生徒が入寮中</a:t>
            </a:r>
          </a:p>
        </p:txBody>
      </p:sp>
      <p:pic>
        <p:nvPicPr>
          <p:cNvPr id="23" name="図 22" descr="木, 屋外, 空, スポーツ が含まれている画像&#10;&#10;自動的に生成された説明">
            <a:extLst>
              <a:ext uri="{FF2B5EF4-FFF2-40B4-BE49-F238E27FC236}">
                <a16:creationId xmlns:a16="http://schemas.microsoft.com/office/drawing/2014/main" xmlns="" id="{8DBC14A9-B4AB-5C46-B1D5-FBCB51DB5C88}"/>
              </a:ext>
            </a:extLst>
          </p:cNvPr>
          <p:cNvPicPr>
            <a:picLocks noChangeAspect="1"/>
          </p:cNvPicPr>
          <p:nvPr/>
        </p:nvPicPr>
        <p:blipFill>
          <a:blip r:embed="rId3"/>
          <a:stretch>
            <a:fillRect/>
          </a:stretch>
        </p:blipFill>
        <p:spPr>
          <a:xfrm>
            <a:off x="4771772" y="5872962"/>
            <a:ext cx="1184359" cy="888269"/>
          </a:xfrm>
          <a:prstGeom prst="rect">
            <a:avLst/>
          </a:prstGeom>
        </p:spPr>
      </p:pic>
      <p:sp>
        <p:nvSpPr>
          <p:cNvPr id="26" name="テキスト ボックス 25">
            <a:extLst>
              <a:ext uri="{FF2B5EF4-FFF2-40B4-BE49-F238E27FC236}">
                <a16:creationId xmlns:a16="http://schemas.microsoft.com/office/drawing/2014/main" xmlns="" id="{86E307DF-95AF-2043-926B-C07F2FE8F131}"/>
              </a:ext>
            </a:extLst>
          </p:cNvPr>
          <p:cNvSpPr txBox="1"/>
          <p:nvPr/>
        </p:nvSpPr>
        <p:spPr>
          <a:xfrm>
            <a:off x="5975702" y="6115949"/>
            <a:ext cx="2943434" cy="630942"/>
          </a:xfrm>
          <a:prstGeom prst="rect">
            <a:avLst/>
          </a:prstGeom>
          <a:noFill/>
        </p:spPr>
        <p:txBody>
          <a:bodyPr wrap="none" rtlCol="0">
            <a:spAutoFit/>
          </a:bodyPr>
          <a:lstStyle/>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年間予算</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２４，８００万円</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600" dirty="0">
                <a:latin typeface="MS PGothic" panose="020B0600070205080204" pitchFamily="34" charset="-128"/>
                <a:ea typeface="MS PGothic" panose="020B0600070205080204" pitchFamily="34" charset="-128"/>
              </a:rPr>
              <a:t> </a:t>
            </a:r>
            <a:r>
              <a:rPr kumimoji="1" lang="ja-JP" altLang="en-US" sz="600">
                <a:latin typeface="MS PGothic" panose="020B0600070205080204" pitchFamily="34" charset="-128"/>
                <a:ea typeface="MS PGothic" panose="020B0600070205080204" pitchFamily="34" charset="-128"/>
              </a:rPr>
              <a:t>公営塾／１，４８１万円　　学生寮／２１，２３８万円　全国募集／２，０９２万円</a:t>
            </a:r>
            <a:endParaRPr kumimoji="1" lang="en-US" altLang="ja-JP" sz="6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公営塾・学生寮の運営は地域おこし協力隊（</a:t>
            </a:r>
            <a:r>
              <a:rPr kumimoji="1" lang="en-US" altLang="ja-JP" sz="700" dirty="0">
                <a:latin typeface="MS PGothic" panose="020B0600070205080204" pitchFamily="34" charset="-128"/>
                <a:ea typeface="MS PGothic" panose="020B0600070205080204" pitchFamily="34" charset="-128"/>
              </a:rPr>
              <a:t>8</a:t>
            </a:r>
            <a:r>
              <a:rPr kumimoji="1" lang="ja-JP" altLang="en-US" sz="700">
                <a:latin typeface="MS PGothic" panose="020B0600070205080204" pitchFamily="34" charset="-128"/>
                <a:ea typeface="MS PGothic" panose="020B0600070205080204" pitchFamily="34" charset="-128"/>
              </a:rPr>
              <a:t>名）で運営。</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海外短期留学（</a:t>
            </a:r>
            <a:r>
              <a:rPr kumimoji="1" lang="en-US" altLang="ja-JP" sz="700" dirty="0">
                <a:latin typeface="MS PGothic" panose="020B0600070205080204" pitchFamily="34" charset="-128"/>
                <a:ea typeface="MS PGothic" panose="020B0600070205080204" pitchFamily="34" charset="-128"/>
              </a:rPr>
              <a:t>20</a:t>
            </a:r>
            <a:r>
              <a:rPr kumimoji="1" lang="ja-JP" altLang="en-US" sz="700">
                <a:latin typeface="MS PGothic" panose="020B0600070205080204" pitchFamily="34" charset="-128"/>
                <a:ea typeface="MS PGothic" panose="020B0600070205080204" pitchFamily="34" charset="-128"/>
              </a:rPr>
              <a:t>万</a:t>
            </a:r>
            <a:r>
              <a:rPr kumimoji="1" lang="en-US" altLang="ja-JP" sz="700" dirty="0">
                <a:latin typeface="MS PGothic" panose="020B0600070205080204" pitchFamily="34" charset="-128"/>
                <a:ea typeface="MS PGothic" panose="020B0600070205080204" pitchFamily="34" charset="-128"/>
              </a:rPr>
              <a:t>×20</a:t>
            </a:r>
            <a:r>
              <a:rPr kumimoji="1" lang="ja-JP" altLang="en-US" sz="700">
                <a:latin typeface="MS PGothic" panose="020B0600070205080204" pitchFamily="34" charset="-128"/>
                <a:ea typeface="MS PGothic" panose="020B0600070205080204" pitchFamily="34" charset="-128"/>
              </a:rPr>
              <a:t>名）の補助。</a:t>
            </a:r>
            <a:endParaRPr kumimoji="1" lang="en-US" altLang="ja-JP" sz="700" dirty="0">
              <a:latin typeface="MS PGothic" panose="020B0600070205080204" pitchFamily="34" charset="-128"/>
              <a:ea typeface="MS PGothic" panose="020B0600070205080204" pitchFamily="34" charset="-128"/>
            </a:endParaRPr>
          </a:p>
          <a:p>
            <a:r>
              <a:rPr kumimoji="1" lang="ja-JP" altLang="en-US" sz="700">
                <a:latin typeface="MS PGothic" panose="020B0600070205080204" pitchFamily="34" charset="-128"/>
                <a:ea typeface="MS PGothic" panose="020B0600070205080204" pitchFamily="34" charset="-128"/>
              </a:rPr>
              <a:t>●</a:t>
            </a:r>
            <a:r>
              <a:rPr kumimoji="1" lang="en-US" altLang="ja-JP" sz="700" dirty="0">
                <a:latin typeface="MS PGothic" panose="020B0600070205080204" pitchFamily="34" charset="-128"/>
                <a:ea typeface="MS PGothic" panose="020B0600070205080204" pitchFamily="34" charset="-128"/>
              </a:rPr>
              <a:t> </a:t>
            </a:r>
            <a:r>
              <a:rPr kumimoji="1" lang="ja-JP" altLang="en-US" sz="700">
                <a:latin typeface="MS PGothic" panose="020B0600070205080204" pitchFamily="34" charset="-128"/>
                <a:ea typeface="MS PGothic" panose="020B0600070205080204" pitchFamily="34" charset="-128"/>
              </a:rPr>
              <a:t>事務組合担当部署「白馬高校支援係」による高校・行政・地域との連携</a:t>
            </a:r>
            <a:endParaRPr kumimoji="1" lang="en-US" altLang="ja-JP" sz="700" dirty="0">
              <a:latin typeface="MS PGothic" panose="020B0600070205080204" pitchFamily="34" charset="-128"/>
              <a:ea typeface="MS PGothic" panose="020B0600070205080204" pitchFamily="34" charset="-128"/>
            </a:endParaRPr>
          </a:p>
        </p:txBody>
      </p:sp>
      <p:sp>
        <p:nvSpPr>
          <p:cNvPr id="27" name="正方形/長方形 26">
            <a:extLst>
              <a:ext uri="{FF2B5EF4-FFF2-40B4-BE49-F238E27FC236}">
                <a16:creationId xmlns:a16="http://schemas.microsoft.com/office/drawing/2014/main" xmlns="" id="{2E569630-D9DA-1C45-ADAB-874A2E582B06}"/>
              </a:ext>
            </a:extLst>
          </p:cNvPr>
          <p:cNvSpPr/>
          <p:nvPr/>
        </p:nvSpPr>
        <p:spPr>
          <a:xfrm>
            <a:off x="6002669" y="5086785"/>
            <a:ext cx="2921324" cy="707886"/>
          </a:xfrm>
          <a:prstGeom prst="rect">
            <a:avLst/>
          </a:prstGeom>
        </p:spPr>
        <p:txBody>
          <a:bodyPr wrap="square">
            <a:spAutoFit/>
          </a:bodyPr>
          <a:lstStyle/>
          <a:p>
            <a:r>
              <a:rPr lang="ja-JP" altLang="en-US" sz="800">
                <a:solidFill>
                  <a:srgbClr val="000000"/>
                </a:solidFill>
                <a:latin typeface="MS PGothic" panose="020B0600070205080204" pitchFamily="34" charset="-128"/>
                <a:ea typeface="MS PGothic" panose="020B0600070205080204" pitchFamily="34" charset="-128"/>
              </a:rPr>
              <a:t>＜国公立大学</a:t>
            </a:r>
            <a:r>
              <a:rPr lang="en-US" altLang="ja-JP" sz="800" dirty="0">
                <a:solidFill>
                  <a:srgbClr val="000000"/>
                </a:solidFill>
                <a:latin typeface="MS PGothic" panose="020B0600070205080204" pitchFamily="34" charset="-128"/>
                <a:ea typeface="MS PGothic" panose="020B0600070205080204" pitchFamily="34" charset="-128"/>
              </a:rPr>
              <a:t> 3</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信州大学・長野県立大学</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＜私立大学</a:t>
            </a:r>
            <a:r>
              <a:rPr lang="en-US" altLang="ja-JP" sz="800" dirty="0">
                <a:solidFill>
                  <a:srgbClr val="000000"/>
                </a:solidFill>
                <a:latin typeface="MS PGothic" panose="020B0600070205080204" pitchFamily="34" charset="-128"/>
                <a:ea typeface="MS PGothic" panose="020B0600070205080204" pitchFamily="34" charset="-128"/>
              </a:rPr>
              <a:t> 46</a:t>
            </a:r>
            <a:r>
              <a:rPr lang="ja-JP" altLang="en-US" sz="800">
                <a:solidFill>
                  <a:srgbClr val="000000"/>
                </a:solidFill>
                <a:latin typeface="MS PGothic" panose="020B0600070205080204" pitchFamily="34" charset="-128"/>
                <a:ea typeface="MS PGothic" panose="020B0600070205080204" pitchFamily="34" charset="-128"/>
              </a:rPr>
              <a:t>％＞</a:t>
            </a:r>
            <a:endParaRPr lang="en-US" altLang="ja-JP" sz="800" dirty="0">
              <a:solidFill>
                <a:srgbClr val="000000"/>
              </a:solidFill>
              <a:latin typeface="MS PGothic" panose="020B0600070205080204" pitchFamily="34" charset="-128"/>
              <a:ea typeface="MS PGothic" panose="020B0600070205080204" pitchFamily="34" charset="-128"/>
            </a:endParaRPr>
          </a:p>
          <a:p>
            <a:r>
              <a:rPr lang="ja-JP" altLang="en-US" sz="800">
                <a:solidFill>
                  <a:srgbClr val="000000"/>
                </a:solidFill>
                <a:latin typeface="MS PGothic" panose="020B0600070205080204" pitchFamily="34" charset="-128"/>
                <a:ea typeface="MS PGothic" panose="020B0600070205080204" pitchFamily="34" charset="-128"/>
              </a:rPr>
              <a:t>早稲田大学・慶應義塾大学・中央大学・立教大学・明治大学・同志社大学・東洋大学・国学院大学・近畿大学</a:t>
            </a:r>
            <a:r>
              <a:rPr lang="en-US" altLang="ja-JP" sz="800" dirty="0">
                <a:solidFill>
                  <a:srgbClr val="000000"/>
                </a:solidFill>
                <a:latin typeface="MS PGothic" panose="020B0600070205080204" pitchFamily="34" charset="-128"/>
                <a:ea typeface="MS PGothic" panose="020B0600070205080204" pitchFamily="34" charset="-128"/>
              </a:rPr>
              <a:t> </a:t>
            </a:r>
            <a:r>
              <a:rPr lang="ja-JP" altLang="en-US" sz="800">
                <a:solidFill>
                  <a:srgbClr val="000000"/>
                </a:solidFill>
                <a:latin typeface="MS PGothic" panose="020B0600070205080204" pitchFamily="34" charset="-128"/>
                <a:ea typeface="MS PGothic" panose="020B0600070205080204" pitchFamily="34" charset="-128"/>
              </a:rPr>
              <a:t>等</a:t>
            </a:r>
            <a:endParaRPr lang="en-US" altLang="ja-JP" sz="800" dirty="0">
              <a:solidFill>
                <a:srgbClr val="000000"/>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xmlns="" id="{248CBADD-A14A-0C4C-84CE-967839FFB911}"/>
              </a:ext>
            </a:extLst>
          </p:cNvPr>
          <p:cNvSpPr/>
          <p:nvPr/>
        </p:nvSpPr>
        <p:spPr>
          <a:xfrm>
            <a:off x="356839" y="1025399"/>
            <a:ext cx="5769639" cy="877163"/>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（１）</a:t>
            </a:r>
            <a:r>
              <a:rPr lang="en-US" altLang="ja-JP" sz="1100" b="1" dirty="0">
                <a:solidFill>
                  <a:srgbClr val="0070C0"/>
                </a:solidFill>
                <a:latin typeface="MS PGothic" panose="020B0600070205080204" pitchFamily="34" charset="-128"/>
                <a:ea typeface="MS PGothic" panose="020B0600070205080204" pitchFamily="34" charset="-128"/>
              </a:rPr>
              <a:t> </a:t>
            </a:r>
            <a:r>
              <a:rPr lang="ja-JP" altLang="en-US" sz="1100" b="1" u="sng">
                <a:solidFill>
                  <a:srgbClr val="0070C0"/>
                </a:solidFill>
                <a:latin typeface="MS PGothic" panose="020B0600070205080204" pitchFamily="34" charset="-128"/>
                <a:ea typeface="MS PGothic" panose="020B0600070205080204" pitchFamily="34" charset="-128"/>
              </a:rPr>
              <a:t>観光分野の学びに特化したカリキュラム「国際観光科」</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endParaRPr lang="en-US" altLang="ja-JP" sz="400" dirty="0">
              <a:solidFill>
                <a:srgbClr val="313131"/>
              </a:solidFill>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白馬高校の４つの特色</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「異文化理解教育」</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「観光教育」</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「環境教育」</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「山岳スポーツ」</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学校設定科目の活用による、プロジェクト型学習を基盤とした実践的なカリキュラム。</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カリキュラムは私大文系・</a:t>
            </a:r>
            <a:r>
              <a:rPr lang="en-US" altLang="ja-JP" sz="900" dirty="0">
                <a:latin typeface="MS PGothic" panose="020B0600070205080204" pitchFamily="34" charset="-128"/>
                <a:ea typeface="MS PGothic" panose="020B0600070205080204" pitchFamily="34" charset="-128"/>
              </a:rPr>
              <a:t>AO</a:t>
            </a:r>
            <a:r>
              <a:rPr lang="ja-JP" altLang="en-US" sz="900">
                <a:latin typeface="MS PGothic" panose="020B0600070205080204" pitchFamily="34" charset="-128"/>
                <a:ea typeface="MS PGothic" panose="020B0600070205080204" pitchFamily="34" charset="-128"/>
              </a:rPr>
              <a:t>入試に特化した内容となっている。（早慶・</a:t>
            </a:r>
            <a:r>
              <a:rPr lang="en-US" altLang="ja-JP" sz="900" dirty="0">
                <a:latin typeface="MS PGothic" panose="020B0600070205080204" pitchFamily="34" charset="-128"/>
                <a:ea typeface="MS PGothic" panose="020B0600070205080204" pitchFamily="34" charset="-128"/>
              </a:rPr>
              <a:t>GMARCH</a:t>
            </a:r>
            <a:r>
              <a:rPr lang="ja-JP" altLang="en-US" sz="900">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理系や国公立大志望の生徒に　</a:t>
            </a:r>
            <a:endParaRPr lang="en-US" altLang="ja-JP" sz="900" dirty="0">
              <a:latin typeface="MS PGothic" panose="020B0600070205080204" pitchFamily="34" charset="-128"/>
              <a:ea typeface="MS PGothic" panose="020B0600070205080204" pitchFamily="34" charset="-128"/>
            </a:endParaRPr>
          </a:p>
          <a:p>
            <a:pPr fontAlgn="base"/>
            <a:r>
              <a:rPr lang="ja-JP" altLang="en-US" sz="900">
                <a:latin typeface="MS PGothic" panose="020B0600070205080204" pitchFamily="34" charset="-128"/>
                <a:ea typeface="MS PGothic" panose="020B0600070205080204" pitchFamily="34" charset="-128"/>
              </a:rPr>
              <a:t>　　ついては、教員と公営塾においてサポート。</a:t>
            </a:r>
            <a:endParaRPr lang="en-US" altLang="ja-JP" sz="900" dirty="0">
              <a:latin typeface="MS PGothic" panose="020B0600070205080204" pitchFamily="34" charset="-128"/>
              <a:ea typeface="MS PGothic" panose="020B0600070205080204" pitchFamily="34" charset="-128"/>
            </a:endParaRPr>
          </a:p>
        </p:txBody>
      </p:sp>
      <p:sp>
        <p:nvSpPr>
          <p:cNvPr id="8" name="テキスト ボックス 7">
            <a:extLst>
              <a:ext uri="{FF2B5EF4-FFF2-40B4-BE49-F238E27FC236}">
                <a16:creationId xmlns:a16="http://schemas.microsoft.com/office/drawing/2014/main" xmlns="" id="{A6E001F7-7532-0A4A-B59F-52C4A8ED161A}"/>
              </a:ext>
            </a:extLst>
          </p:cNvPr>
          <p:cNvSpPr txBox="1"/>
          <p:nvPr/>
        </p:nvSpPr>
        <p:spPr>
          <a:xfrm>
            <a:off x="463997" y="1928490"/>
            <a:ext cx="507831" cy="1766189"/>
          </a:xfrm>
          <a:prstGeom prst="rect">
            <a:avLst/>
          </a:prstGeom>
          <a:noFill/>
        </p:spPr>
        <p:txBody>
          <a:bodyPr vert="eaVert" wrap="square" rtlCol="0">
            <a:spAutoFit/>
          </a:bodyPr>
          <a:lstStyle/>
          <a:p>
            <a:pPr algn="ctr"/>
            <a:r>
              <a:rPr kumimoji="1" lang="ja-JP" altLang="en-US" sz="1050">
                <a:latin typeface="MS PGothic" panose="020B0600070205080204" pitchFamily="34" charset="-128"/>
                <a:ea typeface="MS PGothic" panose="020B0600070205080204" pitchFamily="34" charset="-128"/>
              </a:rPr>
              <a:t>国際観光科カリキュラム</a:t>
            </a:r>
            <a:endParaRPr kumimoji="1" lang="en-US" altLang="ja-JP" sz="1050" dirty="0">
              <a:latin typeface="MS PGothic" panose="020B0600070205080204" pitchFamily="34" charset="-128"/>
              <a:ea typeface="MS PGothic" panose="020B0600070205080204" pitchFamily="34" charset="-128"/>
            </a:endParaRPr>
          </a:p>
          <a:p>
            <a:pPr algn="ctr"/>
            <a:r>
              <a:rPr kumimoji="1" lang="ja-JP" altLang="en-US" sz="1050">
                <a:latin typeface="MS PGothic" panose="020B0600070205080204" pitchFamily="34" charset="-128"/>
                <a:ea typeface="MS PGothic" panose="020B0600070205080204" pitchFamily="34" charset="-128"/>
              </a:rPr>
              <a:t>（２、３年生）</a:t>
            </a:r>
          </a:p>
        </p:txBody>
      </p:sp>
      <p:sp>
        <p:nvSpPr>
          <p:cNvPr id="30" name="正方形/長方形 29">
            <a:extLst>
              <a:ext uri="{FF2B5EF4-FFF2-40B4-BE49-F238E27FC236}">
                <a16:creationId xmlns:a16="http://schemas.microsoft.com/office/drawing/2014/main" xmlns="" id="{75431D9F-A72B-3645-8739-BFF72674DF59}"/>
              </a:ext>
            </a:extLst>
          </p:cNvPr>
          <p:cNvSpPr/>
          <p:nvPr/>
        </p:nvSpPr>
        <p:spPr>
          <a:xfrm>
            <a:off x="356839" y="3716291"/>
            <a:ext cx="5769639" cy="1000274"/>
          </a:xfrm>
          <a:prstGeom prst="rect">
            <a:avLst/>
          </a:prstGeom>
        </p:spPr>
        <p:txBody>
          <a:bodyPr wrap="square">
            <a:spAutoFit/>
          </a:bodyPr>
          <a:lstStyle/>
          <a:p>
            <a:pPr fontAlgn="base"/>
            <a:r>
              <a:rPr lang="ja-JP" altLang="en-US" sz="1100" b="1">
                <a:solidFill>
                  <a:srgbClr val="0070C0"/>
                </a:solidFill>
                <a:latin typeface="MS PGothic" panose="020B0600070205080204" pitchFamily="34" charset="-128"/>
                <a:ea typeface="MS PGothic" panose="020B0600070205080204" pitchFamily="34" charset="-128"/>
              </a:rPr>
              <a:t>（２）</a:t>
            </a:r>
            <a:r>
              <a:rPr lang="en-US" altLang="ja-JP" sz="1100" b="1" dirty="0">
                <a:solidFill>
                  <a:srgbClr val="0070C0"/>
                </a:solidFill>
                <a:latin typeface="MS PGothic" panose="020B0600070205080204" pitchFamily="34" charset="-128"/>
                <a:ea typeface="MS PGothic" panose="020B0600070205080204" pitchFamily="34" charset="-128"/>
              </a:rPr>
              <a:t> </a:t>
            </a:r>
            <a:r>
              <a:rPr lang="ja-JP" altLang="en-US" sz="1100" b="1" u="sng">
                <a:solidFill>
                  <a:srgbClr val="0070C0"/>
                </a:solidFill>
                <a:latin typeface="MS PGothic" panose="020B0600070205080204" pitchFamily="34" charset="-128"/>
                <a:ea typeface="MS PGothic" panose="020B0600070205080204" pitchFamily="34" charset="-128"/>
              </a:rPr>
              <a:t>グローバル人材育成に向けた両村による支援策</a:t>
            </a:r>
            <a:endParaRPr lang="en-US" altLang="ja-JP" sz="1100" b="1" u="sng" dirty="0">
              <a:solidFill>
                <a:srgbClr val="0070C0"/>
              </a:solidFill>
              <a:latin typeface="MS PGothic" panose="020B0600070205080204" pitchFamily="34" charset="-128"/>
              <a:ea typeface="MS PGothic" panose="020B0600070205080204" pitchFamily="34" charset="-128"/>
            </a:endParaRPr>
          </a:p>
          <a:p>
            <a:pPr fontAlgn="base"/>
            <a:endParaRPr lang="en-US" altLang="ja-JP" sz="300" b="1" i="0" u="sng" dirty="0">
              <a:solidFill>
                <a:srgbClr val="0070C0"/>
              </a:solidFill>
              <a:effectLst/>
              <a:latin typeface="MS PGothic" panose="020B0600070205080204" pitchFamily="34" charset="-128"/>
              <a:ea typeface="MS PGothic" panose="020B0600070205080204" pitchFamily="34" charset="-128"/>
            </a:endParaRPr>
          </a:p>
          <a:p>
            <a:pPr fontAlgn="base"/>
            <a:r>
              <a:rPr lang="ja-JP" altLang="en-US" sz="900" i="0">
                <a:solidFill>
                  <a:srgbClr val="0070C0"/>
                </a:solidFill>
                <a:effectLst/>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フィールドワークを行う際のマイクロバス　　</a:t>
            </a:r>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クラブ活動への支援（スキー部）　　</a:t>
            </a:r>
            <a:r>
              <a:rPr lang="ja-JP" altLang="en-US" sz="900">
                <a:solidFill>
                  <a:srgbClr val="0070C0"/>
                </a:solidFill>
                <a:latin typeface="MS PGothic" panose="020B0600070205080204" pitchFamily="34" charset="-128"/>
                <a:ea typeface="MS PGothic" panose="020B0600070205080204" pitchFamily="34" charset="-128"/>
              </a:rPr>
              <a:t>●</a:t>
            </a:r>
            <a:r>
              <a:rPr lang="ja-JP" altLang="en-US" sz="900">
                <a:latin typeface="MS PGothic" panose="020B0600070205080204" pitchFamily="34" charset="-128"/>
                <a:ea typeface="MS PGothic" panose="020B0600070205080204" pitchFamily="34" charset="-128"/>
              </a:rPr>
              <a:t>グローバル講演会</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みらい協育サポーター制度（白馬高校型人材バンクの構築と協力）　</a:t>
            </a:r>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ICT</a:t>
            </a:r>
            <a:r>
              <a:rPr lang="ja-JP" altLang="en-US" sz="900">
                <a:latin typeface="MS PGothic" panose="020B0600070205080204" pitchFamily="34" charset="-128"/>
                <a:ea typeface="MS PGothic" panose="020B0600070205080204" pitchFamily="34" charset="-128"/>
              </a:rPr>
              <a:t>機器購入等への補助</a:t>
            </a:r>
            <a:endParaRPr lang="en-US" altLang="ja-JP" sz="900" dirty="0">
              <a:latin typeface="MS PGothic" panose="020B0600070205080204" pitchFamily="34" charset="-128"/>
              <a:ea typeface="MS PGothic" panose="020B0600070205080204" pitchFamily="34" charset="-128"/>
            </a:endParaRPr>
          </a:p>
          <a:p>
            <a:pPr fontAlgn="base"/>
            <a:r>
              <a:rPr lang="en-US" altLang="ja-JP" sz="900" dirty="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海外短期留学支援事業（ニュージーランドへの短期留学費用のうち、</a:t>
            </a:r>
            <a:r>
              <a:rPr lang="en-US" altLang="ja-JP" sz="900" dirty="0">
                <a:latin typeface="MS PGothic" panose="020B0600070205080204" pitchFamily="34" charset="-128"/>
                <a:ea typeface="MS PGothic" panose="020B0600070205080204" pitchFamily="34" charset="-128"/>
              </a:rPr>
              <a:t>20</a:t>
            </a:r>
            <a:r>
              <a:rPr lang="ja-JP" altLang="en-US" sz="900">
                <a:latin typeface="MS PGothic" panose="020B0600070205080204" pitchFamily="34" charset="-128"/>
                <a:ea typeface="MS PGothic" panose="020B0600070205080204" pitchFamily="34" charset="-128"/>
              </a:rPr>
              <a:t>万円</a:t>
            </a:r>
            <a:r>
              <a:rPr lang="en-US" altLang="ja-JP" sz="900" dirty="0">
                <a:latin typeface="MS PGothic" panose="020B0600070205080204" pitchFamily="34" charset="-128"/>
                <a:ea typeface="MS PGothic" panose="020B0600070205080204" pitchFamily="34" charset="-128"/>
              </a:rPr>
              <a:t>×20</a:t>
            </a:r>
            <a:r>
              <a:rPr lang="ja-JP" altLang="en-US" sz="900">
                <a:latin typeface="MS PGothic" panose="020B0600070205080204" pitchFamily="34" charset="-128"/>
                <a:ea typeface="MS PGothic" panose="020B0600070205080204" pitchFamily="34" charset="-128"/>
              </a:rPr>
              <a:t>名を補助）</a:t>
            </a:r>
            <a:endParaRPr lang="en-US" altLang="ja-JP" sz="900" dirty="0">
              <a:latin typeface="MS PGothic" panose="020B0600070205080204" pitchFamily="34" charset="-128"/>
              <a:ea typeface="MS PGothic" panose="020B0600070205080204" pitchFamily="34" charset="-128"/>
            </a:endParaRPr>
          </a:p>
          <a:p>
            <a:pPr fontAlgn="base"/>
            <a:r>
              <a:rPr lang="ja-JP" altLang="en-US" sz="900">
                <a:solidFill>
                  <a:srgbClr val="0070C0"/>
                </a:solidFill>
                <a:latin typeface="MS PGothic" panose="020B0600070205080204" pitchFamily="34" charset="-128"/>
                <a:ea typeface="MS PGothic" panose="020B0600070205080204" pitchFamily="34" charset="-128"/>
              </a:rPr>
              <a:t>●</a:t>
            </a:r>
            <a:r>
              <a:rPr lang="en-US" altLang="ja-JP" sz="900" dirty="0">
                <a:latin typeface="MS PGothic" panose="020B0600070205080204" pitchFamily="34" charset="-128"/>
                <a:ea typeface="MS PGothic" panose="020B0600070205080204" pitchFamily="34" charset="-128"/>
              </a:rPr>
              <a:t> </a:t>
            </a:r>
            <a:r>
              <a:rPr lang="ja-JP" altLang="en-US" sz="900">
                <a:latin typeface="MS PGothic" panose="020B0600070205080204" pitchFamily="34" charset="-128"/>
                <a:ea typeface="MS PGothic" panose="020B0600070205080204" pitchFamily="34" charset="-128"/>
              </a:rPr>
              <a:t>奨学金返済に対する補助（大学卒業後、</a:t>
            </a:r>
            <a:r>
              <a:rPr lang="en-US" altLang="ja-JP" sz="900" dirty="0">
                <a:latin typeface="MS PGothic" panose="020B0600070205080204" pitchFamily="34" charset="-128"/>
                <a:ea typeface="MS PGothic" panose="020B0600070205080204" pitchFamily="34" charset="-128"/>
              </a:rPr>
              <a:t>30 </a:t>
            </a:r>
            <a:r>
              <a:rPr lang="ja-JP" altLang="en-US" sz="900">
                <a:latin typeface="MS PGothic" panose="020B0600070205080204" pitchFamily="34" charset="-128"/>
                <a:ea typeface="MS PGothic" panose="020B0600070205080204" pitchFamily="34" charset="-128"/>
              </a:rPr>
              <a:t>歳までに</a:t>
            </a:r>
            <a:r>
              <a:rPr lang="ja-JP" altLang="en" sz="900">
                <a:latin typeface="MS PGothic" panose="020B0600070205080204" pitchFamily="34" charset="-128"/>
                <a:ea typeface="MS PGothic" panose="020B0600070205080204" pitchFamily="34" charset="-128"/>
              </a:rPr>
              <a:t>Ｕ</a:t>
            </a:r>
            <a:r>
              <a:rPr lang="ja-JP" altLang="en-US" sz="900">
                <a:latin typeface="MS PGothic" panose="020B0600070205080204" pitchFamily="34" charset="-128"/>
                <a:ea typeface="MS PGothic" panose="020B0600070205080204" pitchFamily="34" charset="-128"/>
              </a:rPr>
              <a:t>ターンして観光関連産業に就業した若者に対して、大学在</a:t>
            </a:r>
            <a:endParaRPr lang="en-US" altLang="ja-JP" sz="900" dirty="0">
              <a:latin typeface="MS PGothic" panose="020B0600070205080204" pitchFamily="34" charset="-128"/>
              <a:ea typeface="MS PGothic" panose="020B0600070205080204" pitchFamily="34" charset="-128"/>
            </a:endParaRPr>
          </a:p>
          <a:p>
            <a:pPr fontAlgn="base"/>
            <a:r>
              <a:rPr lang="ja-JP" altLang="en-US" sz="900">
                <a:latin typeface="MS PGothic" panose="020B0600070205080204" pitchFamily="34" charset="-128"/>
                <a:ea typeface="MS PGothic" panose="020B0600070205080204" pitchFamily="34" charset="-128"/>
              </a:rPr>
              <a:t>　　学中に貸与を受けた奨学金の返還を一部補助する。（上限：</a:t>
            </a:r>
            <a:r>
              <a:rPr lang="en-US" altLang="ja-JP" sz="900" dirty="0">
                <a:latin typeface="MS PGothic" panose="020B0600070205080204" pitchFamily="34" charset="-128"/>
                <a:ea typeface="MS PGothic" panose="020B0600070205080204" pitchFamily="34" charset="-128"/>
              </a:rPr>
              <a:t>100 </a:t>
            </a:r>
            <a:r>
              <a:rPr lang="ja-JP" altLang="en-US" sz="900">
                <a:latin typeface="MS PGothic" panose="020B0600070205080204" pitchFamily="34" charset="-128"/>
                <a:ea typeface="MS PGothic" panose="020B0600070205080204" pitchFamily="34" charset="-128"/>
              </a:rPr>
              <a:t>万円／人）</a:t>
            </a:r>
            <a:endParaRPr lang="en-US" altLang="ja-JP" sz="900" dirty="0">
              <a:latin typeface="MS PGothic" panose="020B0600070205080204" pitchFamily="34" charset="-128"/>
              <a:ea typeface="MS PGothic" panose="020B0600070205080204" pitchFamily="34" charset="-128"/>
            </a:endParaRPr>
          </a:p>
        </p:txBody>
      </p:sp>
      <p:pic>
        <p:nvPicPr>
          <p:cNvPr id="32" name="図 31">
            <a:extLst>
              <a:ext uri="{FF2B5EF4-FFF2-40B4-BE49-F238E27FC236}">
                <a16:creationId xmlns:a16="http://schemas.microsoft.com/office/drawing/2014/main" xmlns="" id="{34373D28-FAA7-0545-A5CA-E73073FE5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562" y="718517"/>
            <a:ext cx="2577713" cy="1951697"/>
          </a:xfrm>
          <a:prstGeom prst="rect">
            <a:avLst/>
          </a:prstGeom>
        </p:spPr>
      </p:pic>
      <p:sp>
        <p:nvSpPr>
          <p:cNvPr id="33" name="正方形/長方形 32">
            <a:extLst>
              <a:ext uri="{FF2B5EF4-FFF2-40B4-BE49-F238E27FC236}">
                <a16:creationId xmlns:a16="http://schemas.microsoft.com/office/drawing/2014/main" xmlns="" id="{B9852BCF-F64F-614E-832D-1377ECDE474A}"/>
              </a:ext>
            </a:extLst>
          </p:cNvPr>
          <p:cNvSpPr/>
          <p:nvPr/>
        </p:nvSpPr>
        <p:spPr>
          <a:xfrm>
            <a:off x="7239593" y="2381345"/>
            <a:ext cx="1603324" cy="244150"/>
          </a:xfrm>
          <a:prstGeom prst="rect">
            <a:avLst/>
          </a:prstGeom>
          <a:solidFill>
            <a:schemeClr val="bg1"/>
          </a:solidFill>
        </p:spPr>
        <p:txBody>
          <a:bodyPr wrap="square">
            <a:spAutoFit/>
          </a:bodyPr>
          <a:lstStyle/>
          <a:p>
            <a:pPr algn="r"/>
            <a:r>
              <a:rPr lang="ja-JP" altLang="en-US" sz="1000">
                <a:latin typeface="MS PGothic" panose="020B0600070205080204" pitchFamily="34" charset="-128"/>
                <a:ea typeface="MS PGothic" panose="020B0600070205080204" pitchFamily="34" charset="-128"/>
              </a:rPr>
              <a:t>フィールドワークの様子</a:t>
            </a:r>
          </a:p>
        </p:txBody>
      </p:sp>
      <p:pic>
        <p:nvPicPr>
          <p:cNvPr id="13" name="図 12">
            <a:extLst>
              <a:ext uri="{FF2B5EF4-FFF2-40B4-BE49-F238E27FC236}">
                <a16:creationId xmlns:a16="http://schemas.microsoft.com/office/drawing/2014/main" xmlns="" id="{66275222-E0B8-594B-9AA0-496FC06C46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61659" y="2758293"/>
            <a:ext cx="2577713" cy="1981085"/>
          </a:xfrm>
          <a:prstGeom prst="rect">
            <a:avLst/>
          </a:prstGeom>
        </p:spPr>
      </p:pic>
      <p:sp>
        <p:nvSpPr>
          <p:cNvPr id="35" name="正方形/長方形 34">
            <a:extLst>
              <a:ext uri="{FF2B5EF4-FFF2-40B4-BE49-F238E27FC236}">
                <a16:creationId xmlns:a16="http://schemas.microsoft.com/office/drawing/2014/main" xmlns="" id="{5634718F-4717-6446-AD93-1CEAADC946DF}"/>
              </a:ext>
            </a:extLst>
          </p:cNvPr>
          <p:cNvSpPr/>
          <p:nvPr/>
        </p:nvSpPr>
        <p:spPr>
          <a:xfrm>
            <a:off x="6997148" y="4262441"/>
            <a:ext cx="1845769" cy="400110"/>
          </a:xfrm>
          <a:prstGeom prst="rect">
            <a:avLst/>
          </a:prstGeom>
          <a:solidFill>
            <a:schemeClr val="bg1"/>
          </a:solidFill>
        </p:spPr>
        <p:txBody>
          <a:bodyPr wrap="square">
            <a:spAutoFit/>
          </a:bodyPr>
          <a:lstStyle/>
          <a:p>
            <a:pPr algn="r"/>
            <a:r>
              <a:rPr lang="ja-JP" altLang="en-US" sz="1000">
                <a:latin typeface="MS PGothic" panose="020B0600070205080204" pitchFamily="34" charset="-128"/>
                <a:ea typeface="MS PGothic" panose="020B0600070205080204" pitchFamily="34" charset="-128"/>
              </a:rPr>
              <a:t>２日間高校生だけで運営する</a:t>
            </a:r>
            <a:endParaRPr lang="en-US" altLang="ja-JP" sz="1000" dirty="0">
              <a:latin typeface="MS PGothic" panose="020B0600070205080204" pitchFamily="34" charset="-128"/>
              <a:ea typeface="MS PGothic" panose="020B0600070205080204" pitchFamily="34" charset="-128"/>
            </a:endParaRPr>
          </a:p>
          <a:p>
            <a:pPr algn="r"/>
            <a:r>
              <a:rPr lang="ja-JP" altLang="en-US" sz="1000">
                <a:latin typeface="MS PGothic" panose="020B0600070205080204" pitchFamily="34" charset="-128"/>
                <a:ea typeface="MS PGothic" panose="020B0600070205080204" pitchFamily="34" charset="-128"/>
              </a:rPr>
              <a:t>「高校生ホテル」の様子</a:t>
            </a:r>
          </a:p>
        </p:txBody>
      </p:sp>
      <p:sp>
        <p:nvSpPr>
          <p:cNvPr id="31" name="テキスト ボックス 30"/>
          <p:cNvSpPr txBox="1"/>
          <p:nvPr/>
        </p:nvSpPr>
        <p:spPr>
          <a:xfrm>
            <a:off x="8036417" y="6467396"/>
            <a:ext cx="1107583" cy="369332"/>
          </a:xfrm>
          <a:prstGeom prst="rect">
            <a:avLst/>
          </a:prstGeom>
          <a:noFill/>
        </p:spPr>
        <p:txBody>
          <a:bodyPr wrap="square" rtlCol="0">
            <a:spAutoFit/>
          </a:bodyPr>
          <a:lstStyle/>
          <a:p>
            <a:pPr algn="r"/>
            <a:r>
              <a:rPr kumimoji="1" lang="ja-JP" altLang="en-US" dirty="0" smtClean="0"/>
              <a:t>４</a:t>
            </a:r>
            <a:endParaRPr kumimoji="1" lang="ja-JP" altLang="en-US" dirty="0"/>
          </a:p>
        </p:txBody>
      </p:sp>
    </p:spTree>
    <p:extLst>
      <p:ext uri="{BB962C8B-B14F-4D97-AF65-F5344CB8AC3E}">
        <p14:creationId xmlns:p14="http://schemas.microsoft.com/office/powerpoint/2010/main" val="9346893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1882</TotalTime>
  <Words>2047</Words>
  <Application>Microsoft Office PowerPoint</Application>
  <PresentationFormat>画面に合わせる (4:3)</PresentationFormat>
  <Paragraphs>291</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MS PGothic</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陽</dc:creator>
  <cp:lastModifiedBy>桑原 俊介</cp:lastModifiedBy>
  <cp:revision>58</cp:revision>
  <cp:lastPrinted>2019-10-01T00:04:04Z</cp:lastPrinted>
  <dcterms:created xsi:type="dcterms:W3CDTF">2019-09-18T01:50:45Z</dcterms:created>
  <dcterms:modified xsi:type="dcterms:W3CDTF">2019-10-01T23:31:48Z</dcterms:modified>
</cp:coreProperties>
</file>