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8"/>
  </p:notesMasterIdLst>
  <p:sldIdLst>
    <p:sldId id="267" r:id="rId2"/>
    <p:sldId id="256" r:id="rId3"/>
    <p:sldId id="263" r:id="rId4"/>
    <p:sldId id="264" r:id="rId5"/>
    <p:sldId id="265" r:id="rId6"/>
    <p:sldId id="266" r:id="rId7"/>
  </p:sldIdLst>
  <p:sldSz cx="6858000" cy="9144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43CD"/>
    <a:srgbClr val="FF93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37"/>
  </p:normalViewPr>
  <p:slideViewPr>
    <p:cSldViewPr snapToGrid="0" snapToObjects="1">
      <p:cViewPr varScale="1">
        <p:scale>
          <a:sx n="56" d="100"/>
          <a:sy n="56" d="100"/>
        </p:scale>
        <p:origin x="22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3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var\folders\lx\00r6tc5d3vldnwc4ydj6pylh0000gn\T\com.microsoft.Outlook\Outlook%20Temp\&#38598;&#35336;&#34920;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\\var\folders\lx\00r6tc5d3vldnwc4ydj6pylh0000gn\T\com.microsoft.Outlook\Outlook%20Temp\&#38598;&#35336;&#34920;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\\var\folders\lx\00r6tc5d3vldnwc4ydj6pylh0000gn\T\com.microsoft.Outlook\Outlook%20Temp\&#38598;&#35336;&#34920;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\\var\folders\lx\00r6tc5d3vldnwc4ydj6pylh0000gn\T\com.microsoft.Outlook\Outlook%20Temp\&#38598;&#35336;&#34920;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Book3" TargetMode="External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3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3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var\folders\lx\00r6tc5d3vldnwc4ydj6pylh0000gn\T\com.microsoft.Outlook\Outlook%20Temp\&#38598;&#35336;&#34920;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var\folders\lx\00r6tc5d3vldnwc4ydj6pylh0000gn\T\com.microsoft.Outlook\Outlook%20Temp\&#38598;&#35336;&#34920;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var\folders\lx\00r6tc5d3vldnwc4ydj6pylh0000gn\T\com.microsoft.Outlook\Outlook%20Temp\&#38598;&#35336;&#34920;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var\folders\lx\00r6tc5d3vldnwc4ydj6pylh0000gn\T\com.microsoft.Outlook\Outlook%20Temp\&#38598;&#35336;&#34920;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var\folders\lx\00r6tc5d3vldnwc4ydj6pylh0000gn\T\com.microsoft.Outlook\Outlook%20Temp\&#38598;&#35336;&#34920;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var\folders\lx\00r6tc5d3vldnwc4ydj6pylh0000gn\T\com.microsoft.Outlook\Outlook%20Temp\&#38598;&#35336;&#34920;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rgbClr val="00B05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B4B-D441-8300-BCFEC3008565}"/>
              </c:ext>
            </c:extLst>
          </c:dPt>
          <c:dPt>
            <c:idx val="1"/>
            <c:bubble3D val="0"/>
            <c:spPr>
              <a:solidFill>
                <a:srgbClr val="0070C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B4B-D441-8300-BCFEC3008565}"/>
              </c:ext>
            </c:extLst>
          </c:dPt>
          <c:dPt>
            <c:idx val="2"/>
            <c:bubble3D val="0"/>
            <c:spPr>
              <a:solidFill>
                <a:srgbClr val="C0000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4B4B-D441-8300-BCFEC300856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4B4B-D441-8300-BCFEC3008565}"/>
              </c:ext>
            </c:extLst>
          </c:dPt>
          <c:dPt>
            <c:idx val="4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4B4B-D441-8300-BCFEC3008565}"/>
              </c:ext>
            </c:extLst>
          </c:dPt>
          <c:dPt>
            <c:idx val="5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4B4B-D441-8300-BCFEC3008565}"/>
              </c:ext>
            </c:extLst>
          </c:dPt>
          <c:dPt>
            <c:idx val="6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4B4B-D441-8300-BCFEC3008565}"/>
              </c:ext>
            </c:extLst>
          </c:dPt>
          <c:dPt>
            <c:idx val="7"/>
            <c:bubble3D val="0"/>
            <c:spPr>
              <a:solidFill>
                <a:srgbClr val="9143CD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4B4B-D441-8300-BCFEC3008565}"/>
              </c:ext>
            </c:extLst>
          </c:dPt>
          <c:dPt>
            <c:idx val="8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4B4B-D441-8300-BCFEC3008565}"/>
              </c:ext>
            </c:extLst>
          </c:dPt>
          <c:dPt>
            <c:idx val="9"/>
            <c:bubble3D val="0"/>
            <c:spPr>
              <a:solidFill>
                <a:srgbClr val="FF938C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4B4B-D441-8300-BCFEC3008565}"/>
              </c:ext>
            </c:extLst>
          </c:dPt>
          <c:dPt>
            <c:idx val="10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4B4B-D441-8300-BCFEC3008565}"/>
              </c:ext>
            </c:extLst>
          </c:dPt>
          <c:cat>
            <c:numRef>
              <c:f>Sheet3!$B$2:$L$2</c:f>
              <c:numCache>
                <c:formatCode>0.0%</c:formatCode>
                <c:ptCount val="11"/>
                <c:pt idx="0">
                  <c:v>0.31190476190476191</c:v>
                </c:pt>
                <c:pt idx="1">
                  <c:v>0.25952380952380955</c:v>
                </c:pt>
                <c:pt idx="2">
                  <c:v>0</c:v>
                </c:pt>
                <c:pt idx="3">
                  <c:v>0.13095238095238096</c:v>
                </c:pt>
                <c:pt idx="4">
                  <c:v>8.3333333333333329E-2</c:v>
                </c:pt>
                <c:pt idx="5">
                  <c:v>0</c:v>
                </c:pt>
                <c:pt idx="6">
                  <c:v>8.5999999999999993E-2</c:v>
                </c:pt>
                <c:pt idx="7">
                  <c:v>6.2E-2</c:v>
                </c:pt>
                <c:pt idx="8">
                  <c:v>0</c:v>
                </c:pt>
                <c:pt idx="9">
                  <c:v>3.3000000000000002E-2</c:v>
                </c:pt>
                <c:pt idx="10">
                  <c:v>3.3000000000000002E-2</c:v>
                </c:pt>
              </c:numCache>
            </c:numRef>
          </c:cat>
          <c:val>
            <c:numRef>
              <c:f>Sheet3!$B$5:$L$5</c:f>
              <c:numCache>
                <c:formatCode>0.0%</c:formatCode>
                <c:ptCount val="11"/>
                <c:pt idx="0">
                  <c:v>0.28662420382165604</c:v>
                </c:pt>
                <c:pt idx="1">
                  <c:v>0.2356687898089172</c:v>
                </c:pt>
                <c:pt idx="2">
                  <c:v>0.11942675159235669</c:v>
                </c:pt>
                <c:pt idx="3">
                  <c:v>0.10987261146496816</c:v>
                </c:pt>
                <c:pt idx="4">
                  <c:v>0.10509554140127389</c:v>
                </c:pt>
                <c:pt idx="5">
                  <c:v>4.4585987261146494E-2</c:v>
                </c:pt>
                <c:pt idx="6">
                  <c:v>3.8216560509554139E-2</c:v>
                </c:pt>
                <c:pt idx="7">
                  <c:v>3.1847133757961783E-2</c:v>
                </c:pt>
                <c:pt idx="8">
                  <c:v>1.9108280254777069E-2</c:v>
                </c:pt>
                <c:pt idx="9">
                  <c:v>3.1847133757961785E-3</c:v>
                </c:pt>
                <c:pt idx="10">
                  <c:v>6.369426751592357E-3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6-4B4B-D441-8300-BCFEC30085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rgbClr val="00B05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FDE-3D4E-B555-E6DA75291607}"/>
              </c:ext>
            </c:extLst>
          </c:dPt>
          <c:dPt>
            <c:idx val="1"/>
            <c:bubble3D val="0"/>
            <c:spPr>
              <a:solidFill>
                <a:srgbClr val="0070C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FDE-3D4E-B555-E6DA75291607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6FDE-3D4E-B555-E6DA75291607}"/>
              </c:ext>
            </c:extLst>
          </c:dPt>
          <c:dPt>
            <c:idx val="3"/>
            <c:bubble3D val="0"/>
            <c:spPr>
              <a:solidFill>
                <a:srgbClr val="C0000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6FDE-3D4E-B555-E6DA75291607}"/>
              </c:ext>
            </c:extLst>
          </c:dPt>
          <c:dPt>
            <c:idx val="4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6FDE-3D4E-B555-E6DA75291607}"/>
              </c:ext>
            </c:extLst>
          </c:dPt>
          <c:dPt>
            <c:idx val="5"/>
            <c:bubble3D val="0"/>
            <c:spPr>
              <a:solidFill>
                <a:schemeClr val="bg1">
                  <a:lumMod val="65000"/>
                </a:schemeClr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6FDE-3D4E-B555-E6DA75291607}"/>
              </c:ext>
            </c:extLst>
          </c:dPt>
          <c:cat>
            <c:strRef>
              <c:f>生徒用!$O$278:$T$278</c:f>
              <c:strCache>
                <c:ptCount val="6"/>
                <c:pt idx="0">
                  <c:v>部活動の強化</c:v>
                </c:pt>
                <c:pt idx="1">
                  <c:v>学力・進学対策</c:v>
                </c:pt>
                <c:pt idx="2">
                  <c:v>就職対策</c:v>
                </c:pt>
                <c:pt idx="3">
                  <c:v>特色ある活動</c:v>
                </c:pt>
                <c:pt idx="4">
                  <c:v>生徒指導</c:v>
                </c:pt>
                <c:pt idx="5">
                  <c:v>その他</c:v>
                </c:pt>
              </c:strCache>
            </c:strRef>
          </c:cat>
          <c:val>
            <c:numRef>
              <c:f>生徒用!$O$279:$T$279</c:f>
              <c:numCache>
                <c:formatCode>0.0%</c:formatCode>
                <c:ptCount val="6"/>
                <c:pt idx="0">
                  <c:v>0.37142857142857144</c:v>
                </c:pt>
                <c:pt idx="1">
                  <c:v>0.34285714285714286</c:v>
                </c:pt>
                <c:pt idx="2">
                  <c:v>0.11428571428571428</c:v>
                </c:pt>
                <c:pt idx="3">
                  <c:v>0.11071428571428571</c:v>
                </c:pt>
                <c:pt idx="4">
                  <c:v>4.2857142857142858E-2</c:v>
                </c:pt>
                <c:pt idx="5">
                  <c:v>1.7857142857142856E-2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6FDE-3D4E-B555-E6DA752916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rgbClr val="0070C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979-8B46-95B5-C9749DA5D6DF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979-8B46-95B5-C9749DA5D6DF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979-8B46-95B5-C9749DA5D6D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7979-8B46-95B5-C9749DA5D6DF}"/>
              </c:ext>
            </c:extLst>
          </c:dPt>
          <c:dPt>
            <c:idx val="4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7979-8B46-95B5-C9749DA5D6DF}"/>
              </c:ext>
            </c:extLst>
          </c:dPt>
          <c:dPt>
            <c:idx val="5"/>
            <c:bubble3D val="0"/>
            <c:spPr>
              <a:solidFill>
                <a:schemeClr val="bg1">
                  <a:lumMod val="65000"/>
                </a:schemeClr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7979-8B46-95B5-C9749DA5D6DF}"/>
              </c:ext>
            </c:extLst>
          </c:dPt>
          <c:cat>
            <c:strRef>
              <c:f>生徒用!$O$280:$T$280</c:f>
              <c:strCache>
                <c:ptCount val="6"/>
                <c:pt idx="0">
                  <c:v>学力・進学対策</c:v>
                </c:pt>
                <c:pt idx="1">
                  <c:v>特色ある活動</c:v>
                </c:pt>
                <c:pt idx="2">
                  <c:v>部活動の強化</c:v>
                </c:pt>
                <c:pt idx="3">
                  <c:v>就職対策</c:v>
                </c:pt>
                <c:pt idx="4">
                  <c:v>生徒指導</c:v>
                </c:pt>
                <c:pt idx="5">
                  <c:v>その他</c:v>
                </c:pt>
              </c:strCache>
            </c:strRef>
          </c:cat>
          <c:val>
            <c:numRef>
              <c:f>生徒用!$O$281:$T$281</c:f>
              <c:numCache>
                <c:formatCode>0.0%</c:formatCode>
                <c:ptCount val="6"/>
                <c:pt idx="0">
                  <c:v>0.47767857142857145</c:v>
                </c:pt>
                <c:pt idx="1">
                  <c:v>0.16964285714285715</c:v>
                </c:pt>
                <c:pt idx="2">
                  <c:v>0.14732142857142858</c:v>
                </c:pt>
                <c:pt idx="3">
                  <c:v>8.0357142857142863E-2</c:v>
                </c:pt>
                <c:pt idx="4">
                  <c:v>8.0357142857142863E-2</c:v>
                </c:pt>
                <c:pt idx="5">
                  <c:v>4.4642857142857144E-2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7979-8B46-95B5-C9749DA5D6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生徒用!$C$263</c:f>
              <c:strCache>
                <c:ptCount val="1"/>
                <c:pt idx="0">
                  <c:v>部活動の強化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生徒用!$B$264:$B$267</c:f>
              <c:strCache>
                <c:ptCount val="4"/>
                <c:pt idx="0">
                  <c:v>生徒（2016）</c:v>
                </c:pt>
                <c:pt idx="1">
                  <c:v>生徒（2019）</c:v>
                </c:pt>
                <c:pt idx="2">
                  <c:v>保護者（2016）</c:v>
                </c:pt>
                <c:pt idx="3">
                  <c:v>保護者（2019）</c:v>
                </c:pt>
              </c:strCache>
            </c:strRef>
          </c:cat>
          <c:val>
            <c:numRef>
              <c:f>生徒用!$C$264:$C$267</c:f>
              <c:numCache>
                <c:formatCode>0.0%</c:formatCode>
                <c:ptCount val="4"/>
                <c:pt idx="0">
                  <c:v>0.23012552301255229</c:v>
                </c:pt>
                <c:pt idx="1">
                  <c:v>0.37142857142857144</c:v>
                </c:pt>
                <c:pt idx="2">
                  <c:v>0.11475409836065574</c:v>
                </c:pt>
                <c:pt idx="3">
                  <c:v>0.14732142857142858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0C5-CF4A-9054-50E4A4EFC98E}"/>
            </c:ext>
          </c:extLst>
        </c:ser>
        <c:ser>
          <c:idx val="1"/>
          <c:order val="1"/>
          <c:tx>
            <c:strRef>
              <c:f>生徒用!$D$263</c:f>
              <c:strCache>
                <c:ptCount val="1"/>
                <c:pt idx="0">
                  <c:v>生徒指導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生徒用!$B$264:$B$267</c:f>
              <c:strCache>
                <c:ptCount val="4"/>
                <c:pt idx="0">
                  <c:v>生徒（2016）</c:v>
                </c:pt>
                <c:pt idx="1">
                  <c:v>生徒（2019）</c:v>
                </c:pt>
                <c:pt idx="2">
                  <c:v>保護者（2016）</c:v>
                </c:pt>
                <c:pt idx="3">
                  <c:v>保護者（2019）</c:v>
                </c:pt>
              </c:strCache>
            </c:strRef>
          </c:cat>
          <c:val>
            <c:numRef>
              <c:f>生徒用!$D$264:$D$267</c:f>
              <c:numCache>
                <c:formatCode>0.0%</c:formatCode>
                <c:ptCount val="4"/>
                <c:pt idx="0">
                  <c:v>7.1129707112970716E-2</c:v>
                </c:pt>
                <c:pt idx="1">
                  <c:v>4.2857142857142858E-2</c:v>
                </c:pt>
                <c:pt idx="2">
                  <c:v>3.2786885245901641E-2</c:v>
                </c:pt>
                <c:pt idx="3">
                  <c:v>8.0357142857142863E-2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0C5-CF4A-9054-50E4A4EFC98E}"/>
            </c:ext>
          </c:extLst>
        </c:ser>
        <c:ser>
          <c:idx val="2"/>
          <c:order val="2"/>
          <c:tx>
            <c:strRef>
              <c:f>生徒用!$E$263</c:f>
              <c:strCache>
                <c:ptCount val="1"/>
                <c:pt idx="0">
                  <c:v>特色ある活動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生徒用!$B$264:$B$267</c:f>
              <c:strCache>
                <c:ptCount val="4"/>
                <c:pt idx="0">
                  <c:v>生徒（2016）</c:v>
                </c:pt>
                <c:pt idx="1">
                  <c:v>生徒（2019）</c:v>
                </c:pt>
                <c:pt idx="2">
                  <c:v>保護者（2016）</c:v>
                </c:pt>
                <c:pt idx="3">
                  <c:v>保護者（2019）</c:v>
                </c:pt>
              </c:strCache>
            </c:strRef>
          </c:cat>
          <c:val>
            <c:numRef>
              <c:f>生徒用!$E$264:$E$267</c:f>
              <c:numCache>
                <c:formatCode>0.0%</c:formatCode>
                <c:ptCount val="4"/>
                <c:pt idx="0">
                  <c:v>0.17154811715481172</c:v>
                </c:pt>
                <c:pt idx="1">
                  <c:v>0.11071428571428571</c:v>
                </c:pt>
                <c:pt idx="2">
                  <c:v>0.17486338797814208</c:v>
                </c:pt>
                <c:pt idx="3">
                  <c:v>0.16964285714285715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10C5-CF4A-9054-50E4A4EFC98E}"/>
            </c:ext>
          </c:extLst>
        </c:ser>
        <c:ser>
          <c:idx val="3"/>
          <c:order val="3"/>
          <c:tx>
            <c:strRef>
              <c:f>生徒用!$F$263</c:f>
              <c:strCache>
                <c:ptCount val="1"/>
                <c:pt idx="0">
                  <c:v>就職対策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生徒用!$B$264:$B$267</c:f>
              <c:strCache>
                <c:ptCount val="4"/>
                <c:pt idx="0">
                  <c:v>生徒（2016）</c:v>
                </c:pt>
                <c:pt idx="1">
                  <c:v>生徒（2019）</c:v>
                </c:pt>
                <c:pt idx="2">
                  <c:v>保護者（2016）</c:v>
                </c:pt>
                <c:pt idx="3">
                  <c:v>保護者（2019）</c:v>
                </c:pt>
              </c:strCache>
            </c:strRef>
          </c:cat>
          <c:val>
            <c:numRef>
              <c:f>生徒用!$F$264:$F$267</c:f>
              <c:numCache>
                <c:formatCode>0.0%</c:formatCode>
                <c:ptCount val="4"/>
                <c:pt idx="0">
                  <c:v>0.11297071129707113</c:v>
                </c:pt>
                <c:pt idx="1">
                  <c:v>0.11428571428571428</c:v>
                </c:pt>
                <c:pt idx="2">
                  <c:v>0.18032786885245902</c:v>
                </c:pt>
                <c:pt idx="3">
                  <c:v>8.0357142857142863E-2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10C5-CF4A-9054-50E4A4EFC98E}"/>
            </c:ext>
          </c:extLst>
        </c:ser>
        <c:ser>
          <c:idx val="4"/>
          <c:order val="4"/>
          <c:tx>
            <c:strRef>
              <c:f>生徒用!$G$263</c:f>
              <c:strCache>
                <c:ptCount val="1"/>
                <c:pt idx="0">
                  <c:v>学力・進学対策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生徒用!$B$264:$B$267</c:f>
              <c:strCache>
                <c:ptCount val="4"/>
                <c:pt idx="0">
                  <c:v>生徒（2016）</c:v>
                </c:pt>
                <c:pt idx="1">
                  <c:v>生徒（2019）</c:v>
                </c:pt>
                <c:pt idx="2">
                  <c:v>保護者（2016）</c:v>
                </c:pt>
                <c:pt idx="3">
                  <c:v>保護者（2019）</c:v>
                </c:pt>
              </c:strCache>
            </c:strRef>
          </c:cat>
          <c:val>
            <c:numRef>
              <c:f>生徒用!$G$264:$G$267</c:f>
              <c:numCache>
                <c:formatCode>0.0%</c:formatCode>
                <c:ptCount val="4"/>
                <c:pt idx="0">
                  <c:v>0.39748953974895396</c:v>
                </c:pt>
                <c:pt idx="1">
                  <c:v>0.34285714285714286</c:v>
                </c:pt>
                <c:pt idx="2">
                  <c:v>0.41530054644808745</c:v>
                </c:pt>
                <c:pt idx="3">
                  <c:v>0.47767857142857145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10C5-CF4A-9054-50E4A4EFC98E}"/>
            </c:ext>
          </c:extLst>
        </c:ser>
        <c:ser>
          <c:idx val="5"/>
          <c:order val="5"/>
          <c:tx>
            <c:strRef>
              <c:f>生徒用!$H$263</c:f>
              <c:strCache>
                <c:ptCount val="1"/>
                <c:pt idx="0">
                  <c:v>その他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生徒用!$B$264:$B$267</c:f>
              <c:strCache>
                <c:ptCount val="4"/>
                <c:pt idx="0">
                  <c:v>生徒（2016）</c:v>
                </c:pt>
                <c:pt idx="1">
                  <c:v>生徒（2019）</c:v>
                </c:pt>
                <c:pt idx="2">
                  <c:v>保護者（2016）</c:v>
                </c:pt>
                <c:pt idx="3">
                  <c:v>保護者（2019）</c:v>
                </c:pt>
              </c:strCache>
            </c:strRef>
          </c:cat>
          <c:val>
            <c:numRef>
              <c:f>生徒用!$H$264:$H$267</c:f>
              <c:numCache>
                <c:formatCode>0.0%</c:formatCode>
                <c:ptCount val="4"/>
                <c:pt idx="0">
                  <c:v>1.6736401673640166E-2</c:v>
                </c:pt>
                <c:pt idx="1">
                  <c:v>1.7857142857142856E-2</c:v>
                </c:pt>
                <c:pt idx="2">
                  <c:v>8.1967213114754092E-2</c:v>
                </c:pt>
                <c:pt idx="3">
                  <c:v>4.4642857142857144E-2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10C5-CF4A-9054-50E4A4EFC98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398218136"/>
        <c:axId val="398218528"/>
      </c:barChart>
      <c:catAx>
        <c:axId val="3982181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+mn-cs"/>
              </a:defRPr>
            </a:pPr>
            <a:endParaRPr lang="ja-JP"/>
          </a:p>
        </c:txPr>
        <c:crossAx val="398218528"/>
        <c:crosses val="autoZero"/>
        <c:auto val="1"/>
        <c:lblAlgn val="ctr"/>
        <c:lblOffset val="100"/>
        <c:noMultiLvlLbl val="0"/>
      </c:catAx>
      <c:valAx>
        <c:axId val="39821852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+mn-cs"/>
              </a:defRPr>
            </a:pPr>
            <a:endParaRPr lang="ja-JP"/>
          </a:p>
        </c:txPr>
        <c:crossAx val="398218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700">
          <a:solidFill>
            <a:schemeClr val="tx1"/>
          </a:solidFill>
          <a:latin typeface="MS PGothic" panose="020B0600070205080204" pitchFamily="34" charset="-128"/>
          <a:ea typeface="MS PGothic" panose="020B0600070205080204" pitchFamily="34" charset="-128"/>
        </a:defRPr>
      </a:pPr>
      <a:endParaRPr lang="ja-JP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生徒用!$C$270</c:f>
              <c:strCache>
                <c:ptCount val="1"/>
                <c:pt idx="0">
                  <c:v>他の高校に行く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生徒用!$B$271:$B$274</c:f>
              <c:strCache>
                <c:ptCount val="4"/>
                <c:pt idx="0">
                  <c:v>生徒（2016）</c:v>
                </c:pt>
                <c:pt idx="1">
                  <c:v>生徒（2019）</c:v>
                </c:pt>
                <c:pt idx="2">
                  <c:v>保護者（2016）</c:v>
                </c:pt>
                <c:pt idx="3">
                  <c:v>保護者（2019）</c:v>
                </c:pt>
              </c:strCache>
            </c:strRef>
          </c:cat>
          <c:val>
            <c:numRef>
              <c:f>生徒用!$C$271:$C$274</c:f>
              <c:numCache>
                <c:formatCode>0.0%</c:formatCode>
                <c:ptCount val="4"/>
                <c:pt idx="0">
                  <c:v>0.21698113207547171</c:v>
                </c:pt>
                <c:pt idx="1">
                  <c:v>0.375</c:v>
                </c:pt>
                <c:pt idx="2">
                  <c:v>0.14457831325301204</c:v>
                </c:pt>
                <c:pt idx="3">
                  <c:v>0.17241379310344829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4B0-F343-A4F9-E6CBCA7E279A}"/>
            </c:ext>
          </c:extLst>
        </c:ser>
        <c:ser>
          <c:idx val="1"/>
          <c:order val="1"/>
          <c:tx>
            <c:strRef>
              <c:f>生徒用!$D$270</c:f>
              <c:strCache>
                <c:ptCount val="1"/>
                <c:pt idx="0">
                  <c:v>できれば町内にあってほしい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生徒用!$B$271:$B$274</c:f>
              <c:strCache>
                <c:ptCount val="4"/>
                <c:pt idx="0">
                  <c:v>生徒（2016）</c:v>
                </c:pt>
                <c:pt idx="1">
                  <c:v>生徒（2019）</c:v>
                </c:pt>
                <c:pt idx="2">
                  <c:v>保護者（2016）</c:v>
                </c:pt>
                <c:pt idx="3">
                  <c:v>保護者（2019）</c:v>
                </c:pt>
              </c:strCache>
            </c:strRef>
          </c:cat>
          <c:val>
            <c:numRef>
              <c:f>生徒用!$D$271:$D$274</c:f>
              <c:numCache>
                <c:formatCode>0.0%</c:formatCode>
                <c:ptCount val="4"/>
                <c:pt idx="0">
                  <c:v>0.57547169811320753</c:v>
                </c:pt>
                <c:pt idx="1">
                  <c:v>0.51071428571428568</c:v>
                </c:pt>
                <c:pt idx="2">
                  <c:v>0.57831325301204817</c:v>
                </c:pt>
                <c:pt idx="3">
                  <c:v>0.53879310344827591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4B0-F343-A4F9-E6CBCA7E279A}"/>
            </c:ext>
          </c:extLst>
        </c:ser>
        <c:ser>
          <c:idx val="2"/>
          <c:order val="2"/>
          <c:tx>
            <c:strRef>
              <c:f>生徒用!$E$270</c:f>
              <c:strCache>
                <c:ptCount val="1"/>
                <c:pt idx="0">
                  <c:v>地域の元気がなくなる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生徒用!$B$271:$B$274</c:f>
              <c:strCache>
                <c:ptCount val="4"/>
                <c:pt idx="0">
                  <c:v>生徒（2016）</c:v>
                </c:pt>
                <c:pt idx="1">
                  <c:v>生徒（2019）</c:v>
                </c:pt>
                <c:pt idx="2">
                  <c:v>保護者（2016）</c:v>
                </c:pt>
                <c:pt idx="3">
                  <c:v>保護者（2019）</c:v>
                </c:pt>
              </c:strCache>
            </c:strRef>
          </c:cat>
          <c:val>
            <c:numRef>
              <c:f>生徒用!$E$271:$E$274</c:f>
              <c:numCache>
                <c:formatCode>0.0%</c:formatCode>
                <c:ptCount val="4"/>
                <c:pt idx="0">
                  <c:v>0.18396226415094338</c:v>
                </c:pt>
                <c:pt idx="1">
                  <c:v>0.10357142857142858</c:v>
                </c:pt>
                <c:pt idx="2">
                  <c:v>0.25301204819277107</c:v>
                </c:pt>
                <c:pt idx="3">
                  <c:v>0.27586206896551724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4B0-F343-A4F9-E6CBCA7E279A}"/>
            </c:ext>
          </c:extLst>
        </c:ser>
        <c:ser>
          <c:idx val="3"/>
          <c:order val="3"/>
          <c:tx>
            <c:strRef>
              <c:f>生徒用!$F$270</c:f>
              <c:strCache>
                <c:ptCount val="1"/>
                <c:pt idx="0">
                  <c:v>その他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生徒用!$B$271:$B$274</c:f>
              <c:strCache>
                <c:ptCount val="4"/>
                <c:pt idx="0">
                  <c:v>生徒（2016）</c:v>
                </c:pt>
                <c:pt idx="1">
                  <c:v>生徒（2019）</c:v>
                </c:pt>
                <c:pt idx="2">
                  <c:v>保護者（2016）</c:v>
                </c:pt>
                <c:pt idx="3">
                  <c:v>保護者（2019）</c:v>
                </c:pt>
              </c:strCache>
            </c:strRef>
          </c:cat>
          <c:val>
            <c:numRef>
              <c:f>生徒用!$F$271:$F$274</c:f>
              <c:numCache>
                <c:formatCode>0.0%</c:formatCode>
                <c:ptCount val="4"/>
                <c:pt idx="0">
                  <c:v>2.358490566037736E-2</c:v>
                </c:pt>
                <c:pt idx="1">
                  <c:v>1.0714285714285714E-2</c:v>
                </c:pt>
                <c:pt idx="2">
                  <c:v>2.4096385542168676E-2</c:v>
                </c:pt>
                <c:pt idx="3">
                  <c:v>1.2931034482758621E-2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B4B0-F343-A4F9-E6CBCA7E279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398219704"/>
        <c:axId val="398220096"/>
      </c:barChart>
      <c:catAx>
        <c:axId val="39821970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+mn-cs"/>
              </a:defRPr>
            </a:pPr>
            <a:endParaRPr lang="ja-JP"/>
          </a:p>
        </c:txPr>
        <c:crossAx val="398220096"/>
        <c:crosses val="autoZero"/>
        <c:auto val="1"/>
        <c:lblAlgn val="ctr"/>
        <c:lblOffset val="100"/>
        <c:noMultiLvlLbl val="0"/>
      </c:catAx>
      <c:valAx>
        <c:axId val="398220096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+mn-cs"/>
              </a:defRPr>
            </a:pPr>
            <a:endParaRPr lang="ja-JP"/>
          </a:p>
        </c:txPr>
        <c:crossAx val="398219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MS PGothic" panose="020B0600070205080204" pitchFamily="34" charset="-128"/>
          <a:ea typeface="MS PGothic" panose="020B0600070205080204" pitchFamily="34" charset="-128"/>
        </a:defRPr>
      </a:pPr>
      <a:endParaRPr lang="ja-JP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Sheet3!$B$35</c:f>
              <c:strCache>
                <c:ptCount val="1"/>
                <c:pt idx="0">
                  <c:v>志津川高校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Sheet3!$A$36:$A$37</c:f>
              <c:strCache>
                <c:ptCount val="2"/>
                <c:pt idx="0">
                  <c:v>生徒</c:v>
                </c:pt>
                <c:pt idx="1">
                  <c:v>保護者</c:v>
                </c:pt>
              </c:strCache>
            </c:strRef>
          </c:cat>
          <c:val>
            <c:numRef>
              <c:f>Sheet3!$B$36:$B$37</c:f>
              <c:numCache>
                <c:formatCode>0.0%</c:formatCode>
                <c:ptCount val="2"/>
                <c:pt idx="0">
                  <c:v>0.41785714285714287</c:v>
                </c:pt>
                <c:pt idx="1">
                  <c:v>0.4935064935064935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A0F-7A4D-B663-16A8D4C84E45}"/>
            </c:ext>
          </c:extLst>
        </c:ser>
        <c:ser>
          <c:idx val="1"/>
          <c:order val="1"/>
          <c:tx>
            <c:strRef>
              <c:f>Sheet3!$C$35</c:f>
              <c:strCache>
                <c:ptCount val="1"/>
                <c:pt idx="0">
                  <c:v>登米市内の公立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Sheet3!$A$36:$A$37</c:f>
              <c:strCache>
                <c:ptCount val="2"/>
                <c:pt idx="0">
                  <c:v>生徒</c:v>
                </c:pt>
                <c:pt idx="1">
                  <c:v>保護者</c:v>
                </c:pt>
              </c:strCache>
            </c:strRef>
          </c:cat>
          <c:val>
            <c:numRef>
              <c:f>Sheet3!$C$36:$C$37</c:f>
              <c:numCache>
                <c:formatCode>0.0%</c:formatCode>
                <c:ptCount val="2"/>
                <c:pt idx="0">
                  <c:v>6.4285714285714279E-2</c:v>
                </c:pt>
                <c:pt idx="1">
                  <c:v>8.6580086580086577E-2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A0F-7A4D-B663-16A8D4C84E45}"/>
            </c:ext>
          </c:extLst>
        </c:ser>
        <c:ser>
          <c:idx val="2"/>
          <c:order val="2"/>
          <c:tx>
            <c:strRef>
              <c:f>Sheet3!$D$35</c:f>
              <c:strCache>
                <c:ptCount val="1"/>
                <c:pt idx="0">
                  <c:v>気仙沼市内の公立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Sheet3!$A$36:$A$37</c:f>
              <c:strCache>
                <c:ptCount val="2"/>
                <c:pt idx="0">
                  <c:v>生徒</c:v>
                </c:pt>
                <c:pt idx="1">
                  <c:v>保護者</c:v>
                </c:pt>
              </c:strCache>
            </c:strRef>
          </c:cat>
          <c:val>
            <c:numRef>
              <c:f>Sheet3!$D$36:$D$37</c:f>
              <c:numCache>
                <c:formatCode>0.0%</c:formatCode>
                <c:ptCount val="2"/>
                <c:pt idx="0">
                  <c:v>0.18214285714285713</c:v>
                </c:pt>
                <c:pt idx="1">
                  <c:v>0.19913419913419914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A0F-7A4D-B663-16A8D4C84E45}"/>
            </c:ext>
          </c:extLst>
        </c:ser>
        <c:ser>
          <c:idx val="3"/>
          <c:order val="3"/>
          <c:tx>
            <c:strRef>
              <c:f>Sheet3!$E$35</c:f>
              <c:strCache>
                <c:ptCount val="1"/>
                <c:pt idx="0">
                  <c:v>石巻市内の公立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0"/>
                  <c:y val="3.9110707133408707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F-5A0F-7A4D-B663-16A8D4C84E4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bg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Sheet3!$A$36:$A$37</c:f>
              <c:strCache>
                <c:ptCount val="2"/>
                <c:pt idx="0">
                  <c:v>生徒</c:v>
                </c:pt>
                <c:pt idx="1">
                  <c:v>保護者</c:v>
                </c:pt>
              </c:strCache>
            </c:strRef>
          </c:cat>
          <c:val>
            <c:numRef>
              <c:f>Sheet3!$E$36:$E$37</c:f>
              <c:numCache>
                <c:formatCode>0.0%</c:formatCode>
                <c:ptCount val="2"/>
                <c:pt idx="0">
                  <c:v>4.2857142857142858E-2</c:v>
                </c:pt>
                <c:pt idx="1">
                  <c:v>2.5974025974025976E-2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5A0F-7A4D-B663-16A8D4C84E45}"/>
            </c:ext>
          </c:extLst>
        </c:ser>
        <c:ser>
          <c:idx val="4"/>
          <c:order val="4"/>
          <c:tx>
            <c:strRef>
              <c:f>Sheet3!$F$35</c:f>
              <c:strCache>
                <c:ptCount val="1"/>
                <c:pt idx="0">
                  <c:v>仙台市内の公立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4.301592755990081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5A0F-7A4D-B663-16A8D4C84E4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6382542714631012E-2"/>
                  <c:y val="-0.1485969780497237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0-5A0F-7A4D-B663-16A8D4C84E4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Sheet3!$A$36:$A$37</c:f>
              <c:strCache>
                <c:ptCount val="2"/>
                <c:pt idx="0">
                  <c:v>生徒</c:v>
                </c:pt>
                <c:pt idx="1">
                  <c:v>保護者</c:v>
                </c:pt>
              </c:strCache>
            </c:strRef>
          </c:cat>
          <c:val>
            <c:numRef>
              <c:f>Sheet3!$F$36:$F$37</c:f>
              <c:numCache>
                <c:formatCode>0.0%</c:formatCode>
                <c:ptCount val="2"/>
                <c:pt idx="0">
                  <c:v>1.0714285714285714E-2</c:v>
                </c:pt>
                <c:pt idx="1">
                  <c:v>4.329004329004329E-3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5A0F-7A4D-B663-16A8D4C84E45}"/>
            </c:ext>
          </c:extLst>
        </c:ser>
        <c:ser>
          <c:idx val="5"/>
          <c:order val="5"/>
          <c:tx>
            <c:strRef>
              <c:f>Sheet3!$G$35</c:f>
              <c:strCache>
                <c:ptCount val="1"/>
                <c:pt idx="0">
                  <c:v>宮城県内の公立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2.737256843603970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5A0F-7A4D-B663-16A8D4C84E4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8.117705450655547E-3"/>
                  <c:y val="-0.1446859073363828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1-5A0F-7A4D-B663-16A8D4C84E4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Sheet3!$A$36:$A$37</c:f>
              <c:strCache>
                <c:ptCount val="2"/>
                <c:pt idx="0">
                  <c:v>生徒</c:v>
                </c:pt>
                <c:pt idx="1">
                  <c:v>保護者</c:v>
                </c:pt>
              </c:strCache>
            </c:strRef>
          </c:cat>
          <c:val>
            <c:numRef>
              <c:f>Sheet3!$G$36:$G$37</c:f>
              <c:numCache>
                <c:formatCode>0.0%</c:formatCode>
                <c:ptCount val="2"/>
                <c:pt idx="0">
                  <c:v>2.8571428571428571E-2</c:v>
                </c:pt>
                <c:pt idx="1">
                  <c:v>1.2987012987012988E-2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5A0F-7A4D-B663-16A8D4C84E45}"/>
            </c:ext>
          </c:extLst>
        </c:ser>
        <c:ser>
          <c:idx val="6"/>
          <c:order val="6"/>
          <c:tx>
            <c:strRef>
              <c:f>Sheet3!$H$35</c:f>
              <c:strCache>
                <c:ptCount val="1"/>
                <c:pt idx="0">
                  <c:v>宮城県内の私立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029426362663924E-3"/>
                  <c:y val="4.301623546973495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5A0F-7A4D-B663-16A8D4C84E4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4.0588527253278481E-3"/>
                  <c:y val="0.1485975938693921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4-5A0F-7A4D-B663-16A8D4C84E4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Sheet3!$A$36:$A$37</c:f>
              <c:strCache>
                <c:ptCount val="2"/>
                <c:pt idx="0">
                  <c:v>生徒</c:v>
                </c:pt>
                <c:pt idx="1">
                  <c:v>保護者</c:v>
                </c:pt>
              </c:strCache>
            </c:strRef>
          </c:cat>
          <c:val>
            <c:numRef>
              <c:f>Sheet3!$H$36:$H$37</c:f>
              <c:numCache>
                <c:formatCode>0.0%</c:formatCode>
                <c:ptCount val="2"/>
                <c:pt idx="0">
                  <c:v>2.5000000000000001E-2</c:v>
                </c:pt>
                <c:pt idx="1">
                  <c:v>1.2987012987012988E-2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5A0F-7A4D-B663-16A8D4C84E45}"/>
            </c:ext>
          </c:extLst>
        </c:ser>
        <c:ser>
          <c:idx val="7"/>
          <c:order val="7"/>
          <c:tx>
            <c:strRef>
              <c:f>Sheet3!$I$35</c:f>
              <c:strCache>
                <c:ptCount val="1"/>
                <c:pt idx="0">
                  <c:v>県外の公立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8264677466623927E-2"/>
                  <c:y val="-0.1466400570987996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800" b="0" i="0" u="none" strike="noStrike" kern="1200" baseline="0">
                      <a:solidFill>
                        <a:schemeClr val="tx1"/>
                      </a:solidFill>
                      <a:latin typeface="MS PGothic" panose="020B0600070205080204" pitchFamily="34" charset="-128"/>
                      <a:ea typeface="MS PGothic" panose="020B0600070205080204" pitchFamily="34" charset="-128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E-5A0F-7A4D-B663-16A8D4C84E45}"/>
                </c:ext>
                <c:ext xmlns:c15="http://schemas.microsoft.com/office/drawing/2012/chart" uri="{CE6537A1-D6FC-4f65-9D91-7224C49458BB}">
                  <c15:layout>
                    <c:manualLayout>
                      <c:w val="3.9827572265955208E-2"/>
                      <c:h val="6.4131460256230233E-2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2.6382542714631012E-2"/>
                  <c:y val="-0.1407757603525444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3-5A0F-7A4D-B663-16A8D4C84E4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Sheet3!$A$36:$A$37</c:f>
              <c:strCache>
                <c:ptCount val="2"/>
                <c:pt idx="0">
                  <c:v>生徒</c:v>
                </c:pt>
                <c:pt idx="1">
                  <c:v>保護者</c:v>
                </c:pt>
              </c:strCache>
            </c:strRef>
          </c:cat>
          <c:val>
            <c:numRef>
              <c:f>Sheet3!$I$36:$I$37</c:f>
              <c:numCache>
                <c:formatCode>0.0%</c:formatCode>
                <c:ptCount val="2"/>
                <c:pt idx="0">
                  <c:v>1.0714285714285714E-2</c:v>
                </c:pt>
                <c:pt idx="1">
                  <c:v>8.658008658008658E-3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5A0F-7A4D-B663-16A8D4C84E45}"/>
            </c:ext>
          </c:extLst>
        </c:ser>
        <c:ser>
          <c:idx val="8"/>
          <c:order val="8"/>
          <c:tx>
            <c:strRef>
              <c:f>Sheet3!$J$35</c:f>
              <c:strCache>
                <c:ptCount val="1"/>
                <c:pt idx="0">
                  <c:v>県外の私立</c:v>
                </c:pt>
              </c:strCache>
            </c:strRef>
          </c:tx>
          <c:spPr>
            <a:solidFill>
              <a:srgbClr val="9143CD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2176558175983544E-2"/>
                  <c:y val="-0.1485942068612164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5A0F-7A4D-B663-16A8D4C84E4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2-5A0F-7A4D-B663-16A8D4C84E45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Sheet3!$A$36:$A$37</c:f>
              <c:strCache>
                <c:ptCount val="2"/>
                <c:pt idx="0">
                  <c:v>生徒</c:v>
                </c:pt>
                <c:pt idx="1">
                  <c:v>保護者</c:v>
                </c:pt>
              </c:strCache>
            </c:strRef>
          </c:cat>
          <c:val>
            <c:numRef>
              <c:f>Sheet3!$J$36:$J$37</c:f>
              <c:numCache>
                <c:formatCode>0.0%</c:formatCode>
                <c:ptCount val="2"/>
                <c:pt idx="0">
                  <c:v>3.5714285714285713E-3</c:v>
                </c:pt>
                <c:pt idx="1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5A0F-7A4D-B663-16A8D4C84E45}"/>
            </c:ext>
          </c:extLst>
        </c:ser>
        <c:ser>
          <c:idx val="9"/>
          <c:order val="9"/>
          <c:tx>
            <c:strRef>
              <c:f>Sheet3!$K$35</c:f>
              <c:strCache>
                <c:ptCount val="1"/>
                <c:pt idx="0">
                  <c:v>未定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Sheet3!$A$36:$A$37</c:f>
              <c:strCache>
                <c:ptCount val="2"/>
                <c:pt idx="0">
                  <c:v>生徒</c:v>
                </c:pt>
                <c:pt idx="1">
                  <c:v>保護者</c:v>
                </c:pt>
              </c:strCache>
            </c:strRef>
          </c:cat>
          <c:val>
            <c:numRef>
              <c:f>Sheet3!$K$36:$K$37</c:f>
              <c:numCache>
                <c:formatCode>0.0%</c:formatCode>
                <c:ptCount val="2"/>
                <c:pt idx="0">
                  <c:v>0.21428571428571427</c:v>
                </c:pt>
                <c:pt idx="1">
                  <c:v>0.15584415584415584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5A0F-7A4D-B663-16A8D4C84E4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398220880"/>
        <c:axId val="398221272"/>
      </c:barChart>
      <c:catAx>
        <c:axId val="39822088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+mn-cs"/>
              </a:defRPr>
            </a:pPr>
            <a:endParaRPr lang="ja-JP"/>
          </a:p>
        </c:txPr>
        <c:crossAx val="398221272"/>
        <c:crosses val="autoZero"/>
        <c:auto val="1"/>
        <c:lblAlgn val="ctr"/>
        <c:lblOffset val="100"/>
        <c:noMultiLvlLbl val="0"/>
      </c:catAx>
      <c:valAx>
        <c:axId val="39822127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+mn-cs"/>
              </a:defRPr>
            </a:pPr>
            <a:endParaRPr lang="ja-JP"/>
          </a:p>
        </c:txPr>
        <c:crossAx val="3982208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800">
          <a:solidFill>
            <a:schemeClr val="tx1"/>
          </a:solidFill>
          <a:latin typeface="MS PGothic" panose="020B0600070205080204" pitchFamily="34" charset="-128"/>
          <a:ea typeface="MS PGothic" panose="020B0600070205080204" pitchFamily="34" charset="-128"/>
        </a:defRPr>
      </a:pPr>
      <a:endParaRPr lang="ja-JP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Sheet3!$A$3</c:f>
              <c:strCache>
                <c:ptCount val="1"/>
                <c:pt idx="0">
                  <c:v>生徒（2019）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00B05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17D-824E-BED7-AF3626168193}"/>
              </c:ext>
            </c:extLst>
          </c:dPt>
          <c:dPt>
            <c:idx val="1"/>
            <c:bubble3D val="0"/>
            <c:spPr>
              <a:solidFill>
                <a:srgbClr val="0070C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17D-824E-BED7-AF3626168193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417D-824E-BED7-AF3626168193}"/>
              </c:ext>
            </c:extLst>
          </c:dPt>
          <c:dPt>
            <c:idx val="3"/>
            <c:bubble3D val="0"/>
            <c:spPr>
              <a:solidFill>
                <a:srgbClr val="C0000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417D-824E-BED7-AF3626168193}"/>
              </c:ext>
            </c:extLst>
          </c:dPt>
          <c:dPt>
            <c:idx val="4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417D-824E-BED7-AF3626168193}"/>
              </c:ext>
            </c:extLst>
          </c:dPt>
          <c:dPt>
            <c:idx val="5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417D-824E-BED7-AF3626168193}"/>
              </c:ext>
            </c:extLst>
          </c:dPt>
          <c:dPt>
            <c:idx val="6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417D-824E-BED7-AF3626168193}"/>
              </c:ext>
            </c:extLst>
          </c:dPt>
          <c:dPt>
            <c:idx val="7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417D-824E-BED7-AF3626168193}"/>
              </c:ext>
            </c:extLst>
          </c:dPt>
          <c:dPt>
            <c:idx val="8"/>
            <c:bubble3D val="0"/>
            <c:spPr>
              <a:solidFill>
                <a:srgbClr val="FF938C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417D-824E-BED7-AF3626168193}"/>
              </c:ext>
            </c:extLst>
          </c:dPt>
          <c:dPt>
            <c:idx val="9"/>
            <c:bubble3D val="0"/>
            <c:spPr>
              <a:solidFill>
                <a:srgbClr val="9143CD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417D-824E-BED7-AF3626168193}"/>
              </c:ext>
            </c:extLst>
          </c:dPt>
          <c:dPt>
            <c:idx val="10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417D-824E-BED7-AF3626168193}"/>
              </c:ext>
            </c:extLst>
          </c:dPt>
          <c:cat>
            <c:strRef>
              <c:f>Sheet3!$B$1:$L$1</c:f>
              <c:strCache>
                <c:ptCount val="11"/>
                <c:pt idx="0">
                  <c:v>自宅から学校までの距離／交通手段</c:v>
                </c:pt>
                <c:pt idx="1">
                  <c:v>志望校決定時での学力</c:v>
                </c:pt>
                <c:pt idx="2">
                  <c:v>希望する学科</c:v>
                </c:pt>
                <c:pt idx="3">
                  <c:v>希望する部活動</c:v>
                </c:pt>
                <c:pt idx="4">
                  <c:v>四年生大学等の進学実績</c:v>
                </c:pt>
                <c:pt idx="5">
                  <c:v>学校の設備環境</c:v>
                </c:pt>
                <c:pt idx="6">
                  <c:v>学校独自の取り組み</c:v>
                </c:pt>
                <c:pt idx="7">
                  <c:v>地元への就職実績</c:v>
                </c:pt>
                <c:pt idx="8">
                  <c:v>好みの制服</c:v>
                </c:pt>
                <c:pt idx="9">
                  <c:v>通学補助等の行政支援</c:v>
                </c:pt>
                <c:pt idx="10">
                  <c:v>その他</c:v>
                </c:pt>
              </c:strCache>
            </c:strRef>
          </c:cat>
          <c:val>
            <c:numRef>
              <c:f>Sheet3!$B$3:$L$3</c:f>
              <c:numCache>
                <c:formatCode>0.0%</c:formatCode>
                <c:ptCount val="11"/>
                <c:pt idx="0">
                  <c:v>0.25100133511348466</c:v>
                </c:pt>
                <c:pt idx="1">
                  <c:v>0.20427236315086783</c:v>
                </c:pt>
                <c:pt idx="2">
                  <c:v>0.14953271028037382</c:v>
                </c:pt>
                <c:pt idx="3">
                  <c:v>0.12550066755674233</c:v>
                </c:pt>
                <c:pt idx="4">
                  <c:v>8.9452603471295064E-2</c:v>
                </c:pt>
                <c:pt idx="5">
                  <c:v>7.3431241655540727E-2</c:v>
                </c:pt>
                <c:pt idx="6">
                  <c:v>3.4712950600801068E-2</c:v>
                </c:pt>
                <c:pt idx="7">
                  <c:v>2.9372496662216287E-2</c:v>
                </c:pt>
                <c:pt idx="8">
                  <c:v>2.2696929238985315E-2</c:v>
                </c:pt>
                <c:pt idx="9">
                  <c:v>5.3404539385847796E-3</c:v>
                </c:pt>
                <c:pt idx="10">
                  <c:v>1.4686248331108143E-2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6-417D-824E-BED7-AF36261681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Sheet3!$B$1</c:f>
              <c:strCache>
                <c:ptCount val="1"/>
                <c:pt idx="0">
                  <c:v>自宅から学校までの距離／交通手段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Sheet3!$A$2:$A$5</c:f>
              <c:strCache>
                <c:ptCount val="4"/>
                <c:pt idx="0">
                  <c:v>生徒（2016）</c:v>
                </c:pt>
                <c:pt idx="1">
                  <c:v>生徒（2019）</c:v>
                </c:pt>
                <c:pt idx="2">
                  <c:v>保護者（2016）</c:v>
                </c:pt>
                <c:pt idx="3">
                  <c:v>保護者（2019）</c:v>
                </c:pt>
              </c:strCache>
            </c:strRef>
          </c:cat>
          <c:val>
            <c:numRef>
              <c:f>Sheet3!$B$2:$B$5</c:f>
              <c:numCache>
                <c:formatCode>0.0%</c:formatCode>
                <c:ptCount val="4"/>
                <c:pt idx="0">
                  <c:v>0.31190476190476191</c:v>
                </c:pt>
                <c:pt idx="1">
                  <c:v>0.25100133511348466</c:v>
                </c:pt>
                <c:pt idx="2">
                  <c:v>0.35699999999999998</c:v>
                </c:pt>
                <c:pt idx="3">
                  <c:v>0.28662420382165604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087-0942-95F0-71A2DD116A18}"/>
            </c:ext>
          </c:extLst>
        </c:ser>
        <c:ser>
          <c:idx val="1"/>
          <c:order val="1"/>
          <c:tx>
            <c:strRef>
              <c:f>Sheet3!$C$1</c:f>
              <c:strCache>
                <c:ptCount val="1"/>
                <c:pt idx="0">
                  <c:v>志望校決定時での学力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Sheet3!$A$2:$A$5</c:f>
              <c:strCache>
                <c:ptCount val="4"/>
                <c:pt idx="0">
                  <c:v>生徒（2016）</c:v>
                </c:pt>
                <c:pt idx="1">
                  <c:v>生徒（2019）</c:v>
                </c:pt>
                <c:pt idx="2">
                  <c:v>保護者（2016）</c:v>
                </c:pt>
                <c:pt idx="3">
                  <c:v>保護者（2019）</c:v>
                </c:pt>
              </c:strCache>
            </c:strRef>
          </c:cat>
          <c:val>
            <c:numRef>
              <c:f>Sheet3!$C$2:$C$5</c:f>
              <c:numCache>
                <c:formatCode>0.0%</c:formatCode>
                <c:ptCount val="4"/>
                <c:pt idx="0">
                  <c:v>0.25952380952380955</c:v>
                </c:pt>
                <c:pt idx="1">
                  <c:v>0.20427236315086783</c:v>
                </c:pt>
                <c:pt idx="2">
                  <c:v>0.27400000000000002</c:v>
                </c:pt>
                <c:pt idx="3">
                  <c:v>0.2356687898089172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087-0942-95F0-71A2DD116A18}"/>
            </c:ext>
          </c:extLst>
        </c:ser>
        <c:ser>
          <c:idx val="2"/>
          <c:order val="2"/>
          <c:tx>
            <c:strRef>
              <c:f>Sheet3!$D$1</c:f>
              <c:strCache>
                <c:ptCount val="1"/>
                <c:pt idx="0">
                  <c:v>希望する学科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D087-0942-95F0-71A2DD116A18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D087-0942-95F0-71A2DD116A18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Sheet3!$A$2:$A$5</c:f>
              <c:strCache>
                <c:ptCount val="4"/>
                <c:pt idx="0">
                  <c:v>生徒（2016）</c:v>
                </c:pt>
                <c:pt idx="1">
                  <c:v>生徒（2019）</c:v>
                </c:pt>
                <c:pt idx="2">
                  <c:v>保護者（2016）</c:v>
                </c:pt>
                <c:pt idx="3">
                  <c:v>保護者（2019）</c:v>
                </c:pt>
              </c:strCache>
            </c:strRef>
          </c:cat>
          <c:val>
            <c:numRef>
              <c:f>Sheet3!$D$2:$D$5</c:f>
              <c:numCache>
                <c:formatCode>0.0%</c:formatCode>
                <c:ptCount val="4"/>
                <c:pt idx="0">
                  <c:v>0</c:v>
                </c:pt>
                <c:pt idx="1">
                  <c:v>0.14953271028037382</c:v>
                </c:pt>
                <c:pt idx="2">
                  <c:v>0</c:v>
                </c:pt>
                <c:pt idx="3">
                  <c:v>0.11942675159235669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087-0942-95F0-71A2DD116A18}"/>
            </c:ext>
          </c:extLst>
        </c:ser>
        <c:ser>
          <c:idx val="3"/>
          <c:order val="3"/>
          <c:tx>
            <c:strRef>
              <c:f>Sheet3!$E$1</c:f>
              <c:strCache>
                <c:ptCount val="1"/>
                <c:pt idx="0">
                  <c:v>希望する部活動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Sheet3!$A$2:$A$5</c:f>
              <c:strCache>
                <c:ptCount val="4"/>
                <c:pt idx="0">
                  <c:v>生徒（2016）</c:v>
                </c:pt>
                <c:pt idx="1">
                  <c:v>生徒（2019）</c:v>
                </c:pt>
                <c:pt idx="2">
                  <c:v>保護者（2016）</c:v>
                </c:pt>
                <c:pt idx="3">
                  <c:v>保護者（2019）</c:v>
                </c:pt>
              </c:strCache>
            </c:strRef>
          </c:cat>
          <c:val>
            <c:numRef>
              <c:f>Sheet3!$E$2:$E$5</c:f>
              <c:numCache>
                <c:formatCode>0.0%</c:formatCode>
                <c:ptCount val="4"/>
                <c:pt idx="0">
                  <c:v>0.13095238095238096</c:v>
                </c:pt>
                <c:pt idx="1">
                  <c:v>0.12550066755674233</c:v>
                </c:pt>
                <c:pt idx="2">
                  <c:v>6.6000000000000003E-2</c:v>
                </c:pt>
                <c:pt idx="3">
                  <c:v>0.10987261146496816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D087-0942-95F0-71A2DD116A18}"/>
            </c:ext>
          </c:extLst>
        </c:ser>
        <c:ser>
          <c:idx val="4"/>
          <c:order val="4"/>
          <c:tx>
            <c:strRef>
              <c:f>Sheet3!$F$1</c:f>
              <c:strCache>
                <c:ptCount val="1"/>
                <c:pt idx="0">
                  <c:v>四年生大学等の進学実績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Sheet3!$A$2:$A$5</c:f>
              <c:strCache>
                <c:ptCount val="4"/>
                <c:pt idx="0">
                  <c:v>生徒（2016）</c:v>
                </c:pt>
                <c:pt idx="1">
                  <c:v>生徒（2019）</c:v>
                </c:pt>
                <c:pt idx="2">
                  <c:v>保護者（2016）</c:v>
                </c:pt>
                <c:pt idx="3">
                  <c:v>保護者（2019）</c:v>
                </c:pt>
              </c:strCache>
            </c:strRef>
          </c:cat>
          <c:val>
            <c:numRef>
              <c:f>Sheet3!$F$2:$F$5</c:f>
              <c:numCache>
                <c:formatCode>0.0%</c:formatCode>
                <c:ptCount val="4"/>
                <c:pt idx="0">
                  <c:v>8.3333333333333329E-2</c:v>
                </c:pt>
                <c:pt idx="1">
                  <c:v>8.9452603471295064E-2</c:v>
                </c:pt>
                <c:pt idx="2">
                  <c:v>8.5999999999999993E-2</c:v>
                </c:pt>
                <c:pt idx="3">
                  <c:v>0.10509554140127389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087-0942-95F0-71A2DD116A18}"/>
            </c:ext>
          </c:extLst>
        </c:ser>
        <c:ser>
          <c:idx val="5"/>
          <c:order val="5"/>
          <c:tx>
            <c:strRef>
              <c:f>Sheet3!$G$1</c:f>
              <c:strCache>
                <c:ptCount val="1"/>
                <c:pt idx="0">
                  <c:v>学校の設備環境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E-D087-0942-95F0-71A2DD116A18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D087-0942-95F0-71A2DD116A18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600" b="0" i="0" u="none" strike="noStrike" kern="1200" baseline="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Sheet3!$A$2:$A$5</c:f>
              <c:strCache>
                <c:ptCount val="4"/>
                <c:pt idx="0">
                  <c:v>生徒（2016）</c:v>
                </c:pt>
                <c:pt idx="1">
                  <c:v>生徒（2019）</c:v>
                </c:pt>
                <c:pt idx="2">
                  <c:v>保護者（2016）</c:v>
                </c:pt>
                <c:pt idx="3">
                  <c:v>保護者（2019）</c:v>
                </c:pt>
              </c:strCache>
            </c:strRef>
          </c:cat>
          <c:val>
            <c:numRef>
              <c:f>Sheet3!$G$2:$G$5</c:f>
              <c:numCache>
                <c:formatCode>0.0%</c:formatCode>
                <c:ptCount val="4"/>
                <c:pt idx="0">
                  <c:v>0</c:v>
                </c:pt>
                <c:pt idx="1">
                  <c:v>7.3431241655540727E-2</c:v>
                </c:pt>
                <c:pt idx="2">
                  <c:v>0</c:v>
                </c:pt>
                <c:pt idx="3">
                  <c:v>4.4585987261146494E-2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D087-0942-95F0-71A2DD116A18}"/>
            </c:ext>
          </c:extLst>
        </c:ser>
        <c:ser>
          <c:idx val="6"/>
          <c:order val="6"/>
          <c:tx>
            <c:strRef>
              <c:f>Sheet3!$H$1</c:f>
              <c:strCache>
                <c:ptCount val="1"/>
                <c:pt idx="0">
                  <c:v>学校独自の取り組み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Sheet3!$A$2:$A$5</c:f>
              <c:strCache>
                <c:ptCount val="4"/>
                <c:pt idx="0">
                  <c:v>生徒（2016）</c:v>
                </c:pt>
                <c:pt idx="1">
                  <c:v>生徒（2019）</c:v>
                </c:pt>
                <c:pt idx="2">
                  <c:v>保護者（2016）</c:v>
                </c:pt>
                <c:pt idx="3">
                  <c:v>保護者（2019）</c:v>
                </c:pt>
              </c:strCache>
            </c:strRef>
          </c:cat>
          <c:val>
            <c:numRef>
              <c:f>Sheet3!$H$2:$H$5</c:f>
              <c:numCache>
                <c:formatCode>0.0%</c:formatCode>
                <c:ptCount val="4"/>
                <c:pt idx="0">
                  <c:v>8.5999999999999993E-2</c:v>
                </c:pt>
                <c:pt idx="1">
                  <c:v>3.4712950600801068E-2</c:v>
                </c:pt>
                <c:pt idx="2">
                  <c:v>8.4000000000000005E-2</c:v>
                </c:pt>
                <c:pt idx="3">
                  <c:v>3.8216560509554139E-2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D087-0942-95F0-71A2DD116A18}"/>
            </c:ext>
          </c:extLst>
        </c:ser>
        <c:ser>
          <c:idx val="7"/>
          <c:order val="7"/>
          <c:tx>
            <c:strRef>
              <c:f>Sheet3!$I$1</c:f>
              <c:strCache>
                <c:ptCount val="1"/>
                <c:pt idx="0">
                  <c:v>地元への就職実績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Sheet3!$A$2:$A$5</c:f>
              <c:strCache>
                <c:ptCount val="4"/>
                <c:pt idx="0">
                  <c:v>生徒（2016）</c:v>
                </c:pt>
                <c:pt idx="1">
                  <c:v>生徒（2019）</c:v>
                </c:pt>
                <c:pt idx="2">
                  <c:v>保護者（2016）</c:v>
                </c:pt>
                <c:pt idx="3">
                  <c:v>保護者（2019）</c:v>
                </c:pt>
              </c:strCache>
            </c:strRef>
          </c:cat>
          <c:val>
            <c:numRef>
              <c:f>Sheet3!$I$2:$I$5</c:f>
              <c:numCache>
                <c:formatCode>0.0%</c:formatCode>
                <c:ptCount val="4"/>
                <c:pt idx="0">
                  <c:v>6.2E-2</c:v>
                </c:pt>
                <c:pt idx="1">
                  <c:v>2.9372496662216287E-2</c:v>
                </c:pt>
                <c:pt idx="2">
                  <c:v>3.6999999999999998E-2</c:v>
                </c:pt>
                <c:pt idx="3">
                  <c:v>3.1847133757961783E-2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D087-0942-95F0-71A2DD116A18}"/>
            </c:ext>
          </c:extLst>
        </c:ser>
        <c:ser>
          <c:idx val="8"/>
          <c:order val="8"/>
          <c:tx>
            <c:strRef>
              <c:f>Sheet3!$J$1</c:f>
              <c:strCache>
                <c:ptCount val="1"/>
                <c:pt idx="0">
                  <c:v>好みの制服</c:v>
                </c:pt>
              </c:strCache>
            </c:strRef>
          </c:tx>
          <c:spPr>
            <a:solidFill>
              <a:srgbClr val="FF938C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0-D087-0942-95F0-71A2DD116A18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F-D087-0942-95F0-71A2DD116A18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600" b="0" i="0" u="none" strike="noStrike" kern="1200" baseline="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Sheet3!$A$2:$A$5</c:f>
              <c:strCache>
                <c:ptCount val="4"/>
                <c:pt idx="0">
                  <c:v>生徒（2016）</c:v>
                </c:pt>
                <c:pt idx="1">
                  <c:v>生徒（2019）</c:v>
                </c:pt>
                <c:pt idx="2">
                  <c:v>保護者（2016）</c:v>
                </c:pt>
                <c:pt idx="3">
                  <c:v>保護者（2019）</c:v>
                </c:pt>
              </c:strCache>
            </c:strRef>
          </c:cat>
          <c:val>
            <c:numRef>
              <c:f>Sheet3!$J$2:$J$5</c:f>
              <c:numCache>
                <c:formatCode>0.0%</c:formatCode>
                <c:ptCount val="4"/>
                <c:pt idx="0">
                  <c:v>0</c:v>
                </c:pt>
                <c:pt idx="1">
                  <c:v>2.2696929238985315E-2</c:v>
                </c:pt>
                <c:pt idx="2">
                  <c:v>0</c:v>
                </c:pt>
                <c:pt idx="3">
                  <c:v>1.9108280254777069E-2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D087-0942-95F0-71A2DD116A18}"/>
            </c:ext>
          </c:extLst>
        </c:ser>
        <c:ser>
          <c:idx val="9"/>
          <c:order val="9"/>
          <c:tx>
            <c:strRef>
              <c:f>Sheet3!$K$1</c:f>
              <c:strCache>
                <c:ptCount val="1"/>
                <c:pt idx="0">
                  <c:v>通学補助等の行政支援</c:v>
                </c:pt>
              </c:strCache>
            </c:strRef>
          </c:tx>
          <c:spPr>
            <a:solidFill>
              <a:srgbClr val="9143CD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2.2101228149585986E-3"/>
                  <c:y val="-4.781687062712664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2-D087-0942-95F0-71A2DD116A18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6.6303684448757953E-3"/>
                  <c:y val="-3.912289414946725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4-D087-0942-95F0-71A2DD116A18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Sheet3!$A$2:$A$5</c:f>
              <c:strCache>
                <c:ptCount val="4"/>
                <c:pt idx="0">
                  <c:v>生徒（2016）</c:v>
                </c:pt>
                <c:pt idx="1">
                  <c:v>生徒（2019）</c:v>
                </c:pt>
                <c:pt idx="2">
                  <c:v>保護者（2016）</c:v>
                </c:pt>
                <c:pt idx="3">
                  <c:v>保護者（2019）</c:v>
                </c:pt>
              </c:strCache>
            </c:strRef>
          </c:cat>
          <c:val>
            <c:numRef>
              <c:f>Sheet3!$K$2:$K$5</c:f>
              <c:numCache>
                <c:formatCode>0.0%</c:formatCode>
                <c:ptCount val="4"/>
                <c:pt idx="0">
                  <c:v>3.3000000000000002E-2</c:v>
                </c:pt>
                <c:pt idx="1">
                  <c:v>5.3404539385847796E-3</c:v>
                </c:pt>
                <c:pt idx="2">
                  <c:v>5.8000000000000003E-2</c:v>
                </c:pt>
                <c:pt idx="3">
                  <c:v>3.1847133757961785E-3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D087-0942-95F0-71A2DD116A18}"/>
            </c:ext>
          </c:extLst>
        </c:ser>
        <c:ser>
          <c:idx val="10"/>
          <c:order val="10"/>
          <c:tx>
            <c:strRef>
              <c:f>Sheet3!$L$1</c:f>
              <c:strCache>
                <c:ptCount val="1"/>
                <c:pt idx="0">
                  <c:v>その他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800" b="0" i="0" u="none" strike="noStrike" kern="1200" baseline="0">
                      <a:solidFill>
                        <a:schemeClr val="tx1"/>
                      </a:solidFill>
                      <a:latin typeface="MS PGothic" panose="020B0600070205080204" pitchFamily="34" charset="-128"/>
                      <a:ea typeface="MS PGothic" panose="020B0600070205080204" pitchFamily="34" charset="-128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547085970471019E-2"/>
                  <c:y val="2.173494119414847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1-D087-0942-95F0-71A2DD116A18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3260736889751591E-2"/>
                  <c:y val="2.173494119414847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3-D087-0942-95F0-71A2DD116A18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600" b="0" i="0" u="none" strike="noStrike" kern="1200" baseline="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Sheet3!$A$2:$A$5</c:f>
              <c:strCache>
                <c:ptCount val="4"/>
                <c:pt idx="0">
                  <c:v>生徒（2016）</c:v>
                </c:pt>
                <c:pt idx="1">
                  <c:v>生徒（2019）</c:v>
                </c:pt>
                <c:pt idx="2">
                  <c:v>保護者（2016）</c:v>
                </c:pt>
                <c:pt idx="3">
                  <c:v>保護者（2019）</c:v>
                </c:pt>
              </c:strCache>
            </c:strRef>
          </c:cat>
          <c:val>
            <c:numRef>
              <c:f>Sheet3!$L$2:$L$5</c:f>
              <c:numCache>
                <c:formatCode>0.0%</c:formatCode>
                <c:ptCount val="4"/>
                <c:pt idx="0">
                  <c:v>3.3000000000000002E-2</c:v>
                </c:pt>
                <c:pt idx="1">
                  <c:v>1.4686248331108143E-2</c:v>
                </c:pt>
                <c:pt idx="2">
                  <c:v>3.6999999999999998E-2</c:v>
                </c:pt>
                <c:pt idx="3">
                  <c:v>6.369426751592357E-3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D087-0942-95F0-71A2DD116A1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153514240"/>
        <c:axId val="153535632"/>
      </c:barChart>
      <c:catAx>
        <c:axId val="15351424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+mn-cs"/>
              </a:defRPr>
            </a:pPr>
            <a:endParaRPr lang="ja-JP"/>
          </a:p>
        </c:txPr>
        <c:crossAx val="153535632"/>
        <c:crosses val="autoZero"/>
        <c:auto val="1"/>
        <c:lblAlgn val="ctr"/>
        <c:lblOffset val="100"/>
        <c:noMultiLvlLbl val="0"/>
      </c:catAx>
      <c:valAx>
        <c:axId val="15353563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+mn-cs"/>
              </a:defRPr>
            </a:pPr>
            <a:endParaRPr lang="ja-JP"/>
          </a:p>
        </c:txPr>
        <c:crossAx val="1535142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3422716538432239"/>
          <c:y val="0.77791987558732556"/>
          <c:w val="0.85193582099479936"/>
          <c:h val="0.16651196340627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600">
          <a:solidFill>
            <a:schemeClr val="tx1"/>
          </a:solidFill>
          <a:latin typeface="MS PGothic" panose="020B0600070205080204" pitchFamily="34" charset="-128"/>
          <a:ea typeface="MS PGothic" panose="020B0600070205080204" pitchFamily="34" charset="-128"/>
        </a:defRPr>
      </a:pPr>
      <a:endParaRPr lang="ja-JP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生徒用!$M$250</c:f>
              <c:strCache>
                <c:ptCount val="1"/>
                <c:pt idx="0">
                  <c:v>生徒（2019）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00B05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F8A-B842-9A4E-6E81D212FE85}"/>
              </c:ext>
            </c:extLst>
          </c:dPt>
          <c:dPt>
            <c:idx val="1"/>
            <c:bubble3D val="0"/>
            <c:spPr>
              <a:solidFill>
                <a:srgbClr val="0070C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F8A-B842-9A4E-6E81D212FE85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F8A-B842-9A4E-6E81D212FE85}"/>
              </c:ext>
            </c:extLst>
          </c:dPt>
          <c:dPt>
            <c:idx val="3"/>
            <c:bubble3D val="0"/>
            <c:spPr>
              <a:solidFill>
                <a:srgbClr val="C0000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DF8A-B842-9A4E-6E81D212FE85}"/>
              </c:ext>
            </c:extLst>
          </c:dPt>
          <c:dPt>
            <c:idx val="4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DF8A-B842-9A4E-6E81D212FE85}"/>
              </c:ext>
            </c:extLst>
          </c:dPt>
          <c:dPt>
            <c:idx val="5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DF8A-B842-9A4E-6E81D212FE85}"/>
              </c:ext>
            </c:extLst>
          </c:dPt>
          <c:dPt>
            <c:idx val="6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DF8A-B842-9A4E-6E81D212FE85}"/>
              </c:ext>
            </c:extLst>
          </c:dPt>
          <c:dPt>
            <c:idx val="7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DF8A-B842-9A4E-6E81D212FE85}"/>
              </c:ext>
            </c:extLst>
          </c:dPt>
          <c:dPt>
            <c:idx val="8"/>
            <c:bubble3D val="0"/>
            <c:spPr>
              <a:solidFill>
                <a:srgbClr val="FF938C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DF8A-B842-9A4E-6E81D212FE85}"/>
              </c:ext>
            </c:extLst>
          </c:dPt>
          <c:dPt>
            <c:idx val="9"/>
            <c:bubble3D val="0"/>
            <c:spPr>
              <a:solidFill>
                <a:schemeClr val="bg1">
                  <a:lumMod val="65000"/>
                </a:schemeClr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DF8A-B842-9A4E-6E81D212FE85}"/>
              </c:ext>
            </c:extLst>
          </c:dPt>
          <c:cat>
            <c:strRef>
              <c:f>生徒用!$N$249:$W$249</c:f>
              <c:strCache>
                <c:ptCount val="10"/>
                <c:pt idx="0">
                  <c:v>自宅から近いため</c:v>
                </c:pt>
                <c:pt idx="1">
                  <c:v>友達が行くから</c:v>
                </c:pt>
                <c:pt idx="2">
                  <c:v>友達が行くから</c:v>
                </c:pt>
                <c:pt idx="3">
                  <c:v>卒業後の進路</c:v>
                </c:pt>
                <c:pt idx="4">
                  <c:v>連携型入試で受験できるため</c:v>
                </c:pt>
                <c:pt idx="5">
                  <c:v>公営塾があるから</c:v>
                </c:pt>
                <c:pt idx="6">
                  <c:v>四年生大学等への進学</c:v>
                </c:pt>
                <c:pt idx="7">
                  <c:v>学校独自の取り組み</c:v>
                </c:pt>
                <c:pt idx="8">
                  <c:v>本人の希望</c:v>
                </c:pt>
                <c:pt idx="9">
                  <c:v>その他</c:v>
                </c:pt>
              </c:strCache>
            </c:strRef>
          </c:cat>
          <c:val>
            <c:numRef>
              <c:f>生徒用!$N$250:$W$250</c:f>
              <c:numCache>
                <c:formatCode>0.0%</c:formatCode>
                <c:ptCount val="10"/>
                <c:pt idx="0">
                  <c:v>0.44747081712062259</c:v>
                </c:pt>
                <c:pt idx="1">
                  <c:v>0.13035019455252919</c:v>
                </c:pt>
                <c:pt idx="2">
                  <c:v>0.128</c:v>
                </c:pt>
                <c:pt idx="3">
                  <c:v>8.7548638132295714E-2</c:v>
                </c:pt>
                <c:pt idx="4">
                  <c:v>8.5603112840466927E-2</c:v>
                </c:pt>
                <c:pt idx="5">
                  <c:v>4.085603112840467E-2</c:v>
                </c:pt>
                <c:pt idx="6">
                  <c:v>3.5019455252918288E-2</c:v>
                </c:pt>
                <c:pt idx="7">
                  <c:v>2.9182879377431907E-2</c:v>
                </c:pt>
                <c:pt idx="8">
                  <c:v>7.7821011673151752E-3</c:v>
                </c:pt>
                <c:pt idx="9">
                  <c:v>7.7821011673151752E-3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4-DF8A-B842-9A4E-6E81D212FE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生徒用!$M$252</c:f>
              <c:strCache>
                <c:ptCount val="1"/>
                <c:pt idx="0">
                  <c:v>保護者（2019）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00B05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918-F64F-8029-94D3F8882639}"/>
              </c:ext>
            </c:extLst>
          </c:dPt>
          <c:dPt>
            <c:idx val="1"/>
            <c:bubble3D val="0"/>
            <c:spPr>
              <a:solidFill>
                <a:srgbClr val="FF938C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918-F64F-8029-94D3F8882639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918-F64F-8029-94D3F8882639}"/>
              </c:ext>
            </c:extLst>
          </c:dPt>
          <c:dPt>
            <c:idx val="3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B918-F64F-8029-94D3F8882639}"/>
              </c:ext>
            </c:extLst>
          </c:dPt>
          <c:dPt>
            <c:idx val="4"/>
            <c:bubble3D val="0"/>
            <c:spPr>
              <a:solidFill>
                <a:srgbClr val="C0000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B918-F64F-8029-94D3F8882639}"/>
              </c:ext>
            </c:extLst>
          </c:dPt>
          <c:dPt>
            <c:idx val="5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B918-F64F-8029-94D3F8882639}"/>
              </c:ext>
            </c:extLst>
          </c:dPt>
          <c:dPt>
            <c:idx val="6"/>
            <c:bubble3D val="0"/>
            <c:spPr>
              <a:solidFill>
                <a:srgbClr val="0070C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B918-F64F-8029-94D3F8882639}"/>
              </c:ext>
            </c:extLst>
          </c:dPt>
          <c:dPt>
            <c:idx val="7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B918-F64F-8029-94D3F8882639}"/>
              </c:ext>
            </c:extLst>
          </c:dPt>
          <c:dPt>
            <c:idx val="8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B918-F64F-8029-94D3F8882639}"/>
              </c:ext>
            </c:extLst>
          </c:dPt>
          <c:dPt>
            <c:idx val="9"/>
            <c:bubble3D val="0"/>
            <c:spPr>
              <a:solidFill>
                <a:schemeClr val="bg1">
                  <a:lumMod val="65000"/>
                </a:schemeClr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B918-F64F-8029-94D3F8882639}"/>
              </c:ext>
            </c:extLst>
          </c:dPt>
          <c:cat>
            <c:strRef>
              <c:f>生徒用!$N$251:$W$251</c:f>
              <c:strCache>
                <c:ptCount val="10"/>
                <c:pt idx="0">
                  <c:v>自宅から近いため</c:v>
                </c:pt>
                <c:pt idx="1">
                  <c:v>本人の希望</c:v>
                </c:pt>
                <c:pt idx="2">
                  <c:v>連携型入試で受験できるため</c:v>
                </c:pt>
                <c:pt idx="3">
                  <c:v>公営塾があるから</c:v>
                </c:pt>
                <c:pt idx="4">
                  <c:v>卒業後の進路</c:v>
                </c:pt>
                <c:pt idx="5">
                  <c:v>希望する部活動</c:v>
                </c:pt>
                <c:pt idx="6">
                  <c:v>友達が行くから</c:v>
                </c:pt>
                <c:pt idx="7">
                  <c:v>四年生大学等への進学</c:v>
                </c:pt>
                <c:pt idx="8">
                  <c:v>学校独自の取り組み</c:v>
                </c:pt>
                <c:pt idx="9">
                  <c:v>その他</c:v>
                </c:pt>
              </c:strCache>
            </c:strRef>
          </c:cat>
          <c:val>
            <c:numRef>
              <c:f>生徒用!$N$252:$W$252</c:f>
              <c:numCache>
                <c:formatCode>0.0%</c:formatCode>
                <c:ptCount val="10"/>
                <c:pt idx="0">
                  <c:v>0.43355119825708061</c:v>
                </c:pt>
                <c:pt idx="1">
                  <c:v>0.19607843137254902</c:v>
                </c:pt>
                <c:pt idx="2">
                  <c:v>0.11764705882352941</c:v>
                </c:pt>
                <c:pt idx="3">
                  <c:v>7.1895424836601302E-2</c:v>
                </c:pt>
                <c:pt idx="4">
                  <c:v>3.7037037037037035E-2</c:v>
                </c:pt>
                <c:pt idx="5">
                  <c:v>3.4858387799564274E-2</c:v>
                </c:pt>
                <c:pt idx="6">
                  <c:v>3.2679738562091505E-2</c:v>
                </c:pt>
                <c:pt idx="7">
                  <c:v>3.2679738562091505E-2</c:v>
                </c:pt>
                <c:pt idx="8">
                  <c:v>2.8322440087145968E-2</c:v>
                </c:pt>
                <c:pt idx="9">
                  <c:v>1.5250544662309368E-2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4-B918-F64F-8029-94D3F88826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生徒用!$C$249</c:f>
              <c:strCache>
                <c:ptCount val="1"/>
                <c:pt idx="0">
                  <c:v>自宅から近いため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生徒用!$B$250:$B$253</c:f>
              <c:strCache>
                <c:ptCount val="4"/>
                <c:pt idx="0">
                  <c:v>生徒（2016）</c:v>
                </c:pt>
                <c:pt idx="1">
                  <c:v>生徒（2019）</c:v>
                </c:pt>
                <c:pt idx="2">
                  <c:v>保護者（2016）</c:v>
                </c:pt>
                <c:pt idx="3">
                  <c:v>保護者（2019）</c:v>
                </c:pt>
              </c:strCache>
            </c:strRef>
          </c:cat>
          <c:val>
            <c:numRef>
              <c:f>生徒用!$C$250:$C$253</c:f>
              <c:numCache>
                <c:formatCode>0.0%</c:formatCode>
                <c:ptCount val="4"/>
                <c:pt idx="0">
                  <c:v>0.4116161616161616</c:v>
                </c:pt>
                <c:pt idx="1">
                  <c:v>0.44747081712062259</c:v>
                </c:pt>
                <c:pt idx="2">
                  <c:v>0.43533123028391169</c:v>
                </c:pt>
                <c:pt idx="3">
                  <c:v>0.43355119825708061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AB5-F542-AD16-685C6658FFB5}"/>
            </c:ext>
          </c:extLst>
        </c:ser>
        <c:ser>
          <c:idx val="1"/>
          <c:order val="1"/>
          <c:tx>
            <c:strRef>
              <c:f>生徒用!$D$249</c:f>
              <c:strCache>
                <c:ptCount val="1"/>
                <c:pt idx="0">
                  <c:v>希望する部活動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生徒用!$B$250:$B$253</c:f>
              <c:strCache>
                <c:ptCount val="4"/>
                <c:pt idx="0">
                  <c:v>生徒（2016）</c:v>
                </c:pt>
                <c:pt idx="1">
                  <c:v>生徒（2019）</c:v>
                </c:pt>
                <c:pt idx="2">
                  <c:v>保護者（2016）</c:v>
                </c:pt>
                <c:pt idx="3">
                  <c:v>保護者（2019）</c:v>
                </c:pt>
              </c:strCache>
            </c:strRef>
          </c:cat>
          <c:val>
            <c:numRef>
              <c:f>生徒用!$D$250:$D$253</c:f>
              <c:numCache>
                <c:formatCode>0.0%</c:formatCode>
                <c:ptCount val="4"/>
                <c:pt idx="0">
                  <c:v>0.12121212121212122</c:v>
                </c:pt>
                <c:pt idx="1">
                  <c:v>0.12840466926070038</c:v>
                </c:pt>
                <c:pt idx="2">
                  <c:v>2.2082018927444796E-2</c:v>
                </c:pt>
                <c:pt idx="3">
                  <c:v>3.4858387799564274E-2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AB5-F542-AD16-685C6658FFB5}"/>
            </c:ext>
          </c:extLst>
        </c:ser>
        <c:ser>
          <c:idx val="2"/>
          <c:order val="2"/>
          <c:tx>
            <c:strRef>
              <c:f>生徒用!$E$249</c:f>
              <c:strCache>
                <c:ptCount val="1"/>
                <c:pt idx="0">
                  <c:v>学校独自の取り組み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生徒用!$B$250:$B$253</c:f>
              <c:strCache>
                <c:ptCount val="4"/>
                <c:pt idx="0">
                  <c:v>生徒（2016）</c:v>
                </c:pt>
                <c:pt idx="1">
                  <c:v>生徒（2019）</c:v>
                </c:pt>
                <c:pt idx="2">
                  <c:v>保護者（2016）</c:v>
                </c:pt>
                <c:pt idx="3">
                  <c:v>保護者（2019）</c:v>
                </c:pt>
              </c:strCache>
            </c:strRef>
          </c:cat>
          <c:val>
            <c:numRef>
              <c:f>生徒用!$E$250:$E$253</c:f>
              <c:numCache>
                <c:formatCode>0.0%</c:formatCode>
                <c:ptCount val="4"/>
                <c:pt idx="0">
                  <c:v>6.0606060606060608E-2</c:v>
                </c:pt>
                <c:pt idx="1">
                  <c:v>2.9182879377431907E-2</c:v>
                </c:pt>
                <c:pt idx="2">
                  <c:v>2.8391167192429023E-2</c:v>
                </c:pt>
                <c:pt idx="3">
                  <c:v>2.8322440087145968E-2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AB5-F542-AD16-685C6658FFB5}"/>
            </c:ext>
          </c:extLst>
        </c:ser>
        <c:ser>
          <c:idx val="3"/>
          <c:order val="3"/>
          <c:tx>
            <c:strRef>
              <c:f>生徒用!$F$249</c:f>
              <c:strCache>
                <c:ptCount val="1"/>
                <c:pt idx="0">
                  <c:v>四年生大学等への進学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生徒用!$B$250:$B$253</c:f>
              <c:strCache>
                <c:ptCount val="4"/>
                <c:pt idx="0">
                  <c:v>生徒（2016）</c:v>
                </c:pt>
                <c:pt idx="1">
                  <c:v>生徒（2019）</c:v>
                </c:pt>
                <c:pt idx="2">
                  <c:v>保護者（2016）</c:v>
                </c:pt>
                <c:pt idx="3">
                  <c:v>保護者（2019）</c:v>
                </c:pt>
              </c:strCache>
            </c:strRef>
          </c:cat>
          <c:val>
            <c:numRef>
              <c:f>生徒用!$F$250:$F$253</c:f>
              <c:numCache>
                <c:formatCode>0.0%</c:formatCode>
                <c:ptCount val="4"/>
                <c:pt idx="0">
                  <c:v>2.7777777777777776E-2</c:v>
                </c:pt>
                <c:pt idx="1">
                  <c:v>3.5019455252918288E-2</c:v>
                </c:pt>
                <c:pt idx="2">
                  <c:v>3.1545741324921134E-2</c:v>
                </c:pt>
                <c:pt idx="3">
                  <c:v>3.2679738562091505E-2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8AB5-F542-AD16-685C6658FFB5}"/>
            </c:ext>
          </c:extLst>
        </c:ser>
        <c:ser>
          <c:idx val="4"/>
          <c:order val="4"/>
          <c:tx>
            <c:strRef>
              <c:f>生徒用!$G$249</c:f>
              <c:strCache>
                <c:ptCount val="1"/>
                <c:pt idx="0">
                  <c:v>卒業後の進路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生徒用!$B$250:$B$253</c:f>
              <c:strCache>
                <c:ptCount val="4"/>
                <c:pt idx="0">
                  <c:v>生徒（2016）</c:v>
                </c:pt>
                <c:pt idx="1">
                  <c:v>生徒（2019）</c:v>
                </c:pt>
                <c:pt idx="2">
                  <c:v>保護者（2016）</c:v>
                </c:pt>
                <c:pt idx="3">
                  <c:v>保護者（2019）</c:v>
                </c:pt>
              </c:strCache>
            </c:strRef>
          </c:cat>
          <c:val>
            <c:numRef>
              <c:f>生徒用!$G$250:$G$253</c:f>
              <c:numCache>
                <c:formatCode>0.0%</c:formatCode>
                <c:ptCount val="4"/>
                <c:pt idx="0">
                  <c:v>6.0606060606060608E-2</c:v>
                </c:pt>
                <c:pt idx="1">
                  <c:v>8.7548638132295714E-2</c:v>
                </c:pt>
                <c:pt idx="2">
                  <c:v>4.1009463722397478E-2</c:v>
                </c:pt>
                <c:pt idx="3">
                  <c:v>3.7037037037037035E-2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8AB5-F542-AD16-685C6658FFB5}"/>
            </c:ext>
          </c:extLst>
        </c:ser>
        <c:ser>
          <c:idx val="5"/>
          <c:order val="5"/>
          <c:tx>
            <c:strRef>
              <c:f>生徒用!$H$249</c:f>
              <c:strCache>
                <c:ptCount val="1"/>
                <c:pt idx="0">
                  <c:v>連携型入試で受験できるため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生徒用!$B$250:$B$253</c:f>
              <c:strCache>
                <c:ptCount val="4"/>
                <c:pt idx="0">
                  <c:v>生徒（2016）</c:v>
                </c:pt>
                <c:pt idx="1">
                  <c:v>生徒（2019）</c:v>
                </c:pt>
                <c:pt idx="2">
                  <c:v>保護者（2016）</c:v>
                </c:pt>
                <c:pt idx="3">
                  <c:v>保護者（2019）</c:v>
                </c:pt>
              </c:strCache>
            </c:strRef>
          </c:cat>
          <c:val>
            <c:numRef>
              <c:f>生徒用!$H$250:$H$253</c:f>
              <c:numCache>
                <c:formatCode>0.0%</c:formatCode>
                <c:ptCount val="4"/>
                <c:pt idx="0">
                  <c:v>0.18181818181818182</c:v>
                </c:pt>
                <c:pt idx="1">
                  <c:v>8.5603112840466927E-2</c:v>
                </c:pt>
                <c:pt idx="2">
                  <c:v>0.19558359621451105</c:v>
                </c:pt>
                <c:pt idx="3">
                  <c:v>0.11764705882352941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8AB5-F542-AD16-685C6658FFB5}"/>
            </c:ext>
          </c:extLst>
        </c:ser>
        <c:ser>
          <c:idx val="6"/>
          <c:order val="6"/>
          <c:tx>
            <c:strRef>
              <c:f>生徒用!$I$249</c:f>
              <c:strCache>
                <c:ptCount val="1"/>
                <c:pt idx="0">
                  <c:v>友達が行くから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生徒用!$B$250:$B$253</c:f>
              <c:strCache>
                <c:ptCount val="4"/>
                <c:pt idx="0">
                  <c:v>生徒（2016）</c:v>
                </c:pt>
                <c:pt idx="1">
                  <c:v>生徒（2019）</c:v>
                </c:pt>
                <c:pt idx="2">
                  <c:v>保護者（2016）</c:v>
                </c:pt>
                <c:pt idx="3">
                  <c:v>保護者（2019）</c:v>
                </c:pt>
              </c:strCache>
            </c:strRef>
          </c:cat>
          <c:val>
            <c:numRef>
              <c:f>生徒用!$I$250:$I$253</c:f>
              <c:numCache>
                <c:formatCode>0.0%</c:formatCode>
                <c:ptCount val="4"/>
                <c:pt idx="0">
                  <c:v>0.11868686868686869</c:v>
                </c:pt>
                <c:pt idx="1">
                  <c:v>0.13035019455252919</c:v>
                </c:pt>
                <c:pt idx="2">
                  <c:v>3.1545741324921134E-2</c:v>
                </c:pt>
                <c:pt idx="3">
                  <c:v>3.2679738562091505E-2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8AB5-F542-AD16-685C6658FFB5}"/>
            </c:ext>
          </c:extLst>
        </c:ser>
        <c:ser>
          <c:idx val="7"/>
          <c:order val="7"/>
          <c:tx>
            <c:strRef>
              <c:f>生徒用!$J$249</c:f>
              <c:strCache>
                <c:ptCount val="1"/>
                <c:pt idx="0">
                  <c:v>公営塾があるから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8AB5-F542-AD16-685C6658FFB5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E-8AB5-F542-AD16-685C6658FFB5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生徒用!$B$250:$B$253</c:f>
              <c:strCache>
                <c:ptCount val="4"/>
                <c:pt idx="0">
                  <c:v>生徒（2016）</c:v>
                </c:pt>
                <c:pt idx="1">
                  <c:v>生徒（2019）</c:v>
                </c:pt>
                <c:pt idx="2">
                  <c:v>保護者（2016）</c:v>
                </c:pt>
                <c:pt idx="3">
                  <c:v>保護者（2019）</c:v>
                </c:pt>
              </c:strCache>
            </c:strRef>
          </c:cat>
          <c:val>
            <c:numRef>
              <c:f>生徒用!$J$250:$J$253</c:f>
              <c:numCache>
                <c:formatCode>0.0%</c:formatCode>
                <c:ptCount val="4"/>
                <c:pt idx="0">
                  <c:v>0</c:v>
                </c:pt>
                <c:pt idx="1">
                  <c:v>4.085603112840467E-2</c:v>
                </c:pt>
                <c:pt idx="2">
                  <c:v>0</c:v>
                </c:pt>
                <c:pt idx="3">
                  <c:v>7.1895424836601302E-2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8AB5-F542-AD16-685C6658FFB5}"/>
            </c:ext>
          </c:extLst>
        </c:ser>
        <c:ser>
          <c:idx val="8"/>
          <c:order val="8"/>
          <c:tx>
            <c:strRef>
              <c:f>生徒用!$K$249</c:f>
              <c:strCache>
                <c:ptCount val="1"/>
                <c:pt idx="0">
                  <c:v>本人の希望</c:v>
                </c:pt>
              </c:strCache>
            </c:strRef>
          </c:tx>
          <c:spPr>
            <a:solidFill>
              <a:srgbClr val="FF938C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8AB5-F542-AD16-685C6658FFB5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4999386778078049E-16"/>
                  <c:y val="-2.098531401464302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8AB5-F542-AD16-685C6658FFB5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生徒用!$B$250:$B$253</c:f>
              <c:strCache>
                <c:ptCount val="4"/>
                <c:pt idx="0">
                  <c:v>生徒（2016）</c:v>
                </c:pt>
                <c:pt idx="1">
                  <c:v>生徒（2019）</c:v>
                </c:pt>
                <c:pt idx="2">
                  <c:v>保護者（2016）</c:v>
                </c:pt>
                <c:pt idx="3">
                  <c:v>保護者（2019）</c:v>
                </c:pt>
              </c:strCache>
            </c:strRef>
          </c:cat>
          <c:val>
            <c:numRef>
              <c:f>生徒用!$K$250:$K$253</c:f>
              <c:numCache>
                <c:formatCode>0.0%</c:formatCode>
                <c:ptCount val="4"/>
                <c:pt idx="0">
                  <c:v>0</c:v>
                </c:pt>
                <c:pt idx="1">
                  <c:v>7.7821011673151752E-3</c:v>
                </c:pt>
                <c:pt idx="2">
                  <c:v>0.1892744479495268</c:v>
                </c:pt>
                <c:pt idx="3">
                  <c:v>0.19607843137254902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8AB5-F542-AD16-685C6658FFB5}"/>
            </c:ext>
          </c:extLst>
        </c:ser>
        <c:ser>
          <c:idx val="9"/>
          <c:order val="9"/>
          <c:tx>
            <c:strRef>
              <c:f>生徒用!$L$249</c:f>
              <c:strCache>
                <c:ptCount val="1"/>
                <c:pt idx="0">
                  <c:v>その他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1.2272367315496956E-2"/>
                  <c:y val="2.51834343618612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8AB5-F542-AD16-685C6658FFB5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生徒用!$B$250:$B$253</c:f>
              <c:strCache>
                <c:ptCount val="4"/>
                <c:pt idx="0">
                  <c:v>生徒（2016）</c:v>
                </c:pt>
                <c:pt idx="1">
                  <c:v>生徒（2019）</c:v>
                </c:pt>
                <c:pt idx="2">
                  <c:v>保護者（2016）</c:v>
                </c:pt>
                <c:pt idx="3">
                  <c:v>保護者（2019）</c:v>
                </c:pt>
              </c:strCache>
            </c:strRef>
          </c:cat>
          <c:val>
            <c:numRef>
              <c:f>生徒用!$L$250:$L$253</c:f>
              <c:numCache>
                <c:formatCode>0.0%</c:formatCode>
                <c:ptCount val="4"/>
                <c:pt idx="0">
                  <c:v>1.7676767676767676E-2</c:v>
                </c:pt>
                <c:pt idx="1">
                  <c:v>7.7821011673151752E-3</c:v>
                </c:pt>
                <c:pt idx="2">
                  <c:v>2.5236593059936908E-2</c:v>
                </c:pt>
                <c:pt idx="3">
                  <c:v>1.5250544662309368E-2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8AB5-F542-AD16-685C6658FFB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397769056"/>
        <c:axId val="152505480"/>
      </c:barChart>
      <c:catAx>
        <c:axId val="39776905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+mn-cs"/>
              </a:defRPr>
            </a:pPr>
            <a:endParaRPr lang="ja-JP"/>
          </a:p>
        </c:txPr>
        <c:crossAx val="152505480"/>
        <c:crosses val="autoZero"/>
        <c:auto val="1"/>
        <c:lblAlgn val="ctr"/>
        <c:lblOffset val="100"/>
        <c:noMultiLvlLbl val="0"/>
      </c:catAx>
      <c:valAx>
        <c:axId val="152505480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+mn-cs"/>
              </a:defRPr>
            </a:pPr>
            <a:endParaRPr lang="ja-JP"/>
          </a:p>
        </c:txPr>
        <c:crossAx val="397769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700">
          <a:solidFill>
            <a:schemeClr val="tx1"/>
          </a:solidFill>
          <a:latin typeface="MS PGothic" panose="020B0600070205080204" pitchFamily="34" charset="-128"/>
          <a:ea typeface="MS PGothic" panose="020B0600070205080204" pitchFamily="34" charset="-128"/>
        </a:defRPr>
      </a:pPr>
      <a:endParaRPr lang="ja-JP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rgbClr val="00B05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10B-7841-9D28-DE0899C46F00}"/>
              </c:ext>
            </c:extLst>
          </c:dPt>
          <c:dPt>
            <c:idx val="1"/>
            <c:bubble3D val="0"/>
            <c:spPr>
              <a:solidFill>
                <a:srgbClr val="0070C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10B-7841-9D28-DE0899C46F00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410B-7841-9D28-DE0899C46F00}"/>
              </c:ext>
            </c:extLst>
          </c:dPt>
          <c:dPt>
            <c:idx val="3"/>
            <c:bubble3D val="0"/>
            <c:spPr>
              <a:solidFill>
                <a:srgbClr val="C0000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410B-7841-9D28-DE0899C46F00}"/>
              </c:ext>
            </c:extLst>
          </c:dPt>
          <c:dPt>
            <c:idx val="4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410B-7841-9D28-DE0899C46F00}"/>
              </c:ext>
            </c:extLst>
          </c:dPt>
          <c:dPt>
            <c:idx val="5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410B-7841-9D28-DE0899C46F00}"/>
              </c:ext>
            </c:extLst>
          </c:dPt>
          <c:dPt>
            <c:idx val="6"/>
            <c:bubble3D val="0"/>
            <c:spPr>
              <a:solidFill>
                <a:schemeClr val="bg1">
                  <a:lumMod val="65000"/>
                </a:schemeClr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410B-7841-9D28-DE0899C46F00}"/>
              </c:ext>
            </c:extLst>
          </c:dPt>
          <c:cat>
            <c:strRef>
              <c:f>生徒用!$O$270:$U$270</c:f>
              <c:strCache>
                <c:ptCount val="7"/>
                <c:pt idx="0">
                  <c:v>新しい環境で高校生活</c:v>
                </c:pt>
                <c:pt idx="1">
                  <c:v>より高いレベルで挑戦したい</c:v>
                </c:pt>
                <c:pt idx="2">
                  <c:v>希望する部活動</c:v>
                </c:pt>
                <c:pt idx="3">
                  <c:v>四年生大学等への進学</c:v>
                </c:pt>
                <c:pt idx="4">
                  <c:v>伝統や格式</c:v>
                </c:pt>
                <c:pt idx="5">
                  <c:v>本人の希望</c:v>
                </c:pt>
                <c:pt idx="6">
                  <c:v>その他</c:v>
                </c:pt>
              </c:strCache>
            </c:strRef>
          </c:cat>
          <c:val>
            <c:numRef>
              <c:f>生徒用!$O$271:$U$271</c:f>
              <c:numCache>
                <c:formatCode>0.0%</c:formatCode>
                <c:ptCount val="7"/>
                <c:pt idx="0">
                  <c:v>0.32135728542914171</c:v>
                </c:pt>
                <c:pt idx="1">
                  <c:v>0.26946107784431139</c:v>
                </c:pt>
                <c:pt idx="2">
                  <c:v>0.21556886227544911</c:v>
                </c:pt>
                <c:pt idx="3">
                  <c:v>0.12375249500998003</c:v>
                </c:pt>
                <c:pt idx="4">
                  <c:v>4.1916167664670656E-2</c:v>
                </c:pt>
                <c:pt idx="5">
                  <c:v>4.0000000000000001E-3</c:v>
                </c:pt>
                <c:pt idx="6">
                  <c:v>2.4E-2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410B-7841-9D28-DE0899C46F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AF8-4547-9120-B44FF26EF448}"/>
              </c:ext>
            </c:extLst>
          </c:dPt>
          <c:dPt>
            <c:idx val="1"/>
            <c:bubble3D val="0"/>
            <c:spPr>
              <a:solidFill>
                <a:srgbClr val="0070C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AF8-4547-9120-B44FF26EF448}"/>
              </c:ext>
            </c:extLst>
          </c:dPt>
          <c:dPt>
            <c:idx val="2"/>
            <c:bubble3D val="0"/>
            <c:spPr>
              <a:solidFill>
                <a:srgbClr val="C0000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FAF8-4547-9120-B44FF26EF448}"/>
              </c:ext>
            </c:extLst>
          </c:dPt>
          <c:dPt>
            <c:idx val="3"/>
            <c:bubble3D val="0"/>
            <c:spPr>
              <a:solidFill>
                <a:srgbClr val="00B05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FAF8-4547-9120-B44FF26EF448}"/>
              </c:ext>
            </c:extLst>
          </c:dPt>
          <c:dPt>
            <c:idx val="4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FAF8-4547-9120-B44FF26EF448}"/>
              </c:ext>
            </c:extLst>
          </c:dPt>
          <c:dPt>
            <c:idx val="5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FAF8-4547-9120-B44FF26EF448}"/>
              </c:ext>
            </c:extLst>
          </c:dPt>
          <c:dPt>
            <c:idx val="6"/>
            <c:bubble3D val="0"/>
            <c:spPr>
              <a:solidFill>
                <a:schemeClr val="bg1">
                  <a:lumMod val="65000"/>
                </a:schemeClr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FAF8-4547-9120-B44FF26EF448}"/>
              </c:ext>
            </c:extLst>
          </c:dPt>
          <c:cat>
            <c:strRef>
              <c:f>生徒用!$O$272:$U$272</c:f>
              <c:strCache>
                <c:ptCount val="7"/>
                <c:pt idx="0">
                  <c:v>本人の希望</c:v>
                </c:pt>
                <c:pt idx="1">
                  <c:v>より高いレベルで挑戦したい</c:v>
                </c:pt>
                <c:pt idx="2">
                  <c:v>四年生大学等への進学</c:v>
                </c:pt>
                <c:pt idx="3">
                  <c:v>新しい環境で高校生活</c:v>
                </c:pt>
                <c:pt idx="4">
                  <c:v>希望する部活動</c:v>
                </c:pt>
                <c:pt idx="5">
                  <c:v>伝統や格式</c:v>
                </c:pt>
                <c:pt idx="6">
                  <c:v>その他</c:v>
                </c:pt>
              </c:strCache>
            </c:strRef>
          </c:cat>
          <c:val>
            <c:numRef>
              <c:f>生徒用!$O$273:$U$273</c:f>
              <c:numCache>
                <c:formatCode>0.0%</c:formatCode>
                <c:ptCount val="7"/>
                <c:pt idx="0">
                  <c:v>0.3154034229828851</c:v>
                </c:pt>
                <c:pt idx="1">
                  <c:v>0.22982885085574573</c:v>
                </c:pt>
                <c:pt idx="2">
                  <c:v>0.15158924205378974</c:v>
                </c:pt>
                <c:pt idx="3">
                  <c:v>0.13691931540342298</c:v>
                </c:pt>
                <c:pt idx="4">
                  <c:v>0.11735941320293398</c:v>
                </c:pt>
                <c:pt idx="5">
                  <c:v>1.9559902200488997E-2</c:v>
                </c:pt>
                <c:pt idx="6">
                  <c:v>2.9339853300733496E-2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FAF8-4547-9120-B44FF26EF4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生徒用!$C$256</c:f>
              <c:strCache>
                <c:ptCount val="1"/>
                <c:pt idx="0">
                  <c:v>四年生大学等への進学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生徒用!$B$257:$B$260</c:f>
              <c:strCache>
                <c:ptCount val="4"/>
                <c:pt idx="0">
                  <c:v>生徒（2016）</c:v>
                </c:pt>
                <c:pt idx="1">
                  <c:v>生徒（2019）</c:v>
                </c:pt>
                <c:pt idx="2">
                  <c:v>保護者（2016）</c:v>
                </c:pt>
                <c:pt idx="3">
                  <c:v>保護者（2019）</c:v>
                </c:pt>
              </c:strCache>
            </c:strRef>
          </c:cat>
          <c:val>
            <c:numRef>
              <c:f>生徒用!$C$257:$C$260</c:f>
              <c:numCache>
                <c:formatCode>0.0%</c:formatCode>
                <c:ptCount val="4"/>
                <c:pt idx="0">
                  <c:v>0.15740740740740741</c:v>
                </c:pt>
                <c:pt idx="1">
                  <c:v>0.12375249500998003</c:v>
                </c:pt>
                <c:pt idx="2">
                  <c:v>0.1299638989169675</c:v>
                </c:pt>
                <c:pt idx="3">
                  <c:v>0.15158924205378974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B3D-3645-BD54-A98824FE411A}"/>
            </c:ext>
          </c:extLst>
        </c:ser>
        <c:ser>
          <c:idx val="1"/>
          <c:order val="1"/>
          <c:tx>
            <c:strRef>
              <c:f>生徒用!$D$256</c:f>
              <c:strCache>
                <c:ptCount val="1"/>
                <c:pt idx="0">
                  <c:v>希望する部活動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生徒用!$B$257:$B$260</c:f>
              <c:strCache>
                <c:ptCount val="4"/>
                <c:pt idx="0">
                  <c:v>生徒（2016）</c:v>
                </c:pt>
                <c:pt idx="1">
                  <c:v>生徒（2019）</c:v>
                </c:pt>
                <c:pt idx="2">
                  <c:v>保護者（2016）</c:v>
                </c:pt>
                <c:pt idx="3">
                  <c:v>保護者（2019）</c:v>
                </c:pt>
              </c:strCache>
            </c:strRef>
          </c:cat>
          <c:val>
            <c:numRef>
              <c:f>生徒用!$D$257:$D$260</c:f>
              <c:numCache>
                <c:formatCode>0.0%</c:formatCode>
                <c:ptCount val="4"/>
                <c:pt idx="0">
                  <c:v>0.21296296296296297</c:v>
                </c:pt>
                <c:pt idx="1">
                  <c:v>0.21556886227544911</c:v>
                </c:pt>
                <c:pt idx="2">
                  <c:v>0.10830324909747292</c:v>
                </c:pt>
                <c:pt idx="3">
                  <c:v>0.11735941320293398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B3D-3645-BD54-A98824FE411A}"/>
            </c:ext>
          </c:extLst>
        </c:ser>
        <c:ser>
          <c:idx val="2"/>
          <c:order val="2"/>
          <c:tx>
            <c:strRef>
              <c:f>生徒用!$E$256</c:f>
              <c:strCache>
                <c:ptCount val="1"/>
                <c:pt idx="0">
                  <c:v>より高いレベルで挑戦したい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生徒用!$B$257:$B$260</c:f>
              <c:strCache>
                <c:ptCount val="4"/>
                <c:pt idx="0">
                  <c:v>生徒（2016）</c:v>
                </c:pt>
                <c:pt idx="1">
                  <c:v>生徒（2019）</c:v>
                </c:pt>
                <c:pt idx="2">
                  <c:v>保護者（2016）</c:v>
                </c:pt>
                <c:pt idx="3">
                  <c:v>保護者（2019）</c:v>
                </c:pt>
              </c:strCache>
            </c:strRef>
          </c:cat>
          <c:val>
            <c:numRef>
              <c:f>生徒用!$E$257:$E$260</c:f>
              <c:numCache>
                <c:formatCode>0.0%</c:formatCode>
                <c:ptCount val="4"/>
                <c:pt idx="0">
                  <c:v>0.23456790123456789</c:v>
                </c:pt>
                <c:pt idx="1">
                  <c:v>0.26946107784431139</c:v>
                </c:pt>
                <c:pt idx="2">
                  <c:v>0.21660649819494585</c:v>
                </c:pt>
                <c:pt idx="3">
                  <c:v>0.22982885085574573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B3D-3645-BD54-A98824FE411A}"/>
            </c:ext>
          </c:extLst>
        </c:ser>
        <c:ser>
          <c:idx val="3"/>
          <c:order val="3"/>
          <c:tx>
            <c:strRef>
              <c:f>生徒用!$F$256</c:f>
              <c:strCache>
                <c:ptCount val="1"/>
                <c:pt idx="0">
                  <c:v>新しい環境で高校生活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生徒用!$B$257:$B$260</c:f>
              <c:strCache>
                <c:ptCount val="4"/>
                <c:pt idx="0">
                  <c:v>生徒（2016）</c:v>
                </c:pt>
                <c:pt idx="1">
                  <c:v>生徒（2019）</c:v>
                </c:pt>
                <c:pt idx="2">
                  <c:v>保護者（2016）</c:v>
                </c:pt>
                <c:pt idx="3">
                  <c:v>保護者（2019）</c:v>
                </c:pt>
              </c:strCache>
            </c:strRef>
          </c:cat>
          <c:val>
            <c:numRef>
              <c:f>生徒用!$F$257:$F$260</c:f>
              <c:numCache>
                <c:formatCode>0.0%</c:formatCode>
                <c:ptCount val="4"/>
                <c:pt idx="0">
                  <c:v>0.30864197530864196</c:v>
                </c:pt>
                <c:pt idx="1">
                  <c:v>0.32135728542914171</c:v>
                </c:pt>
                <c:pt idx="2">
                  <c:v>0.13718411552346571</c:v>
                </c:pt>
                <c:pt idx="3">
                  <c:v>0.13691931540342298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B3D-3645-BD54-A98824FE411A}"/>
            </c:ext>
          </c:extLst>
        </c:ser>
        <c:ser>
          <c:idx val="4"/>
          <c:order val="4"/>
          <c:tx>
            <c:strRef>
              <c:f>生徒用!$G$256</c:f>
              <c:strCache>
                <c:ptCount val="1"/>
                <c:pt idx="0">
                  <c:v>伝統や格式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生徒用!$B$257:$B$260</c:f>
              <c:strCache>
                <c:ptCount val="4"/>
                <c:pt idx="0">
                  <c:v>生徒（2016）</c:v>
                </c:pt>
                <c:pt idx="1">
                  <c:v>生徒（2019）</c:v>
                </c:pt>
                <c:pt idx="2">
                  <c:v>保護者（2016）</c:v>
                </c:pt>
                <c:pt idx="3">
                  <c:v>保護者（2019）</c:v>
                </c:pt>
              </c:strCache>
            </c:strRef>
          </c:cat>
          <c:val>
            <c:numRef>
              <c:f>生徒用!$G$257:$G$260</c:f>
              <c:numCache>
                <c:formatCode>0.0%</c:formatCode>
                <c:ptCount val="4"/>
                <c:pt idx="0">
                  <c:v>5.2469135802469133E-2</c:v>
                </c:pt>
                <c:pt idx="1">
                  <c:v>4.1916167664670656E-2</c:v>
                </c:pt>
                <c:pt idx="2">
                  <c:v>2.8880866425992781E-2</c:v>
                </c:pt>
                <c:pt idx="3">
                  <c:v>1.9559902200488997E-2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4B3D-3645-BD54-A98824FE411A}"/>
            </c:ext>
          </c:extLst>
        </c:ser>
        <c:ser>
          <c:idx val="5"/>
          <c:order val="5"/>
          <c:tx>
            <c:strRef>
              <c:f>生徒用!$H$256</c:f>
              <c:strCache>
                <c:ptCount val="1"/>
                <c:pt idx="0">
                  <c:v>本人の希望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4B3D-3645-BD54-A98824FE411A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"/>
                  <c:y val="-2.0985651432625978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4B3D-3645-BD54-A98824FE411A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生徒用!$B$257:$B$260</c:f>
              <c:strCache>
                <c:ptCount val="4"/>
                <c:pt idx="0">
                  <c:v>生徒（2016）</c:v>
                </c:pt>
                <c:pt idx="1">
                  <c:v>生徒（2019）</c:v>
                </c:pt>
                <c:pt idx="2">
                  <c:v>保護者（2016）</c:v>
                </c:pt>
                <c:pt idx="3">
                  <c:v>保護者（2019）</c:v>
                </c:pt>
              </c:strCache>
            </c:strRef>
          </c:cat>
          <c:val>
            <c:numRef>
              <c:f>生徒用!$H$257:$H$260</c:f>
              <c:numCache>
                <c:formatCode>0.0%</c:formatCode>
                <c:ptCount val="4"/>
                <c:pt idx="0">
                  <c:v>0</c:v>
                </c:pt>
                <c:pt idx="1">
                  <c:v>3.9920159680638719E-3</c:v>
                </c:pt>
                <c:pt idx="2">
                  <c:v>0.33574007220216606</c:v>
                </c:pt>
                <c:pt idx="3">
                  <c:v>0.3154034229828851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4B3D-3645-BD54-A98824FE411A}"/>
            </c:ext>
          </c:extLst>
        </c:ser>
        <c:ser>
          <c:idx val="6"/>
          <c:order val="6"/>
          <c:tx>
            <c:strRef>
              <c:f>生徒用!$I$256</c:f>
              <c:strCache>
                <c:ptCount val="1"/>
                <c:pt idx="0">
                  <c:v>その他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8.1815795280129021E-3"/>
                  <c:y val="1.678852114610078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4B3D-3645-BD54-A98824FE411A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生徒用!$B$257:$B$260</c:f>
              <c:strCache>
                <c:ptCount val="4"/>
                <c:pt idx="0">
                  <c:v>生徒（2016）</c:v>
                </c:pt>
                <c:pt idx="1">
                  <c:v>生徒（2019）</c:v>
                </c:pt>
                <c:pt idx="2">
                  <c:v>保護者（2016）</c:v>
                </c:pt>
                <c:pt idx="3">
                  <c:v>保護者（2019）</c:v>
                </c:pt>
              </c:strCache>
            </c:strRef>
          </c:cat>
          <c:val>
            <c:numRef>
              <c:f>生徒用!$I$257:$I$260</c:f>
              <c:numCache>
                <c:formatCode>0.0%</c:formatCode>
                <c:ptCount val="4"/>
                <c:pt idx="0">
                  <c:v>3.3950617283950615E-2</c:v>
                </c:pt>
                <c:pt idx="1">
                  <c:v>2.3952095808383235E-2</c:v>
                </c:pt>
                <c:pt idx="2">
                  <c:v>4.3321299638989168E-2</c:v>
                </c:pt>
                <c:pt idx="3">
                  <c:v>2.9339853300733496E-2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4B3D-3645-BD54-A98824FE411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150049096"/>
        <c:axId val="150048704"/>
      </c:barChart>
      <c:catAx>
        <c:axId val="15004909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+mn-cs"/>
              </a:defRPr>
            </a:pPr>
            <a:endParaRPr lang="ja-JP"/>
          </a:p>
        </c:txPr>
        <c:crossAx val="150048704"/>
        <c:crosses val="autoZero"/>
        <c:auto val="1"/>
        <c:lblAlgn val="ctr"/>
        <c:lblOffset val="100"/>
        <c:noMultiLvlLbl val="0"/>
      </c:catAx>
      <c:valAx>
        <c:axId val="150048704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+mn-cs"/>
              </a:defRPr>
            </a:pPr>
            <a:endParaRPr lang="ja-JP"/>
          </a:p>
        </c:txPr>
        <c:crossAx val="150049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149159213859726E-2"/>
          <c:y val="0.86846193682030037"/>
          <c:w val="0.83701681572280551"/>
          <c:h val="0.1105524117470736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700">
          <a:solidFill>
            <a:schemeClr val="tx1"/>
          </a:solidFill>
          <a:latin typeface="MS PGothic" panose="020B0600070205080204" pitchFamily="34" charset="-128"/>
          <a:ea typeface="MS PGothic" panose="020B0600070205080204" pitchFamily="34" charset="-128"/>
        </a:defRPr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0.75477</cdr:x>
      <cdr:y>0.37363</cdr:y>
    </cdr:from>
    <cdr:to>
      <cdr:x>0.76263</cdr:x>
      <cdr:y>0.40014</cdr:y>
    </cdr:to>
    <cdr:cxnSp macro="">
      <cdr:nvCxnSpPr>
        <cdr:cNvPr id="3" name="直線コネクタ 2">
          <a:extLst xmlns:a="http://schemas.openxmlformats.org/drawingml/2006/main">
            <a:ext uri="{FF2B5EF4-FFF2-40B4-BE49-F238E27FC236}">
              <a16:creationId xmlns="" xmlns:a16="http://schemas.microsoft.com/office/drawing/2014/main" id="{68DB62EA-4ED7-FA45-B015-CBDC7309698A}"/>
            </a:ext>
          </a:extLst>
        </cdr:cNvPr>
        <cdr:cNvCxnSpPr/>
      </cdr:nvCxnSpPr>
      <cdr:spPr>
        <a:xfrm xmlns:a="http://schemas.openxmlformats.org/drawingml/2006/main" flipV="1">
          <a:off x="4723268" y="1213438"/>
          <a:ext cx="49206" cy="86109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bg1">
              <a:lumMod val="65000"/>
            </a:schemeClr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0.76984</cdr:x>
      <cdr:y>0.37615</cdr:y>
    </cdr:from>
    <cdr:to>
      <cdr:x>0.77835</cdr:x>
      <cdr:y>0.40014</cdr:y>
    </cdr:to>
    <cdr:cxnSp macro="">
      <cdr:nvCxnSpPr>
        <cdr:cNvPr id="4" name="直線コネクタ 3">
          <a:extLst xmlns:a="http://schemas.openxmlformats.org/drawingml/2006/main">
            <a:ext uri="{FF2B5EF4-FFF2-40B4-BE49-F238E27FC236}">
              <a16:creationId xmlns="" xmlns:a16="http://schemas.microsoft.com/office/drawing/2014/main" id="{62A8CA81-AABA-644C-B423-05E5B4F36B2B}"/>
            </a:ext>
          </a:extLst>
        </cdr:cNvPr>
        <cdr:cNvCxnSpPr/>
      </cdr:nvCxnSpPr>
      <cdr:spPr>
        <a:xfrm xmlns:a="http://schemas.openxmlformats.org/drawingml/2006/main" flipH="1" flipV="1">
          <a:off x="4817579" y="1221640"/>
          <a:ext cx="53306" cy="77908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bg1">
              <a:lumMod val="65000"/>
            </a:schemeClr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0.77901</cdr:x>
      <cdr:y>0.75163</cdr:y>
    </cdr:from>
    <cdr:to>
      <cdr:x>0.7904</cdr:x>
      <cdr:y>0.78144</cdr:y>
    </cdr:to>
    <cdr:cxnSp macro="">
      <cdr:nvCxnSpPr>
        <cdr:cNvPr id="7" name="直線コネクタ 6">
          <a:extLst xmlns:a="http://schemas.openxmlformats.org/drawingml/2006/main">
            <a:ext uri="{FF2B5EF4-FFF2-40B4-BE49-F238E27FC236}">
              <a16:creationId xmlns="" xmlns:a16="http://schemas.microsoft.com/office/drawing/2014/main" id="{10399AD1-ED5E-4E42-8233-A3E2C45075F8}"/>
            </a:ext>
          </a:extLst>
        </cdr:cNvPr>
        <cdr:cNvCxnSpPr/>
      </cdr:nvCxnSpPr>
      <cdr:spPr>
        <a:xfrm xmlns:a="http://schemas.openxmlformats.org/drawingml/2006/main" flipV="1">
          <a:off x="4874985" y="2441067"/>
          <a:ext cx="71303" cy="96816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bg1">
              <a:lumMod val="65000"/>
            </a:schemeClr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0.7963</cdr:x>
      <cdr:y>0.75163</cdr:y>
    </cdr:from>
    <cdr:to>
      <cdr:x>0.80482</cdr:x>
      <cdr:y>0.77562</cdr:y>
    </cdr:to>
    <cdr:cxnSp macro="">
      <cdr:nvCxnSpPr>
        <cdr:cNvPr id="8" name="直線コネクタ 7">
          <a:extLst xmlns:a="http://schemas.openxmlformats.org/drawingml/2006/main">
            <a:ext uri="{FF2B5EF4-FFF2-40B4-BE49-F238E27FC236}">
              <a16:creationId xmlns="" xmlns:a16="http://schemas.microsoft.com/office/drawing/2014/main" id="{3E9BDAD8-F829-8740-9B71-9A2314315528}"/>
            </a:ext>
          </a:extLst>
        </cdr:cNvPr>
        <cdr:cNvCxnSpPr/>
      </cdr:nvCxnSpPr>
      <cdr:spPr>
        <a:xfrm xmlns:a="http://schemas.openxmlformats.org/drawingml/2006/main" flipH="1" flipV="1">
          <a:off x="4983192" y="2441067"/>
          <a:ext cx="53306" cy="77908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bg1">
              <a:lumMod val="65000"/>
            </a:schemeClr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0.81949</cdr:x>
      <cdr:y>0.74959</cdr:y>
    </cdr:from>
    <cdr:to>
      <cdr:x>0.82801</cdr:x>
      <cdr:y>0.77358</cdr:y>
    </cdr:to>
    <cdr:cxnSp macro="">
      <cdr:nvCxnSpPr>
        <cdr:cNvPr id="11" name="直線コネクタ 10">
          <a:extLst xmlns:a="http://schemas.openxmlformats.org/drawingml/2006/main">
            <a:ext uri="{FF2B5EF4-FFF2-40B4-BE49-F238E27FC236}">
              <a16:creationId xmlns="" xmlns:a16="http://schemas.microsoft.com/office/drawing/2014/main" id="{C99A0FBA-6016-2548-9F43-C54AA83338B8}"/>
            </a:ext>
          </a:extLst>
        </cdr:cNvPr>
        <cdr:cNvCxnSpPr/>
      </cdr:nvCxnSpPr>
      <cdr:spPr>
        <a:xfrm xmlns:a="http://schemas.openxmlformats.org/drawingml/2006/main" flipH="1" flipV="1">
          <a:off x="5128303" y="2434461"/>
          <a:ext cx="53306" cy="77908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bg1">
              <a:lumMod val="65000"/>
            </a:schemeClr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0.80992</cdr:x>
      <cdr:y>0.51125</cdr:y>
    </cdr:from>
    <cdr:to>
      <cdr:x>0.80992</cdr:x>
      <cdr:y>0.53292</cdr:y>
    </cdr:to>
    <cdr:cxnSp macro="">
      <cdr:nvCxnSpPr>
        <cdr:cNvPr id="12" name="直線コネクタ 11">
          <a:extLst xmlns:a="http://schemas.openxmlformats.org/drawingml/2006/main">
            <a:ext uri="{FF2B5EF4-FFF2-40B4-BE49-F238E27FC236}">
              <a16:creationId xmlns="" xmlns:a16="http://schemas.microsoft.com/office/drawing/2014/main" id="{2379FD70-5EE7-D64C-8858-B89D3716D475}"/>
            </a:ext>
          </a:extLst>
        </cdr:cNvPr>
        <cdr:cNvCxnSpPr/>
      </cdr:nvCxnSpPr>
      <cdr:spPr>
        <a:xfrm xmlns:a="http://schemas.openxmlformats.org/drawingml/2006/main" flipV="1">
          <a:off x="5068391" y="1660387"/>
          <a:ext cx="0" cy="70391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bg1">
              <a:lumMod val="65000"/>
            </a:schemeClr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327481-8DB5-694C-A8B6-2442DF7A937C}" type="datetimeFigureOut">
              <a:rPr kumimoji="1" lang="ja-JP" altLang="en-US" smtClean="0"/>
              <a:t>2019/10/12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9313" y="1233488"/>
            <a:ext cx="24971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B131AD-84E8-DB49-B873-ECFC158546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0939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D76C6-07EE-1C4D-8FA2-3B32E5F3387D}" type="datetime1">
              <a:rPr kumimoji="1" lang="ja-JP" altLang="en-US" smtClean="0"/>
              <a:t>2019/10/12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F0359-7D07-C24D-88D6-B5E89F6541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1940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41D89-437B-5747-A5A7-AC9986381EF6}" type="datetime1">
              <a:rPr kumimoji="1" lang="ja-JP" altLang="en-US" smtClean="0"/>
              <a:t>2019/10/12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F0359-7D07-C24D-88D6-B5E89F6541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8709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37D0-7341-F44B-A50F-12EA9A6D2C33}" type="datetime1">
              <a:rPr kumimoji="1" lang="ja-JP" altLang="en-US" smtClean="0"/>
              <a:t>2019/10/12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F0359-7D07-C24D-88D6-B5E89F6541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0728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DE601-74DE-1A44-AE42-8E70FA6521C2}" type="datetime1">
              <a:rPr kumimoji="1" lang="ja-JP" altLang="en-US" smtClean="0"/>
              <a:t>2019/10/12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F0359-7D07-C24D-88D6-B5E89F6541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2246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1F2B7-1208-9E45-9CF1-CC09085FD238}" type="datetime1">
              <a:rPr kumimoji="1" lang="ja-JP" altLang="en-US" smtClean="0"/>
              <a:t>2019/10/12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F0359-7D07-C24D-88D6-B5E89F6541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3445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C412-DB5D-0844-85A0-0894FCA92DFE}" type="datetime1">
              <a:rPr kumimoji="1" lang="ja-JP" altLang="en-US" smtClean="0"/>
              <a:t>2019/10/12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F0359-7D07-C24D-88D6-B5E89F6541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3317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90F-836D-EF42-9502-68127F1F9F27}" type="datetime1">
              <a:rPr kumimoji="1" lang="ja-JP" altLang="en-US" smtClean="0"/>
              <a:t>2019/10/12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F0359-7D07-C24D-88D6-B5E89F6541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863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01753-01D6-894D-8FA4-9967335322AF}" type="datetime1">
              <a:rPr kumimoji="1" lang="ja-JP" altLang="en-US" smtClean="0"/>
              <a:t>2019/10/12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F0359-7D07-C24D-88D6-B5E89F6541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0004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368E0-AF69-A641-9636-8B0053FCD033}" type="datetime1">
              <a:rPr kumimoji="1" lang="ja-JP" altLang="en-US" smtClean="0"/>
              <a:t>2019/10/12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F0359-7D07-C24D-88D6-B5E89F6541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7556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76F75-B24C-EB4A-8A8D-38CDB748D77D}" type="datetime1">
              <a:rPr kumimoji="1" lang="ja-JP" altLang="en-US" smtClean="0"/>
              <a:t>2019/10/12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F0359-7D07-C24D-88D6-B5E89F6541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7516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3A6BE-6812-8743-B990-4CCD5ECE284E}" type="datetime1">
              <a:rPr kumimoji="1" lang="ja-JP" altLang="en-US" smtClean="0"/>
              <a:t>2019/10/12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F0359-7D07-C24D-88D6-B5E89F6541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5395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3A2AB-31C7-AC4B-9B97-C58E017A64F2}" type="datetime1">
              <a:rPr kumimoji="1" lang="ja-JP" altLang="en-US" smtClean="0"/>
              <a:t>2019/10/12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4950" y="8740602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defRPr>
            </a:lvl1pPr>
          </a:lstStyle>
          <a:p>
            <a:fld id="{AB4F0359-7D07-C24D-88D6-B5E89F65418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5991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0716697F-B8EC-8D40-A6CB-AF5C1B97540E}"/>
              </a:ext>
            </a:extLst>
          </p:cNvPr>
          <p:cNvSpPr txBox="1"/>
          <p:nvPr/>
        </p:nvSpPr>
        <p:spPr>
          <a:xfrm>
            <a:off x="680491" y="3047597"/>
            <a:ext cx="549701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>
                <a:latin typeface="MS PGothic" panose="020B0600070205080204" pitchFamily="34" charset="-128"/>
                <a:ea typeface="MS PGothic" panose="020B0600070205080204" pitchFamily="34" charset="-128"/>
              </a:rPr>
              <a:t>南三陸町内</a:t>
            </a:r>
            <a:endParaRPr kumimoji="1" lang="en-US" altLang="ja-JP" sz="28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ctr"/>
            <a:r>
              <a:rPr kumimoji="1" lang="ja-JP" altLang="en-US" sz="2800">
                <a:latin typeface="MS PGothic" panose="020B0600070205080204" pitchFamily="34" charset="-128"/>
                <a:ea typeface="MS PGothic" panose="020B0600070205080204" pitchFamily="34" charset="-128"/>
              </a:rPr>
              <a:t>中学生・保護者アンケート調査結果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="" xmlns:a16="http://schemas.microsoft.com/office/drawing/2014/main" id="{E85CF844-3098-A44E-8B36-BEF19E77171A}"/>
              </a:ext>
            </a:extLst>
          </p:cNvPr>
          <p:cNvSpPr/>
          <p:nvPr/>
        </p:nvSpPr>
        <p:spPr>
          <a:xfrm>
            <a:off x="4856813" y="329786"/>
            <a:ext cx="1603946" cy="509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資料</a:t>
            </a:r>
            <a:r>
              <a:rPr kumimoji="1" lang="en-US" altLang="ja-JP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-</a:t>
            </a:r>
            <a:r>
              <a:rPr kumimoji="1" lang="ja-JP" altLang="en-US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２</a:t>
            </a:r>
          </a:p>
        </p:txBody>
      </p:sp>
    </p:spTree>
    <p:extLst>
      <p:ext uri="{BB962C8B-B14F-4D97-AF65-F5344CB8AC3E}">
        <p14:creationId xmlns:p14="http://schemas.microsoft.com/office/powerpoint/2010/main" val="994410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テキスト ボックス 113">
            <a:extLst>
              <a:ext uri="{FF2B5EF4-FFF2-40B4-BE49-F238E27FC236}">
                <a16:creationId xmlns="" xmlns:a16="http://schemas.microsoft.com/office/drawing/2014/main" id="{5F0B1092-E6EF-9649-BD58-9FD4BCD423EB}"/>
              </a:ext>
            </a:extLst>
          </p:cNvPr>
          <p:cNvSpPr txBox="1"/>
          <p:nvPr/>
        </p:nvSpPr>
        <p:spPr>
          <a:xfrm>
            <a:off x="4539331" y="975546"/>
            <a:ext cx="44114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500">
                <a:latin typeface="MS PGothic" panose="020B0600070205080204" pitchFamily="34" charset="-128"/>
                <a:ea typeface="MS PGothic" panose="020B0600070205080204" pitchFamily="34" charset="-128"/>
              </a:rPr>
              <a:t>地元への</a:t>
            </a:r>
            <a:endParaRPr kumimoji="1" lang="en-US" altLang="ja-JP" sz="5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r"/>
            <a:r>
              <a:rPr kumimoji="1" lang="ja-JP" altLang="en-US" sz="500">
                <a:latin typeface="MS PGothic" panose="020B0600070205080204" pitchFamily="34" charset="-128"/>
                <a:ea typeface="MS PGothic" panose="020B0600070205080204" pitchFamily="34" charset="-128"/>
              </a:rPr>
              <a:t>就職実績</a:t>
            </a:r>
            <a:endParaRPr kumimoji="1" lang="en-US" altLang="ja-JP" sz="5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r"/>
            <a:r>
              <a:rPr kumimoji="1" lang="en-US" altLang="ja-JP" sz="500" dirty="0">
                <a:latin typeface="MS PGothic" panose="020B0600070205080204" pitchFamily="34" charset="-128"/>
                <a:ea typeface="MS PGothic" panose="020B0600070205080204" pitchFamily="34" charset="-128"/>
              </a:rPr>
              <a:t>1.9</a:t>
            </a:r>
            <a:r>
              <a:rPr kumimoji="1" lang="ja-JP" altLang="en-US" sz="500"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cxnSp>
        <p:nvCxnSpPr>
          <p:cNvPr id="154" name="直線コネクタ 153">
            <a:extLst>
              <a:ext uri="{FF2B5EF4-FFF2-40B4-BE49-F238E27FC236}">
                <a16:creationId xmlns="" xmlns:a16="http://schemas.microsoft.com/office/drawing/2014/main" id="{835E266A-D46D-364B-AE82-5DA692FC4DC3}"/>
              </a:ext>
            </a:extLst>
          </p:cNvPr>
          <p:cNvCxnSpPr>
            <a:cxnSpLocks/>
          </p:cNvCxnSpPr>
          <p:nvPr/>
        </p:nvCxnSpPr>
        <p:spPr>
          <a:xfrm flipH="1">
            <a:off x="1932974" y="1198289"/>
            <a:ext cx="172183" cy="91259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直線コネクタ 117">
            <a:extLst>
              <a:ext uri="{FF2B5EF4-FFF2-40B4-BE49-F238E27FC236}">
                <a16:creationId xmlns="" xmlns:a16="http://schemas.microsoft.com/office/drawing/2014/main" id="{4775F249-36F9-914A-96B0-A63C34543A8F}"/>
              </a:ext>
            </a:extLst>
          </p:cNvPr>
          <p:cNvCxnSpPr>
            <a:cxnSpLocks/>
          </p:cNvCxnSpPr>
          <p:nvPr/>
        </p:nvCxnSpPr>
        <p:spPr>
          <a:xfrm flipH="1">
            <a:off x="1852490" y="1185041"/>
            <a:ext cx="32767" cy="122092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テキスト ボックス 89">
            <a:extLst>
              <a:ext uri="{FF2B5EF4-FFF2-40B4-BE49-F238E27FC236}">
                <a16:creationId xmlns="" xmlns:a16="http://schemas.microsoft.com/office/drawing/2014/main" id="{1B43D568-149C-CB49-AA3E-FA07115C91ED}"/>
              </a:ext>
            </a:extLst>
          </p:cNvPr>
          <p:cNvSpPr txBox="1"/>
          <p:nvPr/>
        </p:nvSpPr>
        <p:spPr>
          <a:xfrm>
            <a:off x="1385000" y="1062652"/>
            <a:ext cx="5052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500">
                <a:latin typeface="MS PGothic" panose="020B0600070205080204" pitchFamily="34" charset="-128"/>
                <a:ea typeface="MS PGothic" panose="020B0600070205080204" pitchFamily="34" charset="-128"/>
              </a:rPr>
              <a:t>好みの制服</a:t>
            </a:r>
            <a:endParaRPr kumimoji="1" lang="en-US" altLang="ja-JP" sz="5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r"/>
            <a:r>
              <a:rPr kumimoji="1" lang="en-US" altLang="ja-JP" sz="500" dirty="0">
                <a:latin typeface="MS PGothic" panose="020B0600070205080204" pitchFamily="34" charset="-128"/>
                <a:ea typeface="MS PGothic" panose="020B0600070205080204" pitchFamily="34" charset="-128"/>
              </a:rPr>
              <a:t>2.3</a:t>
            </a:r>
            <a:r>
              <a:rPr kumimoji="1" lang="ja-JP" altLang="en-US" sz="500"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97" name="テキスト ボックス 96">
            <a:extLst>
              <a:ext uri="{FF2B5EF4-FFF2-40B4-BE49-F238E27FC236}">
                <a16:creationId xmlns="" xmlns:a16="http://schemas.microsoft.com/office/drawing/2014/main" id="{6048373F-E40A-F148-B1A1-D1D03045EF73}"/>
              </a:ext>
            </a:extLst>
          </p:cNvPr>
          <p:cNvSpPr txBox="1"/>
          <p:nvPr/>
        </p:nvSpPr>
        <p:spPr>
          <a:xfrm>
            <a:off x="1650497" y="930184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500">
                <a:latin typeface="MS PGothic" panose="020B0600070205080204" pitchFamily="34" charset="-128"/>
                <a:ea typeface="MS PGothic" panose="020B0600070205080204" pitchFamily="34" charset="-128"/>
              </a:rPr>
              <a:t>通学補助等</a:t>
            </a:r>
            <a:endParaRPr kumimoji="1" lang="en-US" altLang="ja-JP" sz="5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r"/>
            <a:r>
              <a:rPr kumimoji="1" lang="ja-JP" altLang="en-US" sz="500">
                <a:latin typeface="MS PGothic" panose="020B0600070205080204" pitchFamily="34" charset="-128"/>
                <a:ea typeface="MS PGothic" panose="020B0600070205080204" pitchFamily="34" charset="-128"/>
              </a:rPr>
              <a:t>行政支援</a:t>
            </a:r>
            <a:endParaRPr kumimoji="1" lang="en-US" altLang="ja-JP" sz="5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r"/>
            <a:r>
              <a:rPr kumimoji="1" lang="en-US" altLang="ja-JP" sz="500" dirty="0">
                <a:latin typeface="MS PGothic" panose="020B0600070205080204" pitchFamily="34" charset="-128"/>
                <a:ea typeface="MS PGothic" panose="020B0600070205080204" pitchFamily="34" charset="-128"/>
              </a:rPr>
              <a:t>0.5</a:t>
            </a:r>
            <a:r>
              <a:rPr kumimoji="1" lang="ja-JP" altLang="en-US" sz="500"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graphicFrame>
        <p:nvGraphicFramePr>
          <p:cNvPr id="104" name="グラフ 103">
            <a:extLst>
              <a:ext uri="{FF2B5EF4-FFF2-40B4-BE49-F238E27FC236}">
                <a16:creationId xmlns="" xmlns:a16="http://schemas.microsoft.com/office/drawing/2014/main" id="{CFC4EC15-74C8-274D-9C9A-81EF563E14E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8934453"/>
              </p:ext>
            </p:extLst>
          </p:nvPr>
        </p:nvGraphicFramePr>
        <p:xfrm>
          <a:off x="2906988" y="1122424"/>
          <a:ext cx="4109654" cy="25575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6" name="グラフ 85">
            <a:extLst>
              <a:ext uri="{FF2B5EF4-FFF2-40B4-BE49-F238E27FC236}">
                <a16:creationId xmlns="" xmlns:a16="http://schemas.microsoft.com/office/drawing/2014/main" id="{627AAD11-E890-7841-A68A-972500010BA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4202554"/>
              </p:ext>
            </p:extLst>
          </p:nvPr>
        </p:nvGraphicFramePr>
        <p:xfrm>
          <a:off x="137291" y="1142370"/>
          <a:ext cx="3661122" cy="25394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29" name="直線コネクタ 128">
            <a:extLst>
              <a:ext uri="{FF2B5EF4-FFF2-40B4-BE49-F238E27FC236}">
                <a16:creationId xmlns="" xmlns:a16="http://schemas.microsoft.com/office/drawing/2014/main" id="{CA1C39D1-77E1-BD47-9965-09FEA2880A1A}"/>
              </a:ext>
            </a:extLst>
          </p:cNvPr>
          <p:cNvCxnSpPr>
            <a:cxnSpLocks/>
          </p:cNvCxnSpPr>
          <p:nvPr/>
        </p:nvCxnSpPr>
        <p:spPr>
          <a:xfrm flipH="1">
            <a:off x="4905025" y="1152103"/>
            <a:ext cx="58454" cy="120892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直線コネクタ 146">
            <a:extLst>
              <a:ext uri="{FF2B5EF4-FFF2-40B4-BE49-F238E27FC236}">
                <a16:creationId xmlns="" xmlns:a16="http://schemas.microsoft.com/office/drawing/2014/main" id="{E9D39E0A-F086-6446-8451-BA339E489F50}"/>
              </a:ext>
            </a:extLst>
          </p:cNvPr>
          <p:cNvCxnSpPr>
            <a:cxnSpLocks/>
          </p:cNvCxnSpPr>
          <p:nvPr/>
        </p:nvCxnSpPr>
        <p:spPr>
          <a:xfrm flipH="1">
            <a:off x="4937769" y="1198086"/>
            <a:ext cx="265894" cy="74909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>
            <a:extLst>
              <a:ext uri="{FF2B5EF4-FFF2-40B4-BE49-F238E27FC236}">
                <a16:creationId xmlns="" xmlns:a16="http://schemas.microsoft.com/office/drawing/2014/main" id="{A17EE188-4497-1B48-8EB9-2C8A1DB80318}"/>
              </a:ext>
            </a:extLst>
          </p:cNvPr>
          <p:cNvSpPr txBox="1"/>
          <p:nvPr/>
        </p:nvSpPr>
        <p:spPr>
          <a:xfrm>
            <a:off x="-9259" y="228197"/>
            <a:ext cx="6857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dirty="0">
                <a:latin typeface="MS PGothic" panose="020B0600070205080204" pitchFamily="34" charset="-128"/>
                <a:ea typeface="MS PGothic" panose="020B0600070205080204" pitchFamily="34" charset="-128"/>
              </a:rPr>
              <a:t>【</a:t>
            </a:r>
            <a:r>
              <a:rPr kumimoji="1" lang="ja-JP" altLang="en-US" sz="1400">
                <a:latin typeface="MS PGothic" panose="020B0600070205080204" pitchFamily="34" charset="-128"/>
                <a:ea typeface="MS PGothic" panose="020B0600070205080204" pitchFamily="34" charset="-128"/>
              </a:rPr>
              <a:t>設問</a:t>
            </a:r>
            <a:r>
              <a:rPr kumimoji="1" lang="en-US" altLang="ja-JP" sz="1400" dirty="0">
                <a:latin typeface="MS PGothic" panose="020B0600070205080204" pitchFamily="34" charset="-128"/>
                <a:ea typeface="MS PGothic" panose="020B0600070205080204" pitchFamily="34" charset="-128"/>
              </a:rPr>
              <a:t>1】</a:t>
            </a:r>
          </a:p>
          <a:p>
            <a:pPr algn="ctr"/>
            <a:r>
              <a:rPr kumimoji="1" lang="ja-JP" altLang="en-US" sz="1400">
                <a:latin typeface="MS PGothic" panose="020B0600070205080204" pitchFamily="34" charset="-128"/>
                <a:ea typeface="MS PGothic" panose="020B0600070205080204" pitchFamily="34" charset="-128"/>
              </a:rPr>
              <a:t>高校進学の際に学校を選ぶポイントは何ですか？（３つ以内）</a:t>
            </a:r>
          </a:p>
        </p:txBody>
      </p:sp>
      <p:sp>
        <p:nvSpPr>
          <p:cNvPr id="115" name="テキスト ボックス 114">
            <a:extLst>
              <a:ext uri="{FF2B5EF4-FFF2-40B4-BE49-F238E27FC236}">
                <a16:creationId xmlns="" xmlns:a16="http://schemas.microsoft.com/office/drawing/2014/main" id="{C212D21B-673E-4F41-9AF4-2003E3D1CE8E}"/>
              </a:ext>
            </a:extLst>
          </p:cNvPr>
          <p:cNvSpPr txBox="1"/>
          <p:nvPr/>
        </p:nvSpPr>
        <p:spPr>
          <a:xfrm>
            <a:off x="4894274" y="962482"/>
            <a:ext cx="5052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00">
                <a:latin typeface="MS PGothic" panose="020B0600070205080204" pitchFamily="34" charset="-128"/>
                <a:ea typeface="MS PGothic" panose="020B0600070205080204" pitchFamily="34" charset="-128"/>
              </a:rPr>
              <a:t>好みの制服</a:t>
            </a:r>
            <a:endParaRPr kumimoji="1" lang="en-US" altLang="ja-JP" sz="5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en-US" altLang="ja-JP" sz="500" dirty="0">
                <a:latin typeface="MS PGothic" panose="020B0600070205080204" pitchFamily="34" charset="-128"/>
                <a:ea typeface="MS PGothic" panose="020B0600070205080204" pitchFamily="34" charset="-128"/>
              </a:rPr>
              <a:t>0.3</a:t>
            </a:r>
            <a:r>
              <a:rPr kumimoji="1" lang="ja-JP" altLang="en-US" sz="500"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116" name="テキスト ボックス 115">
            <a:extLst>
              <a:ext uri="{FF2B5EF4-FFF2-40B4-BE49-F238E27FC236}">
                <a16:creationId xmlns="" xmlns:a16="http://schemas.microsoft.com/office/drawing/2014/main" id="{962EDD8F-A1AF-5746-9F5A-C053B256AA5C}"/>
              </a:ext>
            </a:extLst>
          </p:cNvPr>
          <p:cNvSpPr txBox="1"/>
          <p:nvPr/>
        </p:nvSpPr>
        <p:spPr>
          <a:xfrm>
            <a:off x="5102063" y="1056503"/>
            <a:ext cx="37221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500">
                <a:latin typeface="MS PGothic" panose="020B0600070205080204" pitchFamily="34" charset="-128"/>
                <a:ea typeface="MS PGothic" panose="020B0600070205080204" pitchFamily="34" charset="-128"/>
              </a:rPr>
              <a:t>その他</a:t>
            </a:r>
            <a:endParaRPr kumimoji="1" lang="en-US" altLang="ja-JP" sz="5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r"/>
            <a:r>
              <a:rPr kumimoji="1" lang="en-US" altLang="ja-JP" sz="500" dirty="0">
                <a:latin typeface="MS PGothic" panose="020B0600070205080204" pitchFamily="34" charset="-128"/>
                <a:ea typeface="MS PGothic" panose="020B0600070205080204" pitchFamily="34" charset="-128"/>
              </a:rPr>
              <a:t>0.6</a:t>
            </a:r>
            <a:r>
              <a:rPr kumimoji="1" lang="ja-JP" altLang="en-US" sz="500"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66" name="テキスト ボックス 65">
            <a:extLst>
              <a:ext uri="{FF2B5EF4-FFF2-40B4-BE49-F238E27FC236}">
                <a16:creationId xmlns="" xmlns:a16="http://schemas.microsoft.com/office/drawing/2014/main" id="{83651696-965F-2B40-9EDF-121CA77516ED}"/>
              </a:ext>
            </a:extLst>
          </p:cNvPr>
          <p:cNvSpPr txBox="1"/>
          <p:nvPr/>
        </p:nvSpPr>
        <p:spPr>
          <a:xfrm>
            <a:off x="2060281" y="1794458"/>
            <a:ext cx="846707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自宅から学校までの</a:t>
            </a:r>
            <a:endParaRPr kumimoji="1" lang="en-US" altLang="ja-JP" sz="6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ja-JP" altLang="en-US" sz="6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距離／交通手段</a:t>
            </a:r>
            <a:endParaRPr kumimoji="1" lang="en-US" altLang="ja-JP" sz="6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en-US" altLang="ja-JP" sz="7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25.1</a:t>
            </a:r>
            <a:r>
              <a:rPr kumimoji="1" lang="ja-JP" altLang="en-US" sz="7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67" name="テキスト ボックス 66">
            <a:extLst>
              <a:ext uri="{FF2B5EF4-FFF2-40B4-BE49-F238E27FC236}">
                <a16:creationId xmlns="" xmlns:a16="http://schemas.microsoft.com/office/drawing/2014/main" id="{C7F0C21A-B877-1849-84EC-0ECEAB339101}"/>
              </a:ext>
            </a:extLst>
          </p:cNvPr>
          <p:cNvSpPr txBox="1"/>
          <p:nvPr/>
        </p:nvSpPr>
        <p:spPr>
          <a:xfrm>
            <a:off x="2238157" y="2589805"/>
            <a:ext cx="646331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志望校決定時</a:t>
            </a:r>
            <a:endParaRPr kumimoji="1" lang="en-US" altLang="ja-JP" sz="6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ja-JP" altLang="en-US" sz="6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での学力</a:t>
            </a:r>
            <a:endParaRPr kumimoji="1" lang="en-US" altLang="ja-JP" sz="6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en-US" altLang="ja-JP" sz="7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20.4</a:t>
            </a:r>
            <a:r>
              <a:rPr kumimoji="1" lang="ja-JP" altLang="en-US" sz="7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69" name="テキスト ボックス 68">
            <a:extLst>
              <a:ext uri="{FF2B5EF4-FFF2-40B4-BE49-F238E27FC236}">
                <a16:creationId xmlns="" xmlns:a16="http://schemas.microsoft.com/office/drawing/2014/main" id="{773FEF28-6D56-C84E-A60D-F8157BE7C6B8}"/>
              </a:ext>
            </a:extLst>
          </p:cNvPr>
          <p:cNvSpPr txBox="1"/>
          <p:nvPr/>
        </p:nvSpPr>
        <p:spPr>
          <a:xfrm>
            <a:off x="1032019" y="2608613"/>
            <a:ext cx="478016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希望する</a:t>
            </a:r>
            <a:endParaRPr kumimoji="1" lang="en-US" altLang="ja-JP" sz="6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ja-JP" altLang="en-US" sz="6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部活動</a:t>
            </a:r>
            <a:endParaRPr kumimoji="1" lang="en-US" altLang="ja-JP" sz="6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en-US" altLang="ja-JP" sz="7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12.6</a:t>
            </a:r>
            <a:r>
              <a:rPr kumimoji="1" lang="ja-JP" altLang="en-US" sz="7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70" name="テキスト ボックス 69">
            <a:extLst>
              <a:ext uri="{FF2B5EF4-FFF2-40B4-BE49-F238E27FC236}">
                <a16:creationId xmlns="" xmlns:a16="http://schemas.microsoft.com/office/drawing/2014/main" id="{6CFC33F2-E781-5E4B-80AB-626F993C084A}"/>
              </a:ext>
            </a:extLst>
          </p:cNvPr>
          <p:cNvSpPr txBox="1"/>
          <p:nvPr/>
        </p:nvSpPr>
        <p:spPr>
          <a:xfrm>
            <a:off x="833528" y="2127091"/>
            <a:ext cx="633507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四年生大学等の</a:t>
            </a:r>
            <a:endParaRPr kumimoji="1" lang="en-US" altLang="ja-JP" sz="5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ja-JP" altLang="en-US" sz="5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進学実績</a:t>
            </a:r>
            <a:endParaRPr kumimoji="1" lang="en-US" altLang="ja-JP" sz="5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en-US" altLang="ja-JP" sz="7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8.9</a:t>
            </a:r>
            <a:r>
              <a:rPr kumimoji="1" lang="ja-JP" altLang="en-US" sz="7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87" name="テキスト ボックス 86">
            <a:extLst>
              <a:ext uri="{FF2B5EF4-FFF2-40B4-BE49-F238E27FC236}">
                <a16:creationId xmlns="" xmlns:a16="http://schemas.microsoft.com/office/drawing/2014/main" id="{FD58381D-AAF2-534C-8E76-C4059E328FC8}"/>
              </a:ext>
            </a:extLst>
          </p:cNvPr>
          <p:cNvSpPr txBox="1"/>
          <p:nvPr/>
        </p:nvSpPr>
        <p:spPr>
          <a:xfrm>
            <a:off x="931708" y="1737929"/>
            <a:ext cx="6335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00">
                <a:latin typeface="MS PGothic" panose="020B0600070205080204" pitchFamily="34" charset="-128"/>
                <a:ea typeface="MS PGothic" panose="020B0600070205080204" pitchFamily="34" charset="-128"/>
              </a:rPr>
              <a:t>学校の設備環境</a:t>
            </a:r>
            <a:endParaRPr kumimoji="1" lang="en-US" altLang="ja-JP" sz="5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en-US" altLang="ja-JP" sz="500" dirty="0">
                <a:latin typeface="MS PGothic" panose="020B0600070205080204" pitchFamily="34" charset="-128"/>
                <a:ea typeface="MS PGothic" panose="020B0600070205080204" pitchFamily="34" charset="-128"/>
              </a:rPr>
              <a:t>7.3</a:t>
            </a:r>
            <a:r>
              <a:rPr kumimoji="1" lang="ja-JP" altLang="en-US" sz="500"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88" name="テキスト ボックス 87">
            <a:extLst>
              <a:ext uri="{FF2B5EF4-FFF2-40B4-BE49-F238E27FC236}">
                <a16:creationId xmlns="" xmlns:a16="http://schemas.microsoft.com/office/drawing/2014/main" id="{6783B268-018C-6241-9742-C337B710B3E3}"/>
              </a:ext>
            </a:extLst>
          </p:cNvPr>
          <p:cNvSpPr txBox="1"/>
          <p:nvPr/>
        </p:nvSpPr>
        <p:spPr>
          <a:xfrm>
            <a:off x="696153" y="1280492"/>
            <a:ext cx="74571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500">
                <a:latin typeface="MS PGothic" panose="020B0600070205080204" pitchFamily="34" charset="-128"/>
                <a:ea typeface="MS PGothic" panose="020B0600070205080204" pitchFamily="34" charset="-128"/>
              </a:rPr>
              <a:t>学校独自の取り組み</a:t>
            </a:r>
            <a:endParaRPr kumimoji="1" lang="en-US" altLang="ja-JP" sz="5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r"/>
            <a:r>
              <a:rPr kumimoji="1" lang="en-US" altLang="ja-JP" sz="500" dirty="0">
                <a:latin typeface="MS PGothic" panose="020B0600070205080204" pitchFamily="34" charset="-128"/>
                <a:ea typeface="MS PGothic" panose="020B0600070205080204" pitchFamily="34" charset="-128"/>
              </a:rPr>
              <a:t>3.5</a:t>
            </a:r>
            <a:r>
              <a:rPr kumimoji="1" lang="ja-JP" altLang="en-US" sz="500"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89" name="テキスト ボックス 88">
            <a:extLst>
              <a:ext uri="{FF2B5EF4-FFF2-40B4-BE49-F238E27FC236}">
                <a16:creationId xmlns="" xmlns:a16="http://schemas.microsoft.com/office/drawing/2014/main" id="{ABD5169D-7A35-F542-B69B-B9A288568516}"/>
              </a:ext>
            </a:extLst>
          </p:cNvPr>
          <p:cNvSpPr txBox="1"/>
          <p:nvPr/>
        </p:nvSpPr>
        <p:spPr>
          <a:xfrm>
            <a:off x="982755" y="1140842"/>
            <a:ext cx="69762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500">
                <a:latin typeface="MS PGothic" panose="020B0600070205080204" pitchFamily="34" charset="-128"/>
                <a:ea typeface="MS PGothic" panose="020B0600070205080204" pitchFamily="34" charset="-128"/>
              </a:rPr>
              <a:t>地元への就職実績</a:t>
            </a:r>
            <a:endParaRPr kumimoji="1" lang="en-US" altLang="ja-JP" sz="5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r"/>
            <a:r>
              <a:rPr kumimoji="1" lang="en-US" altLang="ja-JP" sz="500" dirty="0">
                <a:latin typeface="MS PGothic" panose="020B0600070205080204" pitchFamily="34" charset="-128"/>
                <a:ea typeface="MS PGothic" panose="020B0600070205080204" pitchFamily="34" charset="-128"/>
              </a:rPr>
              <a:t>2.9</a:t>
            </a:r>
            <a:r>
              <a:rPr kumimoji="1" lang="ja-JP" altLang="en-US" sz="500"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98" name="テキスト ボックス 97">
            <a:extLst>
              <a:ext uri="{FF2B5EF4-FFF2-40B4-BE49-F238E27FC236}">
                <a16:creationId xmlns="" xmlns:a16="http://schemas.microsoft.com/office/drawing/2014/main" id="{D3E8A395-6B2D-5E4D-9DDF-CAB9B432BE21}"/>
              </a:ext>
            </a:extLst>
          </p:cNvPr>
          <p:cNvSpPr txBox="1"/>
          <p:nvPr/>
        </p:nvSpPr>
        <p:spPr>
          <a:xfrm>
            <a:off x="1990468" y="1043327"/>
            <a:ext cx="37221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500">
                <a:latin typeface="MS PGothic" panose="020B0600070205080204" pitchFamily="34" charset="-128"/>
                <a:ea typeface="MS PGothic" panose="020B0600070205080204" pitchFamily="34" charset="-128"/>
              </a:rPr>
              <a:t>その他</a:t>
            </a:r>
            <a:endParaRPr kumimoji="1" lang="en-US" altLang="ja-JP" sz="5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r"/>
            <a:r>
              <a:rPr kumimoji="1" lang="en-US" altLang="ja-JP" sz="500" dirty="0">
                <a:latin typeface="MS PGothic" panose="020B0600070205080204" pitchFamily="34" charset="-128"/>
                <a:ea typeface="MS PGothic" panose="020B0600070205080204" pitchFamily="34" charset="-128"/>
              </a:rPr>
              <a:t>1.5</a:t>
            </a:r>
            <a:r>
              <a:rPr kumimoji="1" lang="ja-JP" altLang="en-US" sz="500"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106" name="テキスト ボックス 105">
            <a:extLst>
              <a:ext uri="{FF2B5EF4-FFF2-40B4-BE49-F238E27FC236}">
                <a16:creationId xmlns="" xmlns:a16="http://schemas.microsoft.com/office/drawing/2014/main" id="{0AB71B9B-A992-434C-95FC-333FB534FE63}"/>
              </a:ext>
            </a:extLst>
          </p:cNvPr>
          <p:cNvSpPr txBox="1"/>
          <p:nvPr/>
        </p:nvSpPr>
        <p:spPr>
          <a:xfrm>
            <a:off x="5049751" y="1794458"/>
            <a:ext cx="846707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自宅から学校までの</a:t>
            </a:r>
            <a:endParaRPr kumimoji="1" lang="en-US" altLang="ja-JP" sz="6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ja-JP" altLang="en-US" sz="6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距離／交通手段</a:t>
            </a:r>
            <a:endParaRPr kumimoji="1" lang="en-US" altLang="ja-JP" sz="6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en-US" altLang="ja-JP" sz="7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28.7</a:t>
            </a:r>
            <a:r>
              <a:rPr kumimoji="1" lang="ja-JP" altLang="en-US" sz="7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107" name="テキスト ボックス 106">
            <a:extLst>
              <a:ext uri="{FF2B5EF4-FFF2-40B4-BE49-F238E27FC236}">
                <a16:creationId xmlns="" xmlns:a16="http://schemas.microsoft.com/office/drawing/2014/main" id="{7CA92CA9-56C5-4B40-A76F-E3D757DA3C7E}"/>
              </a:ext>
            </a:extLst>
          </p:cNvPr>
          <p:cNvSpPr txBox="1"/>
          <p:nvPr/>
        </p:nvSpPr>
        <p:spPr>
          <a:xfrm>
            <a:off x="5042749" y="2774489"/>
            <a:ext cx="646331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志望校決定時</a:t>
            </a:r>
            <a:endParaRPr kumimoji="1" lang="en-US" altLang="ja-JP" sz="6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ja-JP" altLang="en-US" sz="6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での学力</a:t>
            </a:r>
            <a:endParaRPr kumimoji="1" lang="en-US" altLang="ja-JP" sz="6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en-US" altLang="ja-JP" sz="7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23.6</a:t>
            </a:r>
            <a:r>
              <a:rPr kumimoji="1" lang="ja-JP" altLang="en-US" sz="7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108" name="テキスト ボックス 107">
            <a:extLst>
              <a:ext uri="{FF2B5EF4-FFF2-40B4-BE49-F238E27FC236}">
                <a16:creationId xmlns="" xmlns:a16="http://schemas.microsoft.com/office/drawing/2014/main" id="{5D4F727B-CCC4-E145-8911-E56F42894D8E}"/>
              </a:ext>
            </a:extLst>
          </p:cNvPr>
          <p:cNvSpPr txBox="1"/>
          <p:nvPr/>
        </p:nvSpPr>
        <p:spPr>
          <a:xfrm>
            <a:off x="4342715" y="2904844"/>
            <a:ext cx="478016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希望する</a:t>
            </a:r>
            <a:endParaRPr kumimoji="1" lang="en-US" altLang="ja-JP" sz="6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ja-JP" altLang="en-US" sz="6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部活動</a:t>
            </a:r>
            <a:endParaRPr kumimoji="1" lang="en-US" altLang="ja-JP" sz="6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en-US" altLang="ja-JP" sz="7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11.9</a:t>
            </a:r>
            <a:r>
              <a:rPr kumimoji="1" lang="ja-JP" altLang="en-US" sz="7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109" name="テキスト ボックス 108">
            <a:extLst>
              <a:ext uri="{FF2B5EF4-FFF2-40B4-BE49-F238E27FC236}">
                <a16:creationId xmlns="" xmlns:a16="http://schemas.microsoft.com/office/drawing/2014/main" id="{06D39627-3A96-E74F-8B01-364860AACD3A}"/>
              </a:ext>
            </a:extLst>
          </p:cNvPr>
          <p:cNvSpPr txBox="1"/>
          <p:nvPr/>
        </p:nvSpPr>
        <p:spPr>
          <a:xfrm>
            <a:off x="3854251" y="1993711"/>
            <a:ext cx="633507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四年生大学等の</a:t>
            </a:r>
            <a:endParaRPr kumimoji="1" lang="en-US" altLang="ja-JP" sz="5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ja-JP" altLang="en-US" sz="5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進学実績</a:t>
            </a:r>
            <a:endParaRPr kumimoji="1" lang="en-US" altLang="ja-JP" sz="5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en-US" altLang="ja-JP" sz="7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10.5</a:t>
            </a:r>
            <a:r>
              <a:rPr kumimoji="1" lang="ja-JP" altLang="en-US" sz="7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110" name="テキスト ボックス 109">
            <a:extLst>
              <a:ext uri="{FF2B5EF4-FFF2-40B4-BE49-F238E27FC236}">
                <a16:creationId xmlns="" xmlns:a16="http://schemas.microsoft.com/office/drawing/2014/main" id="{FEB3518B-371B-D54C-9E14-922E3A4B10BB}"/>
              </a:ext>
            </a:extLst>
          </p:cNvPr>
          <p:cNvSpPr txBox="1"/>
          <p:nvPr/>
        </p:nvSpPr>
        <p:spPr>
          <a:xfrm>
            <a:off x="3881830" y="2521113"/>
            <a:ext cx="63190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>
                <a:latin typeface="MS PGothic" panose="020B0600070205080204" pitchFamily="34" charset="-128"/>
                <a:ea typeface="MS PGothic" panose="020B0600070205080204" pitchFamily="34" charset="-128"/>
              </a:rPr>
              <a:t>希望する学科</a:t>
            </a:r>
            <a:endParaRPr kumimoji="1" lang="en-US" altLang="ja-JP" sz="6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en-US" altLang="ja-JP" sz="700" dirty="0">
                <a:latin typeface="MS PGothic" panose="020B0600070205080204" pitchFamily="34" charset="-128"/>
                <a:ea typeface="MS PGothic" panose="020B0600070205080204" pitchFamily="34" charset="-128"/>
              </a:rPr>
              <a:t>11.0</a:t>
            </a:r>
            <a:r>
              <a:rPr kumimoji="1" lang="ja-JP" altLang="en-US" sz="700"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111" name="テキスト ボックス 110">
            <a:extLst>
              <a:ext uri="{FF2B5EF4-FFF2-40B4-BE49-F238E27FC236}">
                <a16:creationId xmlns="" xmlns:a16="http://schemas.microsoft.com/office/drawing/2014/main" id="{F2082677-4ACD-4241-97C2-B64FD8312DD1}"/>
              </a:ext>
            </a:extLst>
          </p:cNvPr>
          <p:cNvSpPr txBox="1"/>
          <p:nvPr/>
        </p:nvSpPr>
        <p:spPr>
          <a:xfrm>
            <a:off x="3508971" y="1466404"/>
            <a:ext cx="74571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500">
                <a:latin typeface="MS PGothic" panose="020B0600070205080204" pitchFamily="34" charset="-128"/>
                <a:ea typeface="MS PGothic" panose="020B0600070205080204" pitchFamily="34" charset="-128"/>
              </a:rPr>
              <a:t>学校独自の取り組み</a:t>
            </a:r>
            <a:endParaRPr kumimoji="1" lang="en-US" altLang="ja-JP" sz="5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r"/>
            <a:r>
              <a:rPr kumimoji="1" lang="en-US" altLang="ja-JP" sz="500" dirty="0">
                <a:latin typeface="MS PGothic" panose="020B0600070205080204" pitchFamily="34" charset="-128"/>
                <a:ea typeface="MS PGothic" panose="020B0600070205080204" pitchFamily="34" charset="-128"/>
              </a:rPr>
              <a:t>4.5</a:t>
            </a:r>
            <a:r>
              <a:rPr kumimoji="1" lang="ja-JP" altLang="en-US" sz="500"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112" name="テキスト ボックス 111">
            <a:extLst>
              <a:ext uri="{FF2B5EF4-FFF2-40B4-BE49-F238E27FC236}">
                <a16:creationId xmlns="" xmlns:a16="http://schemas.microsoft.com/office/drawing/2014/main" id="{03675B30-3934-8D4D-9532-DE4CC00597A3}"/>
              </a:ext>
            </a:extLst>
          </p:cNvPr>
          <p:cNvSpPr txBox="1"/>
          <p:nvPr/>
        </p:nvSpPr>
        <p:spPr>
          <a:xfrm>
            <a:off x="3879308" y="1263952"/>
            <a:ext cx="6335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500">
                <a:latin typeface="MS PGothic" panose="020B0600070205080204" pitchFamily="34" charset="-128"/>
                <a:ea typeface="MS PGothic" panose="020B0600070205080204" pitchFamily="34" charset="-128"/>
              </a:rPr>
              <a:t>学校の設備環境</a:t>
            </a:r>
            <a:endParaRPr kumimoji="1" lang="en-US" altLang="ja-JP" sz="5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r"/>
            <a:r>
              <a:rPr kumimoji="1" lang="en-US" altLang="ja-JP" sz="500" dirty="0">
                <a:latin typeface="MS PGothic" panose="020B0600070205080204" pitchFamily="34" charset="-128"/>
                <a:ea typeface="MS PGothic" panose="020B0600070205080204" pitchFamily="34" charset="-128"/>
              </a:rPr>
              <a:t>3.8</a:t>
            </a:r>
            <a:r>
              <a:rPr kumimoji="1" lang="ja-JP" altLang="en-US" sz="500"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113" name="テキスト ボックス 112">
            <a:extLst>
              <a:ext uri="{FF2B5EF4-FFF2-40B4-BE49-F238E27FC236}">
                <a16:creationId xmlns="" xmlns:a16="http://schemas.microsoft.com/office/drawing/2014/main" id="{79B26BE8-555B-C044-916A-B5A737E6E03B}"/>
              </a:ext>
            </a:extLst>
          </p:cNvPr>
          <p:cNvSpPr txBox="1"/>
          <p:nvPr/>
        </p:nvSpPr>
        <p:spPr>
          <a:xfrm>
            <a:off x="3997459" y="1120654"/>
            <a:ext cx="7617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500">
                <a:latin typeface="MS PGothic" panose="020B0600070205080204" pitchFamily="34" charset="-128"/>
                <a:ea typeface="MS PGothic" panose="020B0600070205080204" pitchFamily="34" charset="-128"/>
              </a:rPr>
              <a:t>通学補助等行政支援</a:t>
            </a:r>
            <a:endParaRPr kumimoji="1" lang="en-US" altLang="ja-JP" sz="5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r"/>
            <a:r>
              <a:rPr kumimoji="1" lang="en-US" altLang="ja-JP" sz="500" dirty="0">
                <a:latin typeface="MS PGothic" panose="020B0600070205080204" pitchFamily="34" charset="-128"/>
                <a:ea typeface="MS PGothic" panose="020B0600070205080204" pitchFamily="34" charset="-128"/>
              </a:rPr>
              <a:t>3.2</a:t>
            </a:r>
            <a:r>
              <a:rPr kumimoji="1" lang="ja-JP" altLang="en-US" sz="500"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133" name="テキスト ボックス 132">
            <a:extLst>
              <a:ext uri="{FF2B5EF4-FFF2-40B4-BE49-F238E27FC236}">
                <a16:creationId xmlns="" xmlns:a16="http://schemas.microsoft.com/office/drawing/2014/main" id="{8C098D30-D0E1-1241-9996-80DEDF467B16}"/>
              </a:ext>
            </a:extLst>
          </p:cNvPr>
          <p:cNvSpPr txBox="1"/>
          <p:nvPr/>
        </p:nvSpPr>
        <p:spPr>
          <a:xfrm>
            <a:off x="855299" y="3580828"/>
            <a:ext cx="222318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>
                <a:latin typeface="MS PGothic" panose="020B0600070205080204" pitchFamily="34" charset="-128"/>
                <a:ea typeface="MS PGothic" panose="020B0600070205080204" pitchFamily="34" charset="-128"/>
              </a:rPr>
              <a:t>生</a:t>
            </a:r>
            <a:r>
              <a:rPr kumimoji="1" lang="en-US" altLang="ja-JP" sz="900" dirty="0">
                <a:latin typeface="MS PGothic" panose="020B0600070205080204" pitchFamily="34" charset="-128"/>
                <a:ea typeface="MS PGothic" panose="020B0600070205080204" pitchFamily="34" charset="-128"/>
              </a:rPr>
              <a:t> </a:t>
            </a:r>
            <a:r>
              <a:rPr kumimoji="1" lang="ja-JP" altLang="en-US" sz="900">
                <a:latin typeface="MS PGothic" panose="020B0600070205080204" pitchFamily="34" charset="-128"/>
                <a:ea typeface="MS PGothic" panose="020B0600070205080204" pitchFamily="34" charset="-128"/>
              </a:rPr>
              <a:t>徒</a:t>
            </a:r>
          </a:p>
        </p:txBody>
      </p:sp>
      <p:sp>
        <p:nvSpPr>
          <p:cNvPr id="134" name="テキスト ボックス 133">
            <a:extLst>
              <a:ext uri="{FF2B5EF4-FFF2-40B4-BE49-F238E27FC236}">
                <a16:creationId xmlns="" xmlns:a16="http://schemas.microsoft.com/office/drawing/2014/main" id="{EA0951E6-DF4A-8C48-A6B5-174EF74B0E18}"/>
              </a:ext>
            </a:extLst>
          </p:cNvPr>
          <p:cNvSpPr txBox="1"/>
          <p:nvPr/>
        </p:nvSpPr>
        <p:spPr>
          <a:xfrm>
            <a:off x="4684087" y="3580828"/>
            <a:ext cx="53091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>
                <a:latin typeface="MS PGothic" panose="020B0600070205080204" pitchFamily="34" charset="-128"/>
                <a:ea typeface="MS PGothic" panose="020B0600070205080204" pitchFamily="34" charset="-128"/>
              </a:rPr>
              <a:t>保護者</a:t>
            </a:r>
          </a:p>
        </p:txBody>
      </p:sp>
      <p:graphicFrame>
        <p:nvGraphicFramePr>
          <p:cNvPr id="137" name="グラフ 136">
            <a:extLst>
              <a:ext uri="{FF2B5EF4-FFF2-40B4-BE49-F238E27FC236}">
                <a16:creationId xmlns="" xmlns:a16="http://schemas.microsoft.com/office/drawing/2014/main" id="{65D0023E-EABF-B444-ACC1-6FFB65A7B7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8698374"/>
              </p:ext>
            </p:extLst>
          </p:nvPr>
        </p:nvGraphicFramePr>
        <p:xfrm>
          <a:off x="353961" y="4243106"/>
          <a:ext cx="6209071" cy="31996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8" name="テキスト ボックス 67">
            <a:extLst>
              <a:ext uri="{FF2B5EF4-FFF2-40B4-BE49-F238E27FC236}">
                <a16:creationId xmlns="" xmlns:a16="http://schemas.microsoft.com/office/drawing/2014/main" id="{76BD8B4C-75B9-6448-B5C5-803D07494B9D}"/>
              </a:ext>
            </a:extLst>
          </p:cNvPr>
          <p:cNvSpPr txBox="1"/>
          <p:nvPr/>
        </p:nvSpPr>
        <p:spPr>
          <a:xfrm>
            <a:off x="1542014" y="3009221"/>
            <a:ext cx="63190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>
                <a:latin typeface="MS PGothic" panose="020B0600070205080204" pitchFamily="34" charset="-128"/>
                <a:ea typeface="MS PGothic" panose="020B0600070205080204" pitchFamily="34" charset="-128"/>
              </a:rPr>
              <a:t>希望する学科</a:t>
            </a:r>
            <a:endParaRPr kumimoji="1" lang="en-US" altLang="ja-JP" sz="6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en-US" altLang="ja-JP" sz="700" dirty="0">
                <a:latin typeface="MS PGothic" panose="020B0600070205080204" pitchFamily="34" charset="-128"/>
                <a:ea typeface="MS PGothic" panose="020B0600070205080204" pitchFamily="34" charset="-128"/>
              </a:rPr>
              <a:t>15.0</a:t>
            </a:r>
            <a:r>
              <a:rPr kumimoji="1" lang="ja-JP" altLang="en-US" sz="700"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161" name="テキスト ボックス 160">
            <a:extLst>
              <a:ext uri="{FF2B5EF4-FFF2-40B4-BE49-F238E27FC236}">
                <a16:creationId xmlns="" xmlns:a16="http://schemas.microsoft.com/office/drawing/2014/main" id="{50180F0F-3044-9B45-853A-A4A2FFDCC874}"/>
              </a:ext>
            </a:extLst>
          </p:cNvPr>
          <p:cNvSpPr txBox="1"/>
          <p:nvPr/>
        </p:nvSpPr>
        <p:spPr>
          <a:xfrm>
            <a:off x="-9259" y="3969116"/>
            <a:ext cx="6857999" cy="3195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>
                <a:latin typeface="MS PGothic" panose="020B0600070205080204" pitchFamily="34" charset="-128"/>
                <a:ea typeface="MS PGothic" panose="020B0600070205080204" pitchFamily="34" charset="-128"/>
              </a:rPr>
              <a:t>第</a:t>
            </a:r>
            <a:r>
              <a:rPr kumimoji="1" lang="en-US" altLang="ja-JP" sz="14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1</a:t>
            </a:r>
            <a:r>
              <a:rPr kumimoji="1" lang="ja-JP" altLang="en-US" sz="1400" b="1">
                <a:latin typeface="MS PGothic" panose="020B0600070205080204" pitchFamily="34" charset="-128"/>
                <a:ea typeface="MS PGothic" panose="020B0600070205080204" pitchFamily="34" charset="-128"/>
              </a:rPr>
              <a:t>回（</a:t>
            </a:r>
            <a:r>
              <a:rPr kumimoji="1" lang="en-US" altLang="ja-JP" sz="14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2016</a:t>
            </a:r>
            <a:r>
              <a:rPr kumimoji="1" lang="ja-JP" altLang="en-US" sz="1400" b="1">
                <a:latin typeface="MS PGothic" panose="020B0600070205080204" pitchFamily="34" charset="-128"/>
                <a:ea typeface="MS PGothic" panose="020B0600070205080204" pitchFamily="34" charset="-128"/>
              </a:rPr>
              <a:t>年）第</a:t>
            </a:r>
            <a:r>
              <a:rPr kumimoji="1" lang="en-US" altLang="ja-JP" sz="14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2</a:t>
            </a:r>
            <a:r>
              <a:rPr kumimoji="1" lang="ja-JP" altLang="en-US" sz="1400" b="1">
                <a:latin typeface="MS PGothic" panose="020B0600070205080204" pitchFamily="34" charset="-128"/>
                <a:ea typeface="MS PGothic" panose="020B0600070205080204" pitchFamily="34" charset="-128"/>
              </a:rPr>
              <a:t>回（</a:t>
            </a:r>
            <a:r>
              <a:rPr kumimoji="1" lang="en-US" altLang="ja-JP" sz="14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2019</a:t>
            </a:r>
            <a:r>
              <a:rPr kumimoji="1" lang="ja-JP" altLang="en-US" sz="1400" b="1">
                <a:latin typeface="MS PGothic" panose="020B0600070205080204" pitchFamily="34" charset="-128"/>
                <a:ea typeface="MS PGothic" panose="020B0600070205080204" pitchFamily="34" charset="-128"/>
              </a:rPr>
              <a:t>年）アンケート調査</a:t>
            </a:r>
            <a:r>
              <a:rPr kumimoji="1" lang="en-US" altLang="ja-JP" sz="14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 </a:t>
            </a:r>
            <a:r>
              <a:rPr kumimoji="1" lang="ja-JP" altLang="en-US" sz="1400" b="1">
                <a:latin typeface="MS PGothic" panose="020B0600070205080204" pitchFamily="34" charset="-128"/>
                <a:ea typeface="MS PGothic" panose="020B0600070205080204" pitchFamily="34" charset="-128"/>
              </a:rPr>
              <a:t>比較</a:t>
            </a:r>
          </a:p>
        </p:txBody>
      </p:sp>
      <p:sp>
        <p:nvSpPr>
          <p:cNvPr id="162" name="正方形/長方形 161">
            <a:extLst>
              <a:ext uri="{FF2B5EF4-FFF2-40B4-BE49-F238E27FC236}">
                <a16:creationId xmlns="" xmlns:a16="http://schemas.microsoft.com/office/drawing/2014/main" id="{9F96F931-44DA-B741-A354-D67FCA8B7D48}"/>
              </a:ext>
            </a:extLst>
          </p:cNvPr>
          <p:cNvSpPr/>
          <p:nvPr/>
        </p:nvSpPr>
        <p:spPr>
          <a:xfrm>
            <a:off x="426902" y="7406071"/>
            <a:ext cx="6039887" cy="1472024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07999" y="7492635"/>
            <a:ext cx="612797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00" dirty="0">
                <a:latin typeface="MS PGothic" panose="020B0600070205080204" pitchFamily="34" charset="-128"/>
                <a:ea typeface="MS PGothic" panose="020B0600070205080204" pitchFamily="34" charset="-128"/>
              </a:rPr>
              <a:t>前回調査に比べ、</a:t>
            </a:r>
            <a:endParaRPr kumimoji="1" lang="en-US" altLang="ja-JP" sz="13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ja-JP" altLang="en-US" sz="1300" dirty="0">
                <a:latin typeface="MS PGothic" panose="020B0600070205080204" pitchFamily="34" charset="-128"/>
                <a:ea typeface="MS PGothic" panose="020B0600070205080204" pitchFamily="34" charset="-128"/>
              </a:rPr>
              <a:t>　・生徒、保護者ともに「自宅から学校までの距離</a:t>
            </a:r>
            <a:r>
              <a:rPr kumimoji="1" lang="en-US" altLang="ja-JP" sz="1300" dirty="0">
                <a:latin typeface="MS PGothic" panose="020B0600070205080204" pitchFamily="34" charset="-128"/>
                <a:ea typeface="MS PGothic" panose="020B0600070205080204" pitchFamily="34" charset="-128"/>
              </a:rPr>
              <a:t>/</a:t>
            </a:r>
            <a:r>
              <a:rPr kumimoji="1" lang="ja-JP" altLang="en-US" sz="1300" dirty="0">
                <a:latin typeface="MS PGothic" panose="020B0600070205080204" pitchFamily="34" charset="-128"/>
                <a:ea typeface="MS PGothic" panose="020B0600070205080204" pitchFamily="34" charset="-128"/>
              </a:rPr>
              <a:t>交通手段」、「志望校決定時での　</a:t>
            </a:r>
            <a:endParaRPr kumimoji="1" lang="en-US" altLang="ja-JP" sz="13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ja-JP" altLang="en-US" sz="1300" dirty="0">
                <a:latin typeface="MS PGothic" panose="020B0600070205080204" pitchFamily="34" charset="-128"/>
                <a:ea typeface="MS PGothic" panose="020B0600070205080204" pitchFamily="34" charset="-128"/>
              </a:rPr>
              <a:t>　　学力」、「学校独自の取り組み」、「通学補助等の行政支援」の割合が減少。</a:t>
            </a:r>
            <a:endParaRPr kumimoji="1" lang="en-US" altLang="ja-JP" sz="13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ja-JP" altLang="en-US" sz="1300" dirty="0">
                <a:latin typeface="MS PGothic" panose="020B0600070205080204" pitchFamily="34" charset="-128"/>
                <a:ea typeface="MS PGothic" panose="020B0600070205080204" pitchFamily="34" charset="-128"/>
              </a:rPr>
              <a:t>　・ 「自宅から学校までの距離</a:t>
            </a:r>
            <a:r>
              <a:rPr kumimoji="1" lang="en-US" altLang="ja-JP" sz="1300" dirty="0">
                <a:latin typeface="MS PGothic" panose="020B0600070205080204" pitchFamily="34" charset="-128"/>
                <a:ea typeface="MS PGothic" panose="020B0600070205080204" pitchFamily="34" charset="-128"/>
              </a:rPr>
              <a:t>/</a:t>
            </a:r>
            <a:r>
              <a:rPr kumimoji="1" lang="ja-JP" altLang="en-US" sz="1300" dirty="0">
                <a:latin typeface="MS PGothic" panose="020B0600070205080204" pitchFamily="34" charset="-128"/>
                <a:ea typeface="MS PGothic" panose="020B0600070205080204" pitchFamily="34" charset="-128"/>
              </a:rPr>
              <a:t>交通手段」、「志望校決定時での学力」の減少分と</a:t>
            </a:r>
            <a:endParaRPr kumimoji="1" lang="en-US" altLang="ja-JP" sz="13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ja-JP" altLang="en-US" sz="1300" dirty="0">
                <a:latin typeface="MS PGothic" panose="020B0600070205080204" pitchFamily="34" charset="-128"/>
                <a:ea typeface="MS PGothic" panose="020B0600070205080204" pitchFamily="34" charset="-128"/>
              </a:rPr>
              <a:t>　　ほぼ同程度の割合が「希望する学科」に移行。</a:t>
            </a:r>
            <a:endParaRPr kumimoji="1" lang="en-US" altLang="ja-JP" sz="13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ja-JP" altLang="en-US" sz="1300" dirty="0">
                <a:latin typeface="MS PGothic" panose="020B0600070205080204" pitchFamily="34" charset="-128"/>
                <a:ea typeface="MS PGothic" panose="020B0600070205080204" pitchFamily="34" charset="-128"/>
              </a:rPr>
              <a:t>　・保護者では「希望する部活動」の割合が増加。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761811" y="8745188"/>
            <a:ext cx="10524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dirty="0" smtClean="0"/>
              <a:t>１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16151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直線コネクタ 33">
            <a:extLst>
              <a:ext uri="{FF2B5EF4-FFF2-40B4-BE49-F238E27FC236}">
                <a16:creationId xmlns="" xmlns:a16="http://schemas.microsoft.com/office/drawing/2014/main" id="{21501CA0-C9B8-164B-AB89-3035619DF068}"/>
              </a:ext>
            </a:extLst>
          </p:cNvPr>
          <p:cNvCxnSpPr>
            <a:cxnSpLocks/>
          </p:cNvCxnSpPr>
          <p:nvPr/>
        </p:nvCxnSpPr>
        <p:spPr>
          <a:xfrm flipH="1">
            <a:off x="1909385" y="1241644"/>
            <a:ext cx="49894" cy="100712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="" xmlns:a16="http://schemas.microsoft.com/office/drawing/2014/main" id="{619E89E4-04D6-4A4A-A58B-E838EBF44700}"/>
              </a:ext>
            </a:extLst>
          </p:cNvPr>
          <p:cNvCxnSpPr>
            <a:cxnSpLocks/>
          </p:cNvCxnSpPr>
          <p:nvPr/>
        </p:nvCxnSpPr>
        <p:spPr>
          <a:xfrm flipH="1">
            <a:off x="4923488" y="1191364"/>
            <a:ext cx="85249" cy="110037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グラフ 8">
            <a:extLst>
              <a:ext uri="{FF2B5EF4-FFF2-40B4-BE49-F238E27FC236}">
                <a16:creationId xmlns="" xmlns:a16="http://schemas.microsoft.com/office/drawing/2014/main" id="{374E17BE-BC35-584E-A67E-0AE86C3579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0404470"/>
              </p:ext>
            </p:extLst>
          </p:nvPr>
        </p:nvGraphicFramePr>
        <p:xfrm>
          <a:off x="-1073304" y="1149513"/>
          <a:ext cx="6083300" cy="2536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グラフ 9">
            <a:extLst>
              <a:ext uri="{FF2B5EF4-FFF2-40B4-BE49-F238E27FC236}">
                <a16:creationId xmlns="" xmlns:a16="http://schemas.microsoft.com/office/drawing/2014/main" id="{A7460E97-22E4-E343-B746-E6FCA7A542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3472032"/>
              </p:ext>
            </p:extLst>
          </p:nvPr>
        </p:nvGraphicFramePr>
        <p:xfrm>
          <a:off x="2676848" y="1149513"/>
          <a:ext cx="4572000" cy="2536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テキスト ボックス 11">
            <a:extLst>
              <a:ext uri="{FF2B5EF4-FFF2-40B4-BE49-F238E27FC236}">
                <a16:creationId xmlns="" xmlns:a16="http://schemas.microsoft.com/office/drawing/2014/main" id="{5A558E54-1C76-1644-AB6C-6FD98511FAF0}"/>
              </a:ext>
            </a:extLst>
          </p:cNvPr>
          <p:cNvSpPr txBox="1"/>
          <p:nvPr/>
        </p:nvSpPr>
        <p:spPr>
          <a:xfrm>
            <a:off x="-9259" y="228197"/>
            <a:ext cx="6857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dirty="0">
                <a:latin typeface="MS PGothic" panose="020B0600070205080204" pitchFamily="34" charset="-128"/>
                <a:ea typeface="MS PGothic" panose="020B0600070205080204" pitchFamily="34" charset="-128"/>
              </a:rPr>
              <a:t>【</a:t>
            </a:r>
            <a:r>
              <a:rPr kumimoji="1" lang="ja-JP" altLang="en-US" sz="1400">
                <a:latin typeface="MS PGothic" panose="020B0600070205080204" pitchFamily="34" charset="-128"/>
                <a:ea typeface="MS PGothic" panose="020B0600070205080204" pitchFamily="34" charset="-128"/>
              </a:rPr>
              <a:t>設問</a:t>
            </a:r>
            <a:r>
              <a:rPr kumimoji="1" lang="en-US" altLang="ja-JP" sz="1400" dirty="0">
                <a:latin typeface="MS PGothic" panose="020B0600070205080204" pitchFamily="34" charset="-128"/>
                <a:ea typeface="MS PGothic" panose="020B0600070205080204" pitchFamily="34" charset="-128"/>
              </a:rPr>
              <a:t>2】</a:t>
            </a:r>
          </a:p>
          <a:p>
            <a:pPr algn="ctr"/>
            <a:r>
              <a:rPr kumimoji="1" lang="ja-JP" altLang="en-US" sz="1400">
                <a:latin typeface="MS PGothic" panose="020B0600070205080204" pitchFamily="34" charset="-128"/>
                <a:ea typeface="MS PGothic" panose="020B0600070205080204" pitchFamily="34" charset="-128"/>
              </a:rPr>
              <a:t>志津川高校に行くとしたら、その理由は何ですか？（３つ以内）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="" xmlns:a16="http://schemas.microsoft.com/office/drawing/2014/main" id="{090FA608-E871-4D41-A8B6-46E78C3CFC31}"/>
              </a:ext>
            </a:extLst>
          </p:cNvPr>
          <p:cNvSpPr txBox="1"/>
          <p:nvPr/>
        </p:nvSpPr>
        <p:spPr>
          <a:xfrm>
            <a:off x="2110156" y="2135280"/>
            <a:ext cx="87235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自宅から近いため</a:t>
            </a:r>
            <a:endParaRPr kumimoji="1" lang="en-US" altLang="ja-JP" sz="7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en-US" altLang="ja-JP" sz="8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44.7</a:t>
            </a:r>
            <a:r>
              <a:rPr kumimoji="1" lang="ja-JP" altLang="en-US" sz="8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="" xmlns:a16="http://schemas.microsoft.com/office/drawing/2014/main" id="{EBDF8FAE-3ECE-9A48-9A4D-8A4B1E7756DD}"/>
              </a:ext>
            </a:extLst>
          </p:cNvPr>
          <p:cNvSpPr txBox="1"/>
          <p:nvPr/>
        </p:nvSpPr>
        <p:spPr>
          <a:xfrm>
            <a:off x="1547510" y="3060764"/>
            <a:ext cx="75854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友達が行くから</a:t>
            </a:r>
            <a:endParaRPr kumimoji="1" lang="en-US" altLang="ja-JP" sz="7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en-US" altLang="ja-JP" sz="8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13.0</a:t>
            </a:r>
            <a:r>
              <a:rPr kumimoji="1" lang="ja-JP" altLang="en-US" sz="8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="" xmlns:a16="http://schemas.microsoft.com/office/drawing/2014/main" id="{0E46C7CF-02DE-1746-9026-2D8527974697}"/>
              </a:ext>
            </a:extLst>
          </p:cNvPr>
          <p:cNvSpPr txBox="1"/>
          <p:nvPr/>
        </p:nvSpPr>
        <p:spPr>
          <a:xfrm>
            <a:off x="957902" y="2720973"/>
            <a:ext cx="797013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>
                <a:latin typeface="MS PGothic" panose="020B0600070205080204" pitchFamily="34" charset="-128"/>
                <a:ea typeface="MS PGothic" panose="020B0600070205080204" pitchFamily="34" charset="-128"/>
              </a:rPr>
              <a:t>希望する部活動</a:t>
            </a:r>
            <a:endParaRPr kumimoji="1" lang="en-US" altLang="ja-JP" sz="7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en-US" altLang="ja-JP" sz="800" dirty="0">
                <a:latin typeface="MS PGothic" panose="020B0600070205080204" pitchFamily="34" charset="-128"/>
                <a:ea typeface="MS PGothic" panose="020B0600070205080204" pitchFamily="34" charset="-128"/>
              </a:rPr>
              <a:t>12.8</a:t>
            </a:r>
            <a:r>
              <a:rPr kumimoji="1" lang="ja-JP" altLang="en-US" sz="800"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="" xmlns:a16="http://schemas.microsoft.com/office/drawing/2014/main" id="{74A29A1D-D148-2848-85E6-3D8049DA3B6B}"/>
              </a:ext>
            </a:extLst>
          </p:cNvPr>
          <p:cNvSpPr txBox="1"/>
          <p:nvPr/>
        </p:nvSpPr>
        <p:spPr>
          <a:xfrm>
            <a:off x="835550" y="2275235"/>
            <a:ext cx="72327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卒業後の進路</a:t>
            </a:r>
            <a:endParaRPr kumimoji="1" lang="en-US" altLang="ja-JP" sz="7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en-US" altLang="ja-JP" sz="8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8.8</a:t>
            </a:r>
            <a:r>
              <a:rPr kumimoji="1" lang="ja-JP" altLang="en-US" sz="8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="" xmlns:a16="http://schemas.microsoft.com/office/drawing/2014/main" id="{3AFF1CDD-5167-CC43-9B60-EBC0A722B28E}"/>
              </a:ext>
            </a:extLst>
          </p:cNvPr>
          <p:cNvSpPr txBox="1"/>
          <p:nvPr/>
        </p:nvSpPr>
        <p:spPr>
          <a:xfrm>
            <a:off x="648986" y="1708472"/>
            <a:ext cx="76014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>
                <a:latin typeface="MS PGothic" panose="020B0600070205080204" pitchFamily="34" charset="-128"/>
                <a:ea typeface="MS PGothic" panose="020B0600070205080204" pitchFamily="34" charset="-128"/>
              </a:rPr>
              <a:t>連携型入試で</a:t>
            </a:r>
            <a:endParaRPr kumimoji="1" lang="en-US" altLang="ja-JP" sz="7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ja-JP" altLang="en-US" sz="700">
                <a:latin typeface="MS PGothic" panose="020B0600070205080204" pitchFamily="34" charset="-128"/>
                <a:ea typeface="MS PGothic" panose="020B0600070205080204" pitchFamily="34" charset="-128"/>
              </a:rPr>
              <a:t>受験できるから</a:t>
            </a:r>
            <a:endParaRPr kumimoji="1" lang="en-US" altLang="ja-JP" sz="7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en-US" altLang="ja-JP" sz="800" dirty="0">
                <a:latin typeface="MS PGothic" panose="020B0600070205080204" pitchFamily="34" charset="-128"/>
                <a:ea typeface="MS PGothic" panose="020B0600070205080204" pitchFamily="34" charset="-128"/>
              </a:rPr>
              <a:t>8.8</a:t>
            </a:r>
            <a:r>
              <a:rPr kumimoji="1" lang="ja-JP" altLang="en-US" sz="800"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="" xmlns:a16="http://schemas.microsoft.com/office/drawing/2014/main" id="{B029E478-019D-E742-9E70-41C4E28CBD6E}"/>
              </a:ext>
            </a:extLst>
          </p:cNvPr>
          <p:cNvSpPr txBox="1"/>
          <p:nvPr/>
        </p:nvSpPr>
        <p:spPr>
          <a:xfrm>
            <a:off x="614877" y="1366273"/>
            <a:ext cx="76976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600">
                <a:latin typeface="MS PGothic" panose="020B0600070205080204" pitchFamily="34" charset="-128"/>
                <a:ea typeface="MS PGothic" panose="020B0600070205080204" pitchFamily="34" charset="-128"/>
              </a:rPr>
              <a:t>公営塾があるから</a:t>
            </a:r>
            <a:endParaRPr kumimoji="1" lang="en-US" altLang="ja-JP" sz="6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r"/>
            <a:r>
              <a:rPr kumimoji="1" lang="en-US" altLang="ja-JP" sz="700" dirty="0">
                <a:latin typeface="MS PGothic" panose="020B0600070205080204" pitchFamily="34" charset="-128"/>
                <a:ea typeface="MS PGothic" panose="020B0600070205080204" pitchFamily="34" charset="-128"/>
              </a:rPr>
              <a:t>4.1</a:t>
            </a:r>
            <a:r>
              <a:rPr kumimoji="1" lang="ja-JP" altLang="en-US" sz="700"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="" xmlns:a16="http://schemas.microsoft.com/office/drawing/2014/main" id="{A5B655E9-5D85-7744-9D1B-A38C2F997A59}"/>
              </a:ext>
            </a:extLst>
          </p:cNvPr>
          <p:cNvSpPr txBox="1"/>
          <p:nvPr/>
        </p:nvSpPr>
        <p:spPr>
          <a:xfrm>
            <a:off x="992732" y="1086645"/>
            <a:ext cx="678391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600">
                <a:latin typeface="MS PGothic" panose="020B0600070205080204" pitchFamily="34" charset="-128"/>
                <a:ea typeface="MS PGothic" panose="020B0600070205080204" pitchFamily="34" charset="-128"/>
              </a:rPr>
              <a:t>四年生大学へ</a:t>
            </a:r>
            <a:endParaRPr kumimoji="1" lang="en-US" altLang="ja-JP" sz="6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r"/>
            <a:r>
              <a:rPr kumimoji="1" lang="ja-JP" altLang="en-US" sz="600">
                <a:latin typeface="MS PGothic" panose="020B0600070205080204" pitchFamily="34" charset="-128"/>
                <a:ea typeface="MS PGothic" panose="020B0600070205080204" pitchFamily="34" charset="-128"/>
              </a:rPr>
              <a:t>進学できるから</a:t>
            </a:r>
            <a:endParaRPr kumimoji="1" lang="en-US" altLang="ja-JP" sz="6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r"/>
            <a:r>
              <a:rPr kumimoji="1" lang="en-US" altLang="ja-JP" sz="700" dirty="0">
                <a:latin typeface="MS PGothic" panose="020B0600070205080204" pitchFamily="34" charset="-128"/>
                <a:ea typeface="MS PGothic" panose="020B0600070205080204" pitchFamily="34" charset="-128"/>
              </a:rPr>
              <a:t>3.5</a:t>
            </a:r>
            <a:r>
              <a:rPr kumimoji="1" lang="ja-JP" altLang="en-US" sz="700"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  <a:endParaRPr kumimoji="1" lang="en-US" altLang="ja-JP" sz="7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="" xmlns:a16="http://schemas.microsoft.com/office/drawing/2014/main" id="{B5AAD83B-977C-044A-A59A-5B7269D55B79}"/>
              </a:ext>
            </a:extLst>
          </p:cNvPr>
          <p:cNvSpPr txBox="1"/>
          <p:nvPr/>
        </p:nvSpPr>
        <p:spPr>
          <a:xfrm>
            <a:off x="1403825" y="964198"/>
            <a:ext cx="569387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600">
                <a:latin typeface="MS PGothic" panose="020B0600070205080204" pitchFamily="34" charset="-128"/>
                <a:ea typeface="MS PGothic" panose="020B0600070205080204" pitchFamily="34" charset="-128"/>
              </a:rPr>
              <a:t>学校独自の</a:t>
            </a:r>
            <a:endParaRPr kumimoji="1" lang="en-US" altLang="ja-JP" sz="6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r"/>
            <a:r>
              <a:rPr kumimoji="1" lang="ja-JP" altLang="en-US" sz="600">
                <a:latin typeface="MS PGothic" panose="020B0600070205080204" pitchFamily="34" charset="-128"/>
                <a:ea typeface="MS PGothic" panose="020B0600070205080204" pitchFamily="34" charset="-128"/>
              </a:rPr>
              <a:t>取り組み</a:t>
            </a:r>
            <a:endParaRPr kumimoji="1" lang="en-US" altLang="ja-JP" sz="6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r"/>
            <a:r>
              <a:rPr kumimoji="1" lang="en-US" altLang="ja-JP" sz="700" dirty="0">
                <a:latin typeface="MS PGothic" panose="020B0600070205080204" pitchFamily="34" charset="-128"/>
                <a:ea typeface="MS PGothic" panose="020B0600070205080204" pitchFamily="34" charset="-128"/>
              </a:rPr>
              <a:t>2.9</a:t>
            </a:r>
            <a:r>
              <a:rPr kumimoji="1" lang="ja-JP" altLang="en-US" sz="700"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="" xmlns:a16="http://schemas.microsoft.com/office/drawing/2014/main" id="{887B47CD-C127-FF42-B99F-0D83EC87F69A}"/>
              </a:ext>
            </a:extLst>
          </p:cNvPr>
          <p:cNvSpPr txBox="1"/>
          <p:nvPr/>
        </p:nvSpPr>
        <p:spPr>
          <a:xfrm>
            <a:off x="1842675" y="1007227"/>
            <a:ext cx="7633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>
                <a:latin typeface="MS PGothic" panose="020B0600070205080204" pitchFamily="34" charset="-128"/>
                <a:ea typeface="MS PGothic" panose="020B0600070205080204" pitchFamily="34" charset="-128"/>
              </a:rPr>
              <a:t>本人の希望</a:t>
            </a:r>
            <a:r>
              <a:rPr kumimoji="1" lang="en-US" altLang="ja-JP" sz="600" dirty="0">
                <a:latin typeface="MS PGothic" panose="020B0600070205080204" pitchFamily="34" charset="-128"/>
                <a:ea typeface="MS PGothic" panose="020B0600070205080204" pitchFamily="34" charset="-128"/>
              </a:rPr>
              <a:t> 0.8</a:t>
            </a:r>
            <a:r>
              <a:rPr kumimoji="1" lang="ja-JP" altLang="en-US" sz="600"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  <a:endParaRPr kumimoji="1" lang="en-US" altLang="ja-JP" sz="6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ja-JP" altLang="en-US" sz="600">
                <a:latin typeface="MS PGothic" panose="020B0600070205080204" pitchFamily="34" charset="-128"/>
                <a:ea typeface="MS PGothic" panose="020B0600070205080204" pitchFamily="34" charset="-128"/>
              </a:rPr>
              <a:t>その他</a:t>
            </a:r>
            <a:r>
              <a:rPr kumimoji="1" lang="en-US" altLang="ja-JP" sz="600" dirty="0">
                <a:latin typeface="MS PGothic" panose="020B0600070205080204" pitchFamily="34" charset="-128"/>
                <a:ea typeface="MS PGothic" panose="020B0600070205080204" pitchFamily="34" charset="-128"/>
              </a:rPr>
              <a:t> 0.8</a:t>
            </a:r>
            <a:r>
              <a:rPr kumimoji="1" lang="ja-JP" altLang="en-US" sz="600"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="" xmlns:a16="http://schemas.microsoft.com/office/drawing/2014/main" id="{7EE03891-6EDD-1A4E-BFDB-48B0531A8ADD}"/>
              </a:ext>
            </a:extLst>
          </p:cNvPr>
          <p:cNvSpPr txBox="1"/>
          <p:nvPr/>
        </p:nvSpPr>
        <p:spPr>
          <a:xfrm>
            <a:off x="5108775" y="2141470"/>
            <a:ext cx="87235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自宅から近いため</a:t>
            </a:r>
            <a:endParaRPr kumimoji="1" lang="en-US" altLang="ja-JP" sz="7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en-US" altLang="ja-JP" sz="8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43.4</a:t>
            </a:r>
            <a:r>
              <a:rPr kumimoji="1" lang="ja-JP" altLang="en-US" sz="8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="" xmlns:a16="http://schemas.microsoft.com/office/drawing/2014/main" id="{D73355E5-EC4E-9845-8EEE-0AC68E40D1DB}"/>
              </a:ext>
            </a:extLst>
          </p:cNvPr>
          <p:cNvSpPr txBox="1"/>
          <p:nvPr/>
        </p:nvSpPr>
        <p:spPr>
          <a:xfrm>
            <a:off x="4500207" y="2963836"/>
            <a:ext cx="63350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>
                <a:latin typeface="MS PGothic" panose="020B0600070205080204" pitchFamily="34" charset="-128"/>
                <a:ea typeface="MS PGothic" panose="020B0600070205080204" pitchFamily="34" charset="-128"/>
              </a:rPr>
              <a:t>本人の希望</a:t>
            </a:r>
            <a:endParaRPr kumimoji="1" lang="en-US" altLang="ja-JP" sz="7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en-US" altLang="ja-JP" sz="800" dirty="0">
                <a:latin typeface="MS PGothic" panose="020B0600070205080204" pitchFamily="34" charset="-128"/>
                <a:ea typeface="MS PGothic" panose="020B0600070205080204" pitchFamily="34" charset="-128"/>
              </a:rPr>
              <a:t>19.6</a:t>
            </a:r>
            <a:r>
              <a:rPr kumimoji="1" lang="ja-JP" altLang="en-US" sz="800"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="" xmlns:a16="http://schemas.microsoft.com/office/drawing/2014/main" id="{C619FA18-3EF7-4144-96B5-EEB4D2CFE15E}"/>
              </a:ext>
            </a:extLst>
          </p:cNvPr>
          <p:cNvSpPr txBox="1"/>
          <p:nvPr/>
        </p:nvSpPr>
        <p:spPr>
          <a:xfrm>
            <a:off x="3863959" y="2477855"/>
            <a:ext cx="76014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>
                <a:latin typeface="MS PGothic" panose="020B0600070205080204" pitchFamily="34" charset="-128"/>
                <a:ea typeface="MS PGothic" panose="020B0600070205080204" pitchFamily="34" charset="-128"/>
              </a:rPr>
              <a:t>連携型入試で</a:t>
            </a:r>
            <a:endParaRPr kumimoji="1" lang="en-US" altLang="ja-JP" sz="7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ja-JP" altLang="en-US" sz="700">
                <a:latin typeface="MS PGothic" panose="020B0600070205080204" pitchFamily="34" charset="-128"/>
                <a:ea typeface="MS PGothic" panose="020B0600070205080204" pitchFamily="34" charset="-128"/>
              </a:rPr>
              <a:t>受験できるから</a:t>
            </a:r>
            <a:endParaRPr kumimoji="1" lang="en-US" altLang="ja-JP" sz="7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en-US" altLang="ja-JP" sz="800" dirty="0">
                <a:latin typeface="MS PGothic" panose="020B0600070205080204" pitchFamily="34" charset="-128"/>
                <a:ea typeface="MS PGothic" panose="020B0600070205080204" pitchFamily="34" charset="-128"/>
              </a:rPr>
              <a:t>11.8</a:t>
            </a:r>
            <a:r>
              <a:rPr kumimoji="1" lang="ja-JP" altLang="en-US" sz="800"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="" xmlns:a16="http://schemas.microsoft.com/office/drawing/2014/main" id="{090920D4-D4F5-F647-A5AD-57145DC57C55}"/>
              </a:ext>
            </a:extLst>
          </p:cNvPr>
          <p:cNvSpPr txBox="1"/>
          <p:nvPr/>
        </p:nvSpPr>
        <p:spPr>
          <a:xfrm>
            <a:off x="3578188" y="2119863"/>
            <a:ext cx="86754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>
                <a:latin typeface="MS PGothic" panose="020B0600070205080204" pitchFamily="34" charset="-128"/>
                <a:ea typeface="MS PGothic" panose="020B0600070205080204" pitchFamily="34" charset="-128"/>
              </a:rPr>
              <a:t>公営塾があるから</a:t>
            </a:r>
            <a:endParaRPr kumimoji="1" lang="en-US" altLang="ja-JP" sz="7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en-US" altLang="ja-JP" sz="700" dirty="0">
                <a:latin typeface="MS PGothic" panose="020B0600070205080204" pitchFamily="34" charset="-128"/>
                <a:ea typeface="MS PGothic" panose="020B0600070205080204" pitchFamily="34" charset="-128"/>
              </a:rPr>
              <a:t>7.2</a:t>
            </a:r>
            <a:r>
              <a:rPr kumimoji="1" lang="ja-JP" altLang="en-US" sz="800"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="" xmlns:a16="http://schemas.microsoft.com/office/drawing/2014/main" id="{3356B00A-7A4E-A649-ABA4-DBF79D5805FB}"/>
              </a:ext>
            </a:extLst>
          </p:cNvPr>
          <p:cNvSpPr txBox="1"/>
          <p:nvPr/>
        </p:nvSpPr>
        <p:spPr>
          <a:xfrm>
            <a:off x="3413555" y="1686086"/>
            <a:ext cx="646331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600">
                <a:latin typeface="MS PGothic" panose="020B0600070205080204" pitchFamily="34" charset="-128"/>
                <a:ea typeface="MS PGothic" panose="020B0600070205080204" pitchFamily="34" charset="-128"/>
              </a:rPr>
              <a:t>卒業後の進路</a:t>
            </a:r>
            <a:endParaRPr kumimoji="1" lang="en-US" altLang="ja-JP" sz="6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r"/>
            <a:r>
              <a:rPr kumimoji="1" lang="en-US" altLang="ja-JP" sz="600" dirty="0">
                <a:latin typeface="MS PGothic" panose="020B0600070205080204" pitchFamily="34" charset="-128"/>
                <a:ea typeface="MS PGothic" panose="020B0600070205080204" pitchFamily="34" charset="-128"/>
              </a:rPr>
              <a:t>3.7</a:t>
            </a:r>
            <a:r>
              <a:rPr kumimoji="1" lang="ja-JP" altLang="en-US" sz="700"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="" xmlns:a16="http://schemas.microsoft.com/office/drawing/2014/main" id="{D3A71489-CA2F-7D45-9E50-F374C1F4475B}"/>
              </a:ext>
            </a:extLst>
          </p:cNvPr>
          <p:cNvSpPr txBox="1"/>
          <p:nvPr/>
        </p:nvSpPr>
        <p:spPr>
          <a:xfrm>
            <a:off x="3513990" y="1443522"/>
            <a:ext cx="708848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600">
                <a:latin typeface="MS PGothic" panose="020B0600070205080204" pitchFamily="34" charset="-128"/>
                <a:ea typeface="MS PGothic" panose="020B0600070205080204" pitchFamily="34" charset="-128"/>
              </a:rPr>
              <a:t>希望する部活動</a:t>
            </a:r>
            <a:endParaRPr kumimoji="1" lang="en-US" altLang="ja-JP" sz="6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r"/>
            <a:r>
              <a:rPr kumimoji="1" lang="en-US" altLang="ja-JP" sz="600" dirty="0">
                <a:latin typeface="MS PGothic" panose="020B0600070205080204" pitchFamily="34" charset="-128"/>
                <a:ea typeface="MS PGothic" panose="020B0600070205080204" pitchFamily="34" charset="-128"/>
              </a:rPr>
              <a:t>3.5</a:t>
            </a:r>
            <a:r>
              <a:rPr kumimoji="1" lang="ja-JP" altLang="en-US" sz="700"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="" xmlns:a16="http://schemas.microsoft.com/office/drawing/2014/main" id="{E95EC59F-C1B2-0547-839A-F021813E899E}"/>
              </a:ext>
            </a:extLst>
          </p:cNvPr>
          <p:cNvSpPr txBox="1"/>
          <p:nvPr/>
        </p:nvSpPr>
        <p:spPr>
          <a:xfrm>
            <a:off x="3745062" y="1257451"/>
            <a:ext cx="676788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600">
                <a:latin typeface="MS PGothic" panose="020B0600070205080204" pitchFamily="34" charset="-128"/>
                <a:ea typeface="MS PGothic" panose="020B0600070205080204" pitchFamily="34" charset="-128"/>
              </a:rPr>
              <a:t>友達が行くから</a:t>
            </a:r>
            <a:endParaRPr kumimoji="1" lang="en-US" altLang="ja-JP" sz="6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r"/>
            <a:r>
              <a:rPr kumimoji="1" lang="en-US" altLang="ja-JP" sz="600" dirty="0">
                <a:latin typeface="MS PGothic" panose="020B0600070205080204" pitchFamily="34" charset="-128"/>
                <a:ea typeface="MS PGothic" panose="020B0600070205080204" pitchFamily="34" charset="-128"/>
              </a:rPr>
              <a:t>3.3</a:t>
            </a:r>
            <a:r>
              <a:rPr kumimoji="1" lang="ja-JP" altLang="en-US" sz="700"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="" xmlns:a16="http://schemas.microsoft.com/office/drawing/2014/main" id="{55A2E92D-365D-A44A-90AF-D5419EED74BE}"/>
              </a:ext>
            </a:extLst>
          </p:cNvPr>
          <p:cNvSpPr txBox="1"/>
          <p:nvPr/>
        </p:nvSpPr>
        <p:spPr>
          <a:xfrm>
            <a:off x="4038895" y="1006456"/>
            <a:ext cx="646331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600">
                <a:latin typeface="MS PGothic" panose="020B0600070205080204" pitchFamily="34" charset="-128"/>
                <a:ea typeface="MS PGothic" panose="020B0600070205080204" pitchFamily="34" charset="-128"/>
              </a:rPr>
              <a:t>四年生大学等</a:t>
            </a:r>
            <a:endParaRPr kumimoji="1" lang="en-US" altLang="ja-JP" sz="6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r"/>
            <a:r>
              <a:rPr kumimoji="1" lang="ja-JP" altLang="en-US" sz="600">
                <a:latin typeface="MS PGothic" panose="020B0600070205080204" pitchFamily="34" charset="-128"/>
                <a:ea typeface="MS PGothic" panose="020B0600070205080204" pitchFamily="34" charset="-128"/>
              </a:rPr>
              <a:t>への進学</a:t>
            </a:r>
            <a:endParaRPr kumimoji="1" lang="en-US" altLang="ja-JP" sz="6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r"/>
            <a:r>
              <a:rPr kumimoji="1" lang="en-US" altLang="ja-JP" sz="600" dirty="0">
                <a:latin typeface="MS PGothic" panose="020B0600070205080204" pitchFamily="34" charset="-128"/>
                <a:ea typeface="MS PGothic" panose="020B0600070205080204" pitchFamily="34" charset="-128"/>
              </a:rPr>
              <a:t>3.3</a:t>
            </a:r>
            <a:r>
              <a:rPr kumimoji="1" lang="ja-JP" altLang="en-US" sz="700"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="" xmlns:a16="http://schemas.microsoft.com/office/drawing/2014/main" id="{81472AC7-0F82-B942-8718-2DF32123BD54}"/>
              </a:ext>
            </a:extLst>
          </p:cNvPr>
          <p:cNvSpPr txBox="1"/>
          <p:nvPr/>
        </p:nvSpPr>
        <p:spPr>
          <a:xfrm>
            <a:off x="4556589" y="955886"/>
            <a:ext cx="569387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>
                <a:latin typeface="MS PGothic" panose="020B0600070205080204" pitchFamily="34" charset="-128"/>
                <a:ea typeface="MS PGothic" panose="020B0600070205080204" pitchFamily="34" charset="-128"/>
              </a:rPr>
              <a:t>学校独自の</a:t>
            </a:r>
            <a:endParaRPr kumimoji="1" lang="en-US" altLang="ja-JP" sz="6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ja-JP" altLang="en-US" sz="600">
                <a:latin typeface="MS PGothic" panose="020B0600070205080204" pitchFamily="34" charset="-128"/>
                <a:ea typeface="MS PGothic" panose="020B0600070205080204" pitchFamily="34" charset="-128"/>
              </a:rPr>
              <a:t>取り組み</a:t>
            </a:r>
            <a:endParaRPr kumimoji="1" lang="en-US" altLang="ja-JP" sz="6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en-US" altLang="ja-JP" sz="600" dirty="0">
                <a:latin typeface="MS PGothic" panose="020B0600070205080204" pitchFamily="34" charset="-128"/>
                <a:ea typeface="MS PGothic" panose="020B0600070205080204" pitchFamily="34" charset="-128"/>
              </a:rPr>
              <a:t>3.3</a:t>
            </a:r>
            <a:r>
              <a:rPr kumimoji="1" lang="ja-JP" altLang="en-US" sz="700"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="" xmlns:a16="http://schemas.microsoft.com/office/drawing/2014/main" id="{406D4B7B-989B-334C-8396-0BF293599FF2}"/>
              </a:ext>
            </a:extLst>
          </p:cNvPr>
          <p:cNvSpPr txBox="1"/>
          <p:nvPr/>
        </p:nvSpPr>
        <p:spPr>
          <a:xfrm>
            <a:off x="4923488" y="1021182"/>
            <a:ext cx="409086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>
                <a:latin typeface="MS PGothic" panose="020B0600070205080204" pitchFamily="34" charset="-128"/>
                <a:ea typeface="MS PGothic" panose="020B0600070205080204" pitchFamily="34" charset="-128"/>
              </a:rPr>
              <a:t>その他</a:t>
            </a:r>
            <a:endParaRPr kumimoji="1" lang="en-US" altLang="ja-JP" sz="6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en-US" altLang="ja-JP" sz="600" dirty="0">
                <a:latin typeface="MS PGothic" panose="020B0600070205080204" pitchFamily="34" charset="-128"/>
                <a:ea typeface="MS PGothic" panose="020B0600070205080204" pitchFamily="34" charset="-128"/>
              </a:rPr>
              <a:t>1.5</a:t>
            </a:r>
            <a:r>
              <a:rPr kumimoji="1" lang="ja-JP" altLang="en-US" sz="700"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graphicFrame>
        <p:nvGraphicFramePr>
          <p:cNvPr id="37" name="グラフ 36">
            <a:extLst>
              <a:ext uri="{FF2B5EF4-FFF2-40B4-BE49-F238E27FC236}">
                <a16:creationId xmlns="" xmlns:a16="http://schemas.microsoft.com/office/drawing/2014/main" id="{28CE383D-550A-1D40-A05F-544369AF7EF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6524947"/>
              </p:ext>
            </p:extLst>
          </p:nvPr>
        </p:nvGraphicFramePr>
        <p:xfrm>
          <a:off x="353960" y="4241337"/>
          <a:ext cx="6209071" cy="30258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9" name="テキスト ボックス 38">
            <a:extLst>
              <a:ext uri="{FF2B5EF4-FFF2-40B4-BE49-F238E27FC236}">
                <a16:creationId xmlns="" xmlns:a16="http://schemas.microsoft.com/office/drawing/2014/main" id="{6E167F7A-D34F-FE4F-AB58-9F6897ACDEDE}"/>
              </a:ext>
            </a:extLst>
          </p:cNvPr>
          <p:cNvSpPr txBox="1"/>
          <p:nvPr/>
        </p:nvSpPr>
        <p:spPr>
          <a:xfrm>
            <a:off x="855299" y="3580828"/>
            <a:ext cx="222318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>
                <a:latin typeface="MS PGothic" panose="020B0600070205080204" pitchFamily="34" charset="-128"/>
                <a:ea typeface="MS PGothic" panose="020B0600070205080204" pitchFamily="34" charset="-128"/>
              </a:rPr>
              <a:t>生</a:t>
            </a:r>
            <a:r>
              <a:rPr kumimoji="1" lang="en-US" altLang="ja-JP" sz="900" dirty="0">
                <a:latin typeface="MS PGothic" panose="020B0600070205080204" pitchFamily="34" charset="-128"/>
                <a:ea typeface="MS PGothic" panose="020B0600070205080204" pitchFamily="34" charset="-128"/>
              </a:rPr>
              <a:t> </a:t>
            </a:r>
            <a:r>
              <a:rPr kumimoji="1" lang="ja-JP" altLang="en-US" sz="900">
                <a:latin typeface="MS PGothic" panose="020B0600070205080204" pitchFamily="34" charset="-128"/>
                <a:ea typeface="MS PGothic" panose="020B0600070205080204" pitchFamily="34" charset="-128"/>
              </a:rPr>
              <a:t>徒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="" xmlns:a16="http://schemas.microsoft.com/office/drawing/2014/main" id="{2B0CC1BE-57E2-394F-90C9-4AFEC43D0593}"/>
              </a:ext>
            </a:extLst>
          </p:cNvPr>
          <p:cNvSpPr txBox="1"/>
          <p:nvPr/>
        </p:nvSpPr>
        <p:spPr>
          <a:xfrm>
            <a:off x="4684087" y="3580828"/>
            <a:ext cx="53091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>
                <a:latin typeface="MS PGothic" panose="020B0600070205080204" pitchFamily="34" charset="-128"/>
                <a:ea typeface="MS PGothic" panose="020B0600070205080204" pitchFamily="34" charset="-128"/>
              </a:rPr>
              <a:t>保護者</a:t>
            </a:r>
          </a:p>
        </p:txBody>
      </p:sp>
      <p:sp>
        <p:nvSpPr>
          <p:cNvPr id="45" name="テキスト ボックス 44">
            <a:extLst>
              <a:ext uri="{FF2B5EF4-FFF2-40B4-BE49-F238E27FC236}">
                <a16:creationId xmlns="" xmlns:a16="http://schemas.microsoft.com/office/drawing/2014/main" id="{995BDE5A-3A80-9C4A-86CF-1D2D2AC43025}"/>
              </a:ext>
            </a:extLst>
          </p:cNvPr>
          <p:cNvSpPr txBox="1"/>
          <p:nvPr/>
        </p:nvSpPr>
        <p:spPr>
          <a:xfrm>
            <a:off x="-9259" y="3969116"/>
            <a:ext cx="6857999" cy="3195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>
                <a:latin typeface="MS PGothic" panose="020B0600070205080204" pitchFamily="34" charset="-128"/>
                <a:ea typeface="MS PGothic" panose="020B0600070205080204" pitchFamily="34" charset="-128"/>
              </a:rPr>
              <a:t>第</a:t>
            </a:r>
            <a:r>
              <a:rPr kumimoji="1" lang="en-US" altLang="ja-JP" sz="14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1</a:t>
            </a:r>
            <a:r>
              <a:rPr kumimoji="1" lang="ja-JP" altLang="en-US" sz="1400" b="1">
                <a:latin typeface="MS PGothic" panose="020B0600070205080204" pitchFamily="34" charset="-128"/>
                <a:ea typeface="MS PGothic" panose="020B0600070205080204" pitchFamily="34" charset="-128"/>
              </a:rPr>
              <a:t>回（</a:t>
            </a:r>
            <a:r>
              <a:rPr kumimoji="1" lang="en-US" altLang="ja-JP" sz="14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2016</a:t>
            </a:r>
            <a:r>
              <a:rPr kumimoji="1" lang="ja-JP" altLang="en-US" sz="1400" b="1">
                <a:latin typeface="MS PGothic" panose="020B0600070205080204" pitchFamily="34" charset="-128"/>
                <a:ea typeface="MS PGothic" panose="020B0600070205080204" pitchFamily="34" charset="-128"/>
              </a:rPr>
              <a:t>年）第</a:t>
            </a:r>
            <a:r>
              <a:rPr kumimoji="1" lang="en-US" altLang="ja-JP" sz="14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2</a:t>
            </a:r>
            <a:r>
              <a:rPr kumimoji="1" lang="ja-JP" altLang="en-US" sz="1400" b="1">
                <a:latin typeface="MS PGothic" panose="020B0600070205080204" pitchFamily="34" charset="-128"/>
                <a:ea typeface="MS PGothic" panose="020B0600070205080204" pitchFamily="34" charset="-128"/>
              </a:rPr>
              <a:t>回（</a:t>
            </a:r>
            <a:r>
              <a:rPr kumimoji="1" lang="en-US" altLang="ja-JP" sz="14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2019</a:t>
            </a:r>
            <a:r>
              <a:rPr kumimoji="1" lang="ja-JP" altLang="en-US" sz="1400" b="1">
                <a:latin typeface="MS PGothic" panose="020B0600070205080204" pitchFamily="34" charset="-128"/>
                <a:ea typeface="MS PGothic" panose="020B0600070205080204" pitchFamily="34" charset="-128"/>
              </a:rPr>
              <a:t>年）アンケート調査</a:t>
            </a:r>
            <a:r>
              <a:rPr kumimoji="1" lang="en-US" altLang="ja-JP" sz="14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 </a:t>
            </a:r>
            <a:r>
              <a:rPr kumimoji="1" lang="ja-JP" altLang="en-US" sz="1400" b="1">
                <a:latin typeface="MS PGothic" panose="020B0600070205080204" pitchFamily="34" charset="-128"/>
                <a:ea typeface="MS PGothic" panose="020B0600070205080204" pitchFamily="34" charset="-128"/>
              </a:rPr>
              <a:t>比較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="" xmlns:a16="http://schemas.microsoft.com/office/drawing/2014/main" id="{2A905B5D-B0D8-7246-A9E2-A250B244B04D}"/>
              </a:ext>
            </a:extLst>
          </p:cNvPr>
          <p:cNvSpPr/>
          <p:nvPr/>
        </p:nvSpPr>
        <p:spPr>
          <a:xfrm>
            <a:off x="426902" y="7357155"/>
            <a:ext cx="6039887" cy="92089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507999" y="7455575"/>
            <a:ext cx="6055031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00" dirty="0">
                <a:latin typeface="MS PGothic" panose="020B0600070205080204" pitchFamily="34" charset="-128"/>
                <a:ea typeface="MS PGothic" panose="020B0600070205080204" pitchFamily="34" charset="-128"/>
              </a:rPr>
              <a:t>前回調査に比べ、</a:t>
            </a:r>
            <a:endParaRPr kumimoji="1" lang="en-US" altLang="ja-JP" sz="13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ja-JP" altLang="en-US" sz="1300" dirty="0" smtClean="0">
                <a:latin typeface="MS PGothic" panose="020B0600070205080204" pitchFamily="34" charset="-128"/>
                <a:ea typeface="MS PGothic" panose="020B0600070205080204" pitchFamily="34" charset="-128"/>
              </a:rPr>
              <a:t>　・</a:t>
            </a:r>
            <a:r>
              <a:rPr kumimoji="1" lang="ja-JP" altLang="en-US" sz="1300" dirty="0">
                <a:latin typeface="MS PGothic" panose="020B0600070205080204" pitchFamily="34" charset="-128"/>
                <a:ea typeface="MS PGothic" panose="020B0600070205080204" pitchFamily="34" charset="-128"/>
              </a:rPr>
              <a:t>生徒、保護者ともに「連携型入試で受験できるため」の割合が減少。</a:t>
            </a:r>
            <a:endParaRPr kumimoji="1" lang="en-US" altLang="ja-JP" sz="13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ja-JP" altLang="en-US" sz="1300" dirty="0" smtClean="0">
                <a:latin typeface="MS PGothic" panose="020B0600070205080204" pitchFamily="34" charset="-128"/>
                <a:ea typeface="MS PGothic" panose="020B0600070205080204" pitchFamily="34" charset="-128"/>
              </a:rPr>
              <a:t>　・</a:t>
            </a:r>
            <a:r>
              <a:rPr kumimoji="1" lang="ja-JP" altLang="en-US" sz="1300" dirty="0">
                <a:latin typeface="MS PGothic" panose="020B0600070205080204" pitchFamily="34" charset="-128"/>
                <a:ea typeface="MS PGothic" panose="020B0600070205080204" pitchFamily="34" charset="-128"/>
              </a:rPr>
              <a:t>生徒、保護者ともに「公営塾があるから」は１０％未満</a:t>
            </a: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761811" y="8745188"/>
            <a:ext cx="10524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dirty="0"/>
              <a:t>２</a:t>
            </a:r>
          </a:p>
        </p:txBody>
      </p:sp>
    </p:spTree>
    <p:extLst>
      <p:ext uri="{BB962C8B-B14F-4D97-AF65-F5344CB8AC3E}">
        <p14:creationId xmlns:p14="http://schemas.microsoft.com/office/powerpoint/2010/main" val="3702512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33D64272-CDF4-9D48-AFEA-B221A66AF88A}"/>
              </a:ext>
            </a:extLst>
          </p:cNvPr>
          <p:cNvSpPr txBox="1"/>
          <p:nvPr/>
        </p:nvSpPr>
        <p:spPr>
          <a:xfrm>
            <a:off x="-9259" y="228197"/>
            <a:ext cx="6857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dirty="0">
                <a:latin typeface="MS PGothic" panose="020B0600070205080204" pitchFamily="34" charset="-128"/>
                <a:ea typeface="MS PGothic" panose="020B0600070205080204" pitchFamily="34" charset="-128"/>
              </a:rPr>
              <a:t>【</a:t>
            </a:r>
            <a:r>
              <a:rPr kumimoji="1" lang="ja-JP" altLang="en-US" sz="1400">
                <a:latin typeface="MS PGothic" panose="020B0600070205080204" pitchFamily="34" charset="-128"/>
                <a:ea typeface="MS PGothic" panose="020B0600070205080204" pitchFamily="34" charset="-128"/>
              </a:rPr>
              <a:t>設問</a:t>
            </a:r>
            <a:r>
              <a:rPr kumimoji="1" lang="en-US" altLang="ja-JP" sz="1400" dirty="0">
                <a:latin typeface="MS PGothic" panose="020B0600070205080204" pitchFamily="34" charset="-128"/>
                <a:ea typeface="MS PGothic" panose="020B0600070205080204" pitchFamily="34" charset="-128"/>
              </a:rPr>
              <a:t>3】</a:t>
            </a:r>
          </a:p>
          <a:p>
            <a:pPr algn="ctr"/>
            <a:r>
              <a:rPr kumimoji="1" lang="ja-JP" altLang="en-US" sz="1400">
                <a:latin typeface="MS PGothic" panose="020B0600070205080204" pitchFamily="34" charset="-128"/>
                <a:ea typeface="MS PGothic" panose="020B0600070205080204" pitchFamily="34" charset="-128"/>
              </a:rPr>
              <a:t>志津川高校以外の高校に行くとしたら、その理由は何ですか？（３つ以内）</a:t>
            </a:r>
          </a:p>
        </p:txBody>
      </p:sp>
      <p:graphicFrame>
        <p:nvGraphicFramePr>
          <p:cNvPr id="6" name="グラフ 5">
            <a:extLst>
              <a:ext uri="{FF2B5EF4-FFF2-40B4-BE49-F238E27FC236}">
                <a16:creationId xmlns="" xmlns:a16="http://schemas.microsoft.com/office/drawing/2014/main" id="{F58426EA-352E-CA41-A505-12922FB6FE9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8527192"/>
              </p:ext>
            </p:extLst>
          </p:nvPr>
        </p:nvGraphicFramePr>
        <p:xfrm>
          <a:off x="-312287" y="1148573"/>
          <a:ext cx="4572000" cy="2536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グラフ 6">
            <a:extLst>
              <a:ext uri="{FF2B5EF4-FFF2-40B4-BE49-F238E27FC236}">
                <a16:creationId xmlns="" xmlns:a16="http://schemas.microsoft.com/office/drawing/2014/main" id="{69EAC7CD-4C4F-F84F-BE66-1572184FBC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2503683"/>
              </p:ext>
            </p:extLst>
          </p:nvPr>
        </p:nvGraphicFramePr>
        <p:xfrm>
          <a:off x="2670368" y="1145726"/>
          <a:ext cx="4572000" cy="2536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="" xmlns:a16="http://schemas.microsoft.com/office/drawing/2014/main" id="{5650496B-C139-2440-AD38-37978D8A14C1}"/>
              </a:ext>
            </a:extLst>
          </p:cNvPr>
          <p:cNvSpPr txBox="1"/>
          <p:nvPr/>
        </p:nvSpPr>
        <p:spPr>
          <a:xfrm>
            <a:off x="855299" y="3580828"/>
            <a:ext cx="222318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>
                <a:latin typeface="MS PGothic" panose="020B0600070205080204" pitchFamily="34" charset="-128"/>
                <a:ea typeface="MS PGothic" panose="020B0600070205080204" pitchFamily="34" charset="-128"/>
              </a:rPr>
              <a:t>生</a:t>
            </a:r>
            <a:r>
              <a:rPr kumimoji="1" lang="en-US" altLang="ja-JP" sz="900" dirty="0">
                <a:latin typeface="MS PGothic" panose="020B0600070205080204" pitchFamily="34" charset="-128"/>
                <a:ea typeface="MS PGothic" panose="020B0600070205080204" pitchFamily="34" charset="-128"/>
              </a:rPr>
              <a:t> </a:t>
            </a:r>
            <a:r>
              <a:rPr kumimoji="1" lang="ja-JP" altLang="en-US" sz="900">
                <a:latin typeface="MS PGothic" panose="020B0600070205080204" pitchFamily="34" charset="-128"/>
                <a:ea typeface="MS PGothic" panose="020B0600070205080204" pitchFamily="34" charset="-128"/>
              </a:rPr>
              <a:t>徒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="" xmlns:a16="http://schemas.microsoft.com/office/drawing/2014/main" id="{010342EB-F58A-D242-BD05-E34C75B47689}"/>
              </a:ext>
            </a:extLst>
          </p:cNvPr>
          <p:cNvSpPr txBox="1"/>
          <p:nvPr/>
        </p:nvSpPr>
        <p:spPr>
          <a:xfrm>
            <a:off x="4684087" y="3580828"/>
            <a:ext cx="53091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>
                <a:latin typeface="MS PGothic" panose="020B0600070205080204" pitchFamily="34" charset="-128"/>
                <a:ea typeface="MS PGothic" panose="020B0600070205080204" pitchFamily="34" charset="-128"/>
              </a:rPr>
              <a:t>保護者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="" xmlns:a16="http://schemas.microsoft.com/office/drawing/2014/main" id="{891514E6-F96E-E04A-B448-17F9344E2956}"/>
              </a:ext>
            </a:extLst>
          </p:cNvPr>
          <p:cNvSpPr txBox="1"/>
          <p:nvPr/>
        </p:nvSpPr>
        <p:spPr>
          <a:xfrm>
            <a:off x="2044841" y="1920591"/>
            <a:ext cx="94609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新しい環境で</a:t>
            </a:r>
            <a:endParaRPr kumimoji="1" lang="en-US" altLang="ja-JP" sz="7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ja-JP" altLang="en-US" sz="7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高校生活を送りたい</a:t>
            </a:r>
            <a:endParaRPr kumimoji="1" lang="en-US" altLang="ja-JP" sz="7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en-US" altLang="ja-JP" sz="8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32.1</a:t>
            </a:r>
            <a:r>
              <a:rPr kumimoji="1" lang="ja-JP" altLang="en-US" sz="8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="" xmlns:a16="http://schemas.microsoft.com/office/drawing/2014/main" id="{5C225DA5-BC8F-C24E-978D-A175497FFCAC}"/>
              </a:ext>
            </a:extLst>
          </p:cNvPr>
          <p:cNvSpPr txBox="1"/>
          <p:nvPr/>
        </p:nvSpPr>
        <p:spPr>
          <a:xfrm>
            <a:off x="3759115" y="2161500"/>
            <a:ext cx="94609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7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新しい環境で</a:t>
            </a:r>
            <a:endParaRPr kumimoji="1" lang="en-US" altLang="ja-JP" sz="7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r"/>
            <a:r>
              <a:rPr kumimoji="1" lang="ja-JP" altLang="en-US" sz="7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高校生活を送りたい</a:t>
            </a:r>
            <a:endParaRPr kumimoji="1" lang="en-US" altLang="ja-JP" sz="7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r"/>
            <a:r>
              <a:rPr kumimoji="1" lang="en-US" altLang="ja-JP" sz="8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13.7</a:t>
            </a:r>
            <a:r>
              <a:rPr kumimoji="1" lang="ja-JP" altLang="en-US" sz="8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="" xmlns:a16="http://schemas.microsoft.com/office/drawing/2014/main" id="{A2204C37-4012-924F-82C2-33DEDC42F2F5}"/>
              </a:ext>
            </a:extLst>
          </p:cNvPr>
          <p:cNvSpPr txBox="1"/>
          <p:nvPr/>
        </p:nvSpPr>
        <p:spPr>
          <a:xfrm>
            <a:off x="1767818" y="2850241"/>
            <a:ext cx="83708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より高いレベルで</a:t>
            </a:r>
            <a:endParaRPr kumimoji="1" lang="en-US" altLang="ja-JP" sz="7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ja-JP" altLang="en-US" sz="7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挑戦したいから</a:t>
            </a:r>
            <a:endParaRPr kumimoji="1" lang="en-US" altLang="ja-JP" sz="7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en-US" altLang="ja-JP" sz="8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26.9</a:t>
            </a:r>
            <a:r>
              <a:rPr kumimoji="1" lang="ja-JP" altLang="en-US" sz="8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="" xmlns:a16="http://schemas.microsoft.com/office/drawing/2014/main" id="{83CD625A-75D3-9442-B548-63A4B1DBD9A1}"/>
              </a:ext>
            </a:extLst>
          </p:cNvPr>
          <p:cNvSpPr txBox="1"/>
          <p:nvPr/>
        </p:nvSpPr>
        <p:spPr>
          <a:xfrm>
            <a:off x="965820" y="2453085"/>
            <a:ext cx="797013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>
                <a:latin typeface="MS PGothic" panose="020B0600070205080204" pitchFamily="34" charset="-128"/>
                <a:ea typeface="MS PGothic" panose="020B0600070205080204" pitchFamily="34" charset="-128"/>
              </a:rPr>
              <a:t>希望する部活動</a:t>
            </a:r>
            <a:endParaRPr kumimoji="1" lang="en-US" altLang="ja-JP" sz="7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en-US" altLang="ja-JP" sz="800" dirty="0">
                <a:latin typeface="MS PGothic" panose="020B0600070205080204" pitchFamily="34" charset="-128"/>
                <a:ea typeface="MS PGothic" panose="020B0600070205080204" pitchFamily="34" charset="-128"/>
              </a:rPr>
              <a:t>21.6</a:t>
            </a:r>
            <a:r>
              <a:rPr kumimoji="1" lang="ja-JP" altLang="en-US" sz="800"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="" xmlns:a16="http://schemas.microsoft.com/office/drawing/2014/main" id="{07F12FC8-E4A2-7B42-BBEC-E12C5C9DE02B}"/>
              </a:ext>
            </a:extLst>
          </p:cNvPr>
          <p:cNvSpPr txBox="1"/>
          <p:nvPr/>
        </p:nvSpPr>
        <p:spPr>
          <a:xfrm>
            <a:off x="961533" y="1733234"/>
            <a:ext cx="72327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7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四年生大学等</a:t>
            </a:r>
            <a:endParaRPr kumimoji="1" lang="en-US" altLang="ja-JP" sz="7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r"/>
            <a:r>
              <a:rPr kumimoji="1" lang="ja-JP" altLang="en-US" sz="7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への進学</a:t>
            </a:r>
            <a:endParaRPr kumimoji="1" lang="en-US" altLang="ja-JP" sz="7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r"/>
            <a:r>
              <a:rPr kumimoji="1" lang="en-US" altLang="ja-JP" sz="8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21.6</a:t>
            </a:r>
            <a:r>
              <a:rPr kumimoji="1" lang="ja-JP" altLang="en-US" sz="8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="" xmlns:a16="http://schemas.microsoft.com/office/drawing/2014/main" id="{C8C7DF81-6E43-D54B-A072-0A0DC8F44A32}"/>
              </a:ext>
            </a:extLst>
          </p:cNvPr>
          <p:cNvSpPr txBox="1"/>
          <p:nvPr/>
        </p:nvSpPr>
        <p:spPr>
          <a:xfrm>
            <a:off x="3990205" y="2776250"/>
            <a:ext cx="72327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7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四年生大学等</a:t>
            </a:r>
            <a:endParaRPr kumimoji="1" lang="en-US" altLang="ja-JP" sz="7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r"/>
            <a:r>
              <a:rPr kumimoji="1" lang="ja-JP" altLang="en-US" sz="7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への進学</a:t>
            </a:r>
            <a:endParaRPr kumimoji="1" lang="en-US" altLang="ja-JP" sz="7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r"/>
            <a:r>
              <a:rPr kumimoji="1" lang="en-US" altLang="ja-JP" sz="8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15.2</a:t>
            </a:r>
            <a:r>
              <a:rPr kumimoji="1" lang="ja-JP" altLang="en-US" sz="8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="" xmlns:a16="http://schemas.microsoft.com/office/drawing/2014/main" id="{FBC24C98-C3D4-9C44-9FE9-D3578F3CEB4C}"/>
              </a:ext>
            </a:extLst>
          </p:cNvPr>
          <p:cNvSpPr txBox="1"/>
          <p:nvPr/>
        </p:nvSpPr>
        <p:spPr>
          <a:xfrm>
            <a:off x="4861951" y="2813959"/>
            <a:ext cx="83708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より高いレベルで</a:t>
            </a:r>
            <a:endParaRPr kumimoji="1" lang="en-US" altLang="ja-JP" sz="7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ja-JP" altLang="en-US" sz="7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挑戦したいから</a:t>
            </a:r>
            <a:endParaRPr kumimoji="1" lang="en-US" altLang="ja-JP" sz="7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en-US" altLang="ja-JP" sz="8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23.0</a:t>
            </a:r>
            <a:r>
              <a:rPr kumimoji="1" lang="ja-JP" altLang="en-US" sz="8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="" xmlns:a16="http://schemas.microsoft.com/office/drawing/2014/main" id="{F415A5E0-A850-0F4B-A5C2-D582BA9A2229}"/>
              </a:ext>
            </a:extLst>
          </p:cNvPr>
          <p:cNvSpPr txBox="1"/>
          <p:nvPr/>
        </p:nvSpPr>
        <p:spPr>
          <a:xfrm>
            <a:off x="3933924" y="1628408"/>
            <a:ext cx="797013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700">
                <a:latin typeface="MS PGothic" panose="020B0600070205080204" pitchFamily="34" charset="-128"/>
                <a:ea typeface="MS PGothic" panose="020B0600070205080204" pitchFamily="34" charset="-128"/>
              </a:rPr>
              <a:t>希望する部活動</a:t>
            </a:r>
            <a:endParaRPr kumimoji="1" lang="en-US" altLang="ja-JP" sz="7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r"/>
            <a:r>
              <a:rPr kumimoji="1" lang="en-US" altLang="ja-JP" sz="800" dirty="0">
                <a:latin typeface="MS PGothic" panose="020B0600070205080204" pitchFamily="34" charset="-128"/>
                <a:ea typeface="MS PGothic" panose="020B0600070205080204" pitchFamily="34" charset="-128"/>
              </a:rPr>
              <a:t>11.7</a:t>
            </a:r>
            <a:r>
              <a:rPr kumimoji="1" lang="ja-JP" altLang="en-US" sz="800"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="" xmlns:a16="http://schemas.microsoft.com/office/drawing/2014/main" id="{3177262B-E609-0E45-895C-6C25838EC9A0}"/>
              </a:ext>
            </a:extLst>
          </p:cNvPr>
          <p:cNvSpPr txBox="1"/>
          <p:nvPr/>
        </p:nvSpPr>
        <p:spPr>
          <a:xfrm>
            <a:off x="4242692" y="1076258"/>
            <a:ext cx="569387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600">
                <a:latin typeface="MS PGothic" panose="020B0600070205080204" pitchFamily="34" charset="-128"/>
                <a:ea typeface="MS PGothic" panose="020B0600070205080204" pitchFamily="34" charset="-128"/>
              </a:rPr>
              <a:t>伝統や格式</a:t>
            </a:r>
            <a:endParaRPr kumimoji="1" lang="en-US" altLang="ja-JP" sz="6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r"/>
            <a:r>
              <a:rPr kumimoji="1" lang="en-US" altLang="ja-JP" sz="700" dirty="0">
                <a:latin typeface="MS PGothic" panose="020B0600070205080204" pitchFamily="34" charset="-128"/>
                <a:ea typeface="MS PGothic" panose="020B0600070205080204" pitchFamily="34" charset="-128"/>
              </a:rPr>
              <a:t>2.0</a:t>
            </a:r>
            <a:r>
              <a:rPr kumimoji="1" lang="ja-JP" altLang="en-US" sz="700"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="" xmlns:a16="http://schemas.microsoft.com/office/drawing/2014/main" id="{7F0A93E6-5B30-5748-8C12-2D503308D071}"/>
              </a:ext>
            </a:extLst>
          </p:cNvPr>
          <p:cNvSpPr txBox="1"/>
          <p:nvPr/>
        </p:nvSpPr>
        <p:spPr>
          <a:xfrm>
            <a:off x="1193240" y="1140688"/>
            <a:ext cx="569387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600">
                <a:latin typeface="MS PGothic" panose="020B0600070205080204" pitchFamily="34" charset="-128"/>
                <a:ea typeface="MS PGothic" panose="020B0600070205080204" pitchFamily="34" charset="-128"/>
              </a:rPr>
              <a:t>伝統や格式</a:t>
            </a:r>
            <a:endParaRPr kumimoji="1" lang="en-US" altLang="ja-JP" sz="6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r"/>
            <a:r>
              <a:rPr kumimoji="1" lang="en-US" altLang="ja-JP" sz="700" dirty="0">
                <a:latin typeface="MS PGothic" panose="020B0600070205080204" pitchFamily="34" charset="-128"/>
                <a:ea typeface="MS PGothic" panose="020B0600070205080204" pitchFamily="34" charset="-128"/>
              </a:rPr>
              <a:t>4.2</a:t>
            </a:r>
            <a:r>
              <a:rPr kumimoji="1" lang="ja-JP" altLang="en-US" sz="700"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="" xmlns:a16="http://schemas.microsoft.com/office/drawing/2014/main" id="{DF7ECFC2-72C8-5B43-B24F-E69F161C3AF2}"/>
              </a:ext>
            </a:extLst>
          </p:cNvPr>
          <p:cNvSpPr txBox="1"/>
          <p:nvPr/>
        </p:nvSpPr>
        <p:spPr>
          <a:xfrm>
            <a:off x="1398170" y="1023912"/>
            <a:ext cx="569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600">
                <a:latin typeface="MS PGothic" panose="020B0600070205080204" pitchFamily="34" charset="-128"/>
                <a:ea typeface="MS PGothic" panose="020B0600070205080204" pitchFamily="34" charset="-128"/>
              </a:rPr>
              <a:t>本人の希望</a:t>
            </a:r>
            <a:endParaRPr kumimoji="1" lang="en-US" altLang="ja-JP" sz="6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r"/>
            <a:r>
              <a:rPr kumimoji="1" lang="en-US" altLang="ja-JP" sz="600" dirty="0">
                <a:latin typeface="MS PGothic" panose="020B0600070205080204" pitchFamily="34" charset="-128"/>
                <a:ea typeface="MS PGothic" panose="020B0600070205080204" pitchFamily="34" charset="-128"/>
              </a:rPr>
              <a:t>0.4</a:t>
            </a:r>
            <a:r>
              <a:rPr kumimoji="1" lang="ja-JP" altLang="en-US" sz="600"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="" xmlns:a16="http://schemas.microsoft.com/office/drawing/2014/main" id="{8F8417E0-EDED-964D-991C-BE497CC7A6BB}"/>
              </a:ext>
            </a:extLst>
          </p:cNvPr>
          <p:cNvSpPr txBox="1"/>
          <p:nvPr/>
        </p:nvSpPr>
        <p:spPr>
          <a:xfrm>
            <a:off x="1829651" y="1020748"/>
            <a:ext cx="4090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>
                <a:latin typeface="MS PGothic" panose="020B0600070205080204" pitchFamily="34" charset="-128"/>
                <a:ea typeface="MS PGothic" panose="020B0600070205080204" pitchFamily="34" charset="-128"/>
              </a:rPr>
              <a:t>その他</a:t>
            </a:r>
            <a:endParaRPr kumimoji="1" lang="en-US" altLang="ja-JP" sz="6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en-US" altLang="ja-JP" sz="600" dirty="0">
                <a:latin typeface="MS PGothic" panose="020B0600070205080204" pitchFamily="34" charset="-128"/>
                <a:ea typeface="MS PGothic" panose="020B0600070205080204" pitchFamily="34" charset="-128"/>
              </a:rPr>
              <a:t>2.4</a:t>
            </a:r>
            <a:r>
              <a:rPr kumimoji="1" lang="ja-JP" altLang="en-US" sz="600"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="" xmlns:a16="http://schemas.microsoft.com/office/drawing/2014/main" id="{521C5FFB-704B-6847-A95E-1AED4CC0B42B}"/>
              </a:ext>
            </a:extLst>
          </p:cNvPr>
          <p:cNvSpPr txBox="1"/>
          <p:nvPr/>
        </p:nvSpPr>
        <p:spPr>
          <a:xfrm>
            <a:off x="4672997" y="1033824"/>
            <a:ext cx="4090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>
                <a:latin typeface="MS PGothic" panose="020B0600070205080204" pitchFamily="34" charset="-128"/>
                <a:ea typeface="MS PGothic" panose="020B0600070205080204" pitchFamily="34" charset="-128"/>
              </a:rPr>
              <a:t>その他</a:t>
            </a:r>
            <a:endParaRPr kumimoji="1" lang="en-US" altLang="ja-JP" sz="6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en-US" altLang="ja-JP" sz="600" dirty="0">
                <a:latin typeface="MS PGothic" panose="020B0600070205080204" pitchFamily="34" charset="-128"/>
                <a:ea typeface="MS PGothic" panose="020B0600070205080204" pitchFamily="34" charset="-128"/>
              </a:rPr>
              <a:t>2.9</a:t>
            </a:r>
            <a:r>
              <a:rPr kumimoji="1" lang="ja-JP" altLang="en-US" sz="600"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="" xmlns:a16="http://schemas.microsoft.com/office/drawing/2014/main" id="{D615EB94-433D-0A47-91E0-8BB88B2B3C2C}"/>
              </a:ext>
            </a:extLst>
          </p:cNvPr>
          <p:cNvSpPr txBox="1"/>
          <p:nvPr/>
        </p:nvSpPr>
        <p:spPr>
          <a:xfrm>
            <a:off x="5150881" y="1935359"/>
            <a:ext cx="6335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>
                <a:latin typeface="MS PGothic" panose="020B0600070205080204" pitchFamily="34" charset="-128"/>
                <a:ea typeface="MS PGothic" panose="020B0600070205080204" pitchFamily="34" charset="-128"/>
              </a:rPr>
              <a:t>本人の希望</a:t>
            </a:r>
            <a:endParaRPr kumimoji="1" lang="en-US" altLang="ja-JP" sz="7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en-US" altLang="ja-JP" sz="700" dirty="0">
                <a:latin typeface="MS PGothic" panose="020B0600070205080204" pitchFamily="34" charset="-128"/>
                <a:ea typeface="MS PGothic" panose="020B0600070205080204" pitchFamily="34" charset="-128"/>
              </a:rPr>
              <a:t>31.5</a:t>
            </a:r>
            <a:r>
              <a:rPr kumimoji="1" lang="ja-JP" altLang="en-US" sz="700"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graphicFrame>
        <p:nvGraphicFramePr>
          <p:cNvPr id="25" name="グラフ 24">
            <a:extLst>
              <a:ext uri="{FF2B5EF4-FFF2-40B4-BE49-F238E27FC236}">
                <a16:creationId xmlns="" xmlns:a16="http://schemas.microsoft.com/office/drawing/2014/main" id="{E82CFB4E-732E-424E-A078-3460E16A75E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1475673"/>
              </p:ext>
            </p:extLst>
          </p:nvPr>
        </p:nvGraphicFramePr>
        <p:xfrm>
          <a:off x="351488" y="4238707"/>
          <a:ext cx="6209070" cy="30258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0" name="テキスト ボックス 29">
            <a:extLst>
              <a:ext uri="{FF2B5EF4-FFF2-40B4-BE49-F238E27FC236}">
                <a16:creationId xmlns="" xmlns:a16="http://schemas.microsoft.com/office/drawing/2014/main" id="{F661D920-EE44-E145-AC93-DD6B78D3117E}"/>
              </a:ext>
            </a:extLst>
          </p:cNvPr>
          <p:cNvSpPr txBox="1"/>
          <p:nvPr/>
        </p:nvSpPr>
        <p:spPr>
          <a:xfrm>
            <a:off x="-9259" y="3969116"/>
            <a:ext cx="6857999" cy="3195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>
                <a:latin typeface="MS PGothic" panose="020B0600070205080204" pitchFamily="34" charset="-128"/>
                <a:ea typeface="MS PGothic" panose="020B0600070205080204" pitchFamily="34" charset="-128"/>
              </a:rPr>
              <a:t>第</a:t>
            </a:r>
            <a:r>
              <a:rPr kumimoji="1" lang="en-US" altLang="ja-JP" sz="14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1</a:t>
            </a:r>
            <a:r>
              <a:rPr kumimoji="1" lang="ja-JP" altLang="en-US" sz="1400" b="1">
                <a:latin typeface="MS PGothic" panose="020B0600070205080204" pitchFamily="34" charset="-128"/>
                <a:ea typeface="MS PGothic" panose="020B0600070205080204" pitchFamily="34" charset="-128"/>
              </a:rPr>
              <a:t>回（</a:t>
            </a:r>
            <a:r>
              <a:rPr kumimoji="1" lang="en-US" altLang="ja-JP" sz="14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2016</a:t>
            </a:r>
            <a:r>
              <a:rPr kumimoji="1" lang="ja-JP" altLang="en-US" sz="1400" b="1">
                <a:latin typeface="MS PGothic" panose="020B0600070205080204" pitchFamily="34" charset="-128"/>
                <a:ea typeface="MS PGothic" panose="020B0600070205080204" pitchFamily="34" charset="-128"/>
              </a:rPr>
              <a:t>年）第</a:t>
            </a:r>
            <a:r>
              <a:rPr kumimoji="1" lang="en-US" altLang="ja-JP" sz="14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2</a:t>
            </a:r>
            <a:r>
              <a:rPr kumimoji="1" lang="ja-JP" altLang="en-US" sz="1400" b="1">
                <a:latin typeface="MS PGothic" panose="020B0600070205080204" pitchFamily="34" charset="-128"/>
                <a:ea typeface="MS PGothic" panose="020B0600070205080204" pitchFamily="34" charset="-128"/>
              </a:rPr>
              <a:t>回（</a:t>
            </a:r>
            <a:r>
              <a:rPr kumimoji="1" lang="en-US" altLang="ja-JP" sz="14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2019</a:t>
            </a:r>
            <a:r>
              <a:rPr kumimoji="1" lang="ja-JP" altLang="en-US" sz="1400" b="1">
                <a:latin typeface="MS PGothic" panose="020B0600070205080204" pitchFamily="34" charset="-128"/>
                <a:ea typeface="MS PGothic" panose="020B0600070205080204" pitchFamily="34" charset="-128"/>
              </a:rPr>
              <a:t>年）アンケート調査</a:t>
            </a:r>
            <a:r>
              <a:rPr kumimoji="1" lang="en-US" altLang="ja-JP" sz="14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 </a:t>
            </a:r>
            <a:r>
              <a:rPr kumimoji="1" lang="ja-JP" altLang="en-US" sz="1400" b="1">
                <a:latin typeface="MS PGothic" panose="020B0600070205080204" pitchFamily="34" charset="-128"/>
                <a:ea typeface="MS PGothic" panose="020B0600070205080204" pitchFamily="34" charset="-128"/>
              </a:rPr>
              <a:t>比較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="" xmlns:a16="http://schemas.microsoft.com/office/drawing/2014/main" id="{4FB5C5C7-8128-B140-81EA-41D56F4E27B3}"/>
              </a:ext>
            </a:extLst>
          </p:cNvPr>
          <p:cNvSpPr/>
          <p:nvPr/>
        </p:nvSpPr>
        <p:spPr>
          <a:xfrm>
            <a:off x="426902" y="7350582"/>
            <a:ext cx="6039887" cy="1689296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495300" y="7402695"/>
            <a:ext cx="61849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00" dirty="0">
                <a:latin typeface="MS PGothic" panose="020B0600070205080204" pitchFamily="34" charset="-128"/>
                <a:ea typeface="MS PGothic" panose="020B0600070205080204" pitchFamily="34" charset="-128"/>
              </a:rPr>
              <a:t>全体的に前回調査からの傾向に変わりはなく、重視されているのは、</a:t>
            </a:r>
            <a:endParaRPr kumimoji="1" lang="en-US" altLang="ja-JP" sz="13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ja-JP" altLang="en-US" sz="1300" dirty="0">
                <a:latin typeface="MS PGothic" panose="020B0600070205080204" pitchFamily="34" charset="-128"/>
                <a:ea typeface="MS PGothic" panose="020B0600070205080204" pitchFamily="34" charset="-128"/>
              </a:rPr>
              <a:t>　・生徒は「新しい環境で高校生活を送りたい」　</a:t>
            </a:r>
            <a:endParaRPr kumimoji="1" lang="en-US" altLang="ja-JP" sz="13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ja-JP" altLang="en-US" sz="1300" dirty="0">
                <a:latin typeface="MS PGothic" panose="020B0600070205080204" pitchFamily="34" charset="-128"/>
                <a:ea typeface="MS PGothic" panose="020B0600070205080204" pitchFamily="34" charset="-128"/>
              </a:rPr>
              <a:t>　・保護者は「本人の希望」</a:t>
            </a:r>
            <a:endParaRPr kumimoji="1" lang="en-US" altLang="ja-JP" sz="13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endParaRPr kumimoji="1" lang="en-US" altLang="ja-JP" sz="5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ja-JP" altLang="en-US" sz="1300">
                <a:latin typeface="MS PGothic" panose="020B0600070205080204" pitchFamily="34" charset="-128"/>
                <a:ea typeface="MS PGothic" panose="020B0600070205080204" pitchFamily="34" charset="-128"/>
              </a:rPr>
              <a:t>前回</a:t>
            </a:r>
            <a:r>
              <a:rPr kumimoji="1" lang="ja-JP" altLang="en-US" sz="1300" dirty="0">
                <a:latin typeface="MS PGothic" panose="020B0600070205080204" pitchFamily="34" charset="-128"/>
                <a:ea typeface="MS PGothic" panose="020B0600070205080204" pitchFamily="34" charset="-128"/>
              </a:rPr>
              <a:t>調査に比べ、</a:t>
            </a:r>
            <a:endParaRPr kumimoji="1" lang="en-US" altLang="ja-JP" sz="13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ja-JP" altLang="en-US" sz="1300" dirty="0">
                <a:latin typeface="MS PGothic" panose="020B0600070205080204" pitchFamily="34" charset="-128"/>
                <a:ea typeface="MS PGothic" panose="020B0600070205080204" pitchFamily="34" charset="-128"/>
              </a:rPr>
              <a:t>　・生徒、保護者ともに「より高いレベルで挑戦したいから」、「希望する部活動」の</a:t>
            </a:r>
            <a:endParaRPr kumimoji="1" lang="en-US" altLang="ja-JP" sz="13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ja-JP" altLang="en-US" sz="1300" dirty="0">
                <a:latin typeface="MS PGothic" panose="020B0600070205080204" pitchFamily="34" charset="-128"/>
                <a:ea typeface="MS PGothic" panose="020B0600070205080204" pitchFamily="34" charset="-128"/>
              </a:rPr>
              <a:t>　　割合は増加。</a:t>
            </a:r>
            <a:endParaRPr kumimoji="1" lang="en-US" altLang="ja-JP" sz="13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ja-JP" altLang="en-US" sz="1300" dirty="0">
                <a:latin typeface="MS PGothic" panose="020B0600070205080204" pitchFamily="34" charset="-128"/>
                <a:ea typeface="MS PGothic" panose="020B0600070205080204" pitchFamily="34" charset="-128"/>
              </a:rPr>
              <a:t>　・「四年生大学等への進学」については、生徒は減少、保護者は増加。</a:t>
            </a:r>
            <a:endParaRPr kumimoji="1" lang="en-US" altLang="ja-JP" sz="13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endParaRPr kumimoji="1" lang="en-US" altLang="ja-JP" sz="13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782419" y="8745188"/>
            <a:ext cx="10524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dirty="0"/>
              <a:t>３</a:t>
            </a:r>
          </a:p>
        </p:txBody>
      </p:sp>
    </p:spTree>
    <p:extLst>
      <p:ext uri="{BB962C8B-B14F-4D97-AF65-F5344CB8AC3E}">
        <p14:creationId xmlns:p14="http://schemas.microsoft.com/office/powerpoint/2010/main" val="3983974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0CAD6D22-88FD-5941-9CB4-EA0A7471A46F}"/>
              </a:ext>
            </a:extLst>
          </p:cNvPr>
          <p:cNvSpPr txBox="1"/>
          <p:nvPr/>
        </p:nvSpPr>
        <p:spPr>
          <a:xfrm>
            <a:off x="-9259" y="228197"/>
            <a:ext cx="6857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dirty="0">
                <a:latin typeface="MS PGothic" panose="020B0600070205080204" pitchFamily="34" charset="-128"/>
                <a:ea typeface="MS PGothic" panose="020B0600070205080204" pitchFamily="34" charset="-128"/>
              </a:rPr>
              <a:t>【</a:t>
            </a:r>
            <a:r>
              <a:rPr kumimoji="1" lang="ja-JP" altLang="en-US" sz="1400">
                <a:latin typeface="MS PGothic" panose="020B0600070205080204" pitchFamily="34" charset="-128"/>
                <a:ea typeface="MS PGothic" panose="020B0600070205080204" pitchFamily="34" charset="-128"/>
              </a:rPr>
              <a:t>設問</a:t>
            </a:r>
            <a:r>
              <a:rPr kumimoji="1" lang="en-US" altLang="ja-JP" sz="1400" dirty="0">
                <a:latin typeface="MS PGothic" panose="020B0600070205080204" pitchFamily="34" charset="-128"/>
                <a:ea typeface="MS PGothic" panose="020B0600070205080204" pitchFamily="34" charset="-128"/>
              </a:rPr>
              <a:t>4】</a:t>
            </a:r>
          </a:p>
          <a:p>
            <a:pPr algn="ctr"/>
            <a:r>
              <a:rPr kumimoji="1" lang="ja-JP" altLang="en-US" sz="1400">
                <a:latin typeface="MS PGothic" panose="020B0600070205080204" pitchFamily="34" charset="-128"/>
                <a:ea typeface="MS PGothic" panose="020B0600070205080204" pitchFamily="34" charset="-128"/>
              </a:rPr>
              <a:t>志津川高校に期待することは何ですか？</a:t>
            </a:r>
          </a:p>
        </p:txBody>
      </p:sp>
      <p:graphicFrame>
        <p:nvGraphicFramePr>
          <p:cNvPr id="7" name="グラフ 6">
            <a:extLst>
              <a:ext uri="{FF2B5EF4-FFF2-40B4-BE49-F238E27FC236}">
                <a16:creationId xmlns="" xmlns:a16="http://schemas.microsoft.com/office/drawing/2014/main" id="{F1A5719D-CFE4-2740-BDE7-A13339DF397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8895158"/>
              </p:ext>
            </p:extLst>
          </p:nvPr>
        </p:nvGraphicFramePr>
        <p:xfrm>
          <a:off x="-298955" y="1145726"/>
          <a:ext cx="4572000" cy="2536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グラフ 7">
            <a:extLst>
              <a:ext uri="{FF2B5EF4-FFF2-40B4-BE49-F238E27FC236}">
                <a16:creationId xmlns="" xmlns:a16="http://schemas.microsoft.com/office/drawing/2014/main" id="{1154E6C6-1E19-874D-9BE1-A21930DE5D3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8753225"/>
              </p:ext>
            </p:extLst>
          </p:nvPr>
        </p:nvGraphicFramePr>
        <p:xfrm>
          <a:off x="2675716" y="1140688"/>
          <a:ext cx="4572000" cy="2536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テキスト ボックス 9">
            <a:extLst>
              <a:ext uri="{FF2B5EF4-FFF2-40B4-BE49-F238E27FC236}">
                <a16:creationId xmlns="" xmlns:a16="http://schemas.microsoft.com/office/drawing/2014/main" id="{E2615270-CD52-5A43-A169-2825A0A102E0}"/>
              </a:ext>
            </a:extLst>
          </p:cNvPr>
          <p:cNvSpPr txBox="1"/>
          <p:nvPr/>
        </p:nvSpPr>
        <p:spPr>
          <a:xfrm>
            <a:off x="2150031" y="2085992"/>
            <a:ext cx="800219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部活動の強化</a:t>
            </a:r>
            <a:endParaRPr kumimoji="1" lang="en-US" altLang="ja-JP" sz="8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en-US" altLang="ja-JP" sz="9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37.1</a:t>
            </a:r>
            <a:r>
              <a:rPr kumimoji="1" lang="ja-JP" altLang="en-US" sz="9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="" xmlns:a16="http://schemas.microsoft.com/office/drawing/2014/main" id="{2BE080FF-8118-9141-8305-5A605AE5F07A}"/>
              </a:ext>
            </a:extLst>
          </p:cNvPr>
          <p:cNvSpPr txBox="1"/>
          <p:nvPr/>
        </p:nvSpPr>
        <p:spPr>
          <a:xfrm>
            <a:off x="1435165" y="2834244"/>
            <a:ext cx="851515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学力・進学対策</a:t>
            </a:r>
            <a:endParaRPr kumimoji="1" lang="en-US" altLang="ja-JP" sz="8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en-US" altLang="ja-JP" sz="9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34.3</a:t>
            </a:r>
            <a:r>
              <a:rPr kumimoji="1" lang="ja-JP" altLang="en-US" sz="9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="" xmlns:a16="http://schemas.microsoft.com/office/drawing/2014/main" id="{23AF6E8F-F487-9E4B-A0FB-DB5F9762EECC}"/>
              </a:ext>
            </a:extLst>
          </p:cNvPr>
          <p:cNvSpPr txBox="1"/>
          <p:nvPr/>
        </p:nvSpPr>
        <p:spPr>
          <a:xfrm>
            <a:off x="3880716" y="2360941"/>
            <a:ext cx="800219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部活動の強化</a:t>
            </a:r>
            <a:endParaRPr kumimoji="1" lang="en-US" altLang="ja-JP" sz="8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en-US" altLang="ja-JP" sz="9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14.7</a:t>
            </a:r>
            <a:r>
              <a:rPr kumimoji="1" lang="ja-JP" altLang="en-US" sz="9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="" xmlns:a16="http://schemas.microsoft.com/office/drawing/2014/main" id="{9DD6495E-6F2A-B545-8ABF-40C1A2D65D01}"/>
              </a:ext>
            </a:extLst>
          </p:cNvPr>
          <p:cNvSpPr txBox="1"/>
          <p:nvPr/>
        </p:nvSpPr>
        <p:spPr>
          <a:xfrm>
            <a:off x="5112810" y="2183969"/>
            <a:ext cx="851515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学力・進学対策</a:t>
            </a:r>
            <a:endParaRPr kumimoji="1" lang="en-US" altLang="ja-JP" sz="8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en-US" altLang="ja-JP" sz="9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47.8</a:t>
            </a:r>
            <a:r>
              <a:rPr kumimoji="1" lang="ja-JP" altLang="en-US" sz="9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="" xmlns:a16="http://schemas.microsoft.com/office/drawing/2014/main" id="{696FA79E-80DD-ED4D-8F03-6064C37B9C34}"/>
              </a:ext>
            </a:extLst>
          </p:cNvPr>
          <p:cNvSpPr txBox="1"/>
          <p:nvPr/>
        </p:nvSpPr>
        <p:spPr>
          <a:xfrm>
            <a:off x="906045" y="2153368"/>
            <a:ext cx="595035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>
                <a:latin typeface="MS PGothic" panose="020B0600070205080204" pitchFamily="34" charset="-128"/>
                <a:ea typeface="MS PGothic" panose="020B0600070205080204" pitchFamily="34" charset="-128"/>
              </a:rPr>
              <a:t>就職対策</a:t>
            </a:r>
            <a:endParaRPr kumimoji="1" lang="en-US" altLang="ja-JP" sz="8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en-US" altLang="ja-JP" sz="900" dirty="0">
                <a:latin typeface="MS PGothic" panose="020B0600070205080204" pitchFamily="34" charset="-128"/>
                <a:ea typeface="MS PGothic" panose="020B0600070205080204" pitchFamily="34" charset="-128"/>
              </a:rPr>
              <a:t>11.4</a:t>
            </a:r>
            <a:r>
              <a:rPr kumimoji="1" lang="ja-JP" altLang="en-US" sz="900"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="" xmlns:a16="http://schemas.microsoft.com/office/drawing/2014/main" id="{EE913F29-65A8-AA43-816B-4BAA23C9211D}"/>
              </a:ext>
            </a:extLst>
          </p:cNvPr>
          <p:cNvSpPr txBox="1"/>
          <p:nvPr/>
        </p:nvSpPr>
        <p:spPr>
          <a:xfrm>
            <a:off x="3889900" y="1808514"/>
            <a:ext cx="595035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800">
                <a:latin typeface="MS PGothic" panose="020B0600070205080204" pitchFamily="34" charset="-128"/>
                <a:ea typeface="MS PGothic" panose="020B0600070205080204" pitchFamily="34" charset="-128"/>
              </a:rPr>
              <a:t>就職対策</a:t>
            </a:r>
            <a:endParaRPr kumimoji="1" lang="en-US" altLang="ja-JP" sz="8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r"/>
            <a:r>
              <a:rPr kumimoji="1" lang="en-US" altLang="ja-JP" sz="900" dirty="0">
                <a:latin typeface="MS PGothic" panose="020B0600070205080204" pitchFamily="34" charset="-128"/>
                <a:ea typeface="MS PGothic" panose="020B0600070205080204" pitchFamily="34" charset="-128"/>
              </a:rPr>
              <a:t>8.0</a:t>
            </a:r>
            <a:r>
              <a:rPr kumimoji="1" lang="ja-JP" altLang="en-US" sz="900"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="" xmlns:a16="http://schemas.microsoft.com/office/drawing/2014/main" id="{C6FB7BFF-5C03-6947-ADB7-3FCC9112E335}"/>
              </a:ext>
            </a:extLst>
          </p:cNvPr>
          <p:cNvSpPr txBox="1"/>
          <p:nvPr/>
        </p:nvSpPr>
        <p:spPr>
          <a:xfrm>
            <a:off x="4263320" y="2950268"/>
            <a:ext cx="779380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特色ある活動</a:t>
            </a:r>
            <a:endParaRPr kumimoji="1" lang="en-US" altLang="ja-JP" sz="8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en-US" altLang="ja-JP" sz="9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17.0</a:t>
            </a:r>
            <a:r>
              <a:rPr kumimoji="1" lang="ja-JP" altLang="en-US" sz="9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="" xmlns:a16="http://schemas.microsoft.com/office/drawing/2014/main" id="{DA6E3CB8-15AD-D540-98EA-8528F9C69CC6}"/>
              </a:ext>
            </a:extLst>
          </p:cNvPr>
          <p:cNvSpPr txBox="1"/>
          <p:nvPr/>
        </p:nvSpPr>
        <p:spPr>
          <a:xfrm>
            <a:off x="1017967" y="1669250"/>
            <a:ext cx="779380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8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特色ある活動</a:t>
            </a:r>
            <a:endParaRPr kumimoji="1" lang="en-US" altLang="ja-JP" sz="8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r"/>
            <a:r>
              <a:rPr kumimoji="1" lang="en-US" altLang="ja-JP" sz="9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11.1</a:t>
            </a:r>
            <a:r>
              <a:rPr kumimoji="1" lang="ja-JP" altLang="en-US" sz="9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="" xmlns:a16="http://schemas.microsoft.com/office/drawing/2014/main" id="{5AC2CEE4-8003-224B-8A6D-C77647ACFAC2}"/>
              </a:ext>
            </a:extLst>
          </p:cNvPr>
          <p:cNvSpPr txBox="1"/>
          <p:nvPr/>
        </p:nvSpPr>
        <p:spPr>
          <a:xfrm>
            <a:off x="1305441" y="1025264"/>
            <a:ext cx="595035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800">
                <a:latin typeface="MS PGothic" panose="020B0600070205080204" pitchFamily="34" charset="-128"/>
                <a:ea typeface="MS PGothic" panose="020B0600070205080204" pitchFamily="34" charset="-128"/>
              </a:rPr>
              <a:t>生徒指導</a:t>
            </a:r>
            <a:endParaRPr kumimoji="1" lang="en-US" altLang="ja-JP" sz="8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r"/>
            <a:r>
              <a:rPr kumimoji="1" lang="en-US" altLang="ja-JP" sz="900" dirty="0">
                <a:latin typeface="MS PGothic" panose="020B0600070205080204" pitchFamily="34" charset="-128"/>
                <a:ea typeface="MS PGothic" panose="020B0600070205080204" pitchFamily="34" charset="-128"/>
              </a:rPr>
              <a:t>4.3</a:t>
            </a:r>
            <a:r>
              <a:rPr kumimoji="1" lang="ja-JP" altLang="en-US" sz="900"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="" xmlns:a16="http://schemas.microsoft.com/office/drawing/2014/main" id="{D9C42BFB-81EE-8D4D-8676-CED80C604523}"/>
              </a:ext>
            </a:extLst>
          </p:cNvPr>
          <p:cNvSpPr txBox="1"/>
          <p:nvPr/>
        </p:nvSpPr>
        <p:spPr>
          <a:xfrm>
            <a:off x="4117194" y="1381713"/>
            <a:ext cx="595035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800">
                <a:latin typeface="MS PGothic" panose="020B0600070205080204" pitchFamily="34" charset="-128"/>
                <a:ea typeface="MS PGothic" panose="020B0600070205080204" pitchFamily="34" charset="-128"/>
              </a:rPr>
              <a:t>生徒指導</a:t>
            </a:r>
            <a:endParaRPr kumimoji="1" lang="en-US" altLang="ja-JP" sz="8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r"/>
            <a:r>
              <a:rPr kumimoji="1" lang="en-US" altLang="ja-JP" sz="900" dirty="0">
                <a:latin typeface="MS PGothic" panose="020B0600070205080204" pitchFamily="34" charset="-128"/>
                <a:ea typeface="MS PGothic" panose="020B0600070205080204" pitchFamily="34" charset="-128"/>
              </a:rPr>
              <a:t>8.0</a:t>
            </a:r>
            <a:r>
              <a:rPr kumimoji="1" lang="ja-JP" altLang="en-US" sz="900"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="" xmlns:a16="http://schemas.microsoft.com/office/drawing/2014/main" id="{A4A0AD98-889C-CD4B-9DE4-3B946D6A8BB4}"/>
              </a:ext>
            </a:extLst>
          </p:cNvPr>
          <p:cNvSpPr txBox="1"/>
          <p:nvPr/>
        </p:nvSpPr>
        <p:spPr>
          <a:xfrm>
            <a:off x="4512495" y="996228"/>
            <a:ext cx="497251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800">
                <a:latin typeface="MS PGothic" panose="020B0600070205080204" pitchFamily="34" charset="-128"/>
                <a:ea typeface="MS PGothic" panose="020B0600070205080204" pitchFamily="34" charset="-128"/>
              </a:rPr>
              <a:t>その他</a:t>
            </a:r>
            <a:endParaRPr kumimoji="1" lang="en-US" altLang="ja-JP" sz="8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r"/>
            <a:r>
              <a:rPr kumimoji="1" lang="en-US" altLang="ja-JP" sz="900" dirty="0">
                <a:latin typeface="MS PGothic" panose="020B0600070205080204" pitchFamily="34" charset="-128"/>
                <a:ea typeface="MS PGothic" panose="020B0600070205080204" pitchFamily="34" charset="-128"/>
              </a:rPr>
              <a:t>4.5</a:t>
            </a:r>
            <a:r>
              <a:rPr kumimoji="1" lang="ja-JP" altLang="en-US" sz="900"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="" xmlns:a16="http://schemas.microsoft.com/office/drawing/2014/main" id="{03081C7F-3BB6-564F-85E2-98D61916FBFB}"/>
              </a:ext>
            </a:extLst>
          </p:cNvPr>
          <p:cNvSpPr txBox="1"/>
          <p:nvPr/>
        </p:nvSpPr>
        <p:spPr>
          <a:xfrm>
            <a:off x="1781834" y="980125"/>
            <a:ext cx="497251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>
                <a:latin typeface="MS PGothic" panose="020B0600070205080204" pitchFamily="34" charset="-128"/>
                <a:ea typeface="MS PGothic" panose="020B0600070205080204" pitchFamily="34" charset="-128"/>
              </a:rPr>
              <a:t>その他</a:t>
            </a:r>
            <a:endParaRPr kumimoji="1" lang="en-US" altLang="ja-JP" sz="8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en-US" altLang="ja-JP" sz="900" dirty="0">
                <a:latin typeface="MS PGothic" panose="020B0600070205080204" pitchFamily="34" charset="-128"/>
                <a:ea typeface="MS PGothic" panose="020B0600070205080204" pitchFamily="34" charset="-128"/>
              </a:rPr>
              <a:t>1.8</a:t>
            </a:r>
            <a:r>
              <a:rPr kumimoji="1" lang="ja-JP" altLang="en-US" sz="900">
                <a:latin typeface="MS PGothic" panose="020B0600070205080204" pitchFamily="34" charset="-128"/>
                <a:ea typeface="MS PGothic" panose="020B0600070205080204" pitchFamily="34" charset="-128"/>
              </a:rPr>
              <a:t>％</a:t>
            </a:r>
          </a:p>
        </p:txBody>
      </p:sp>
      <p:graphicFrame>
        <p:nvGraphicFramePr>
          <p:cNvPr id="23" name="グラフ 22">
            <a:extLst>
              <a:ext uri="{FF2B5EF4-FFF2-40B4-BE49-F238E27FC236}">
                <a16:creationId xmlns="" xmlns:a16="http://schemas.microsoft.com/office/drawing/2014/main" id="{BA3EE418-1597-EE4E-91A2-970BA4FC8B7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1277611"/>
              </p:ext>
            </p:extLst>
          </p:nvPr>
        </p:nvGraphicFramePr>
        <p:xfrm>
          <a:off x="351486" y="4244865"/>
          <a:ext cx="6209072" cy="28594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5" name="テキスト ボックス 24">
            <a:extLst>
              <a:ext uri="{FF2B5EF4-FFF2-40B4-BE49-F238E27FC236}">
                <a16:creationId xmlns="" xmlns:a16="http://schemas.microsoft.com/office/drawing/2014/main" id="{F6163606-6A6A-B341-B09E-776D913BDBC6}"/>
              </a:ext>
            </a:extLst>
          </p:cNvPr>
          <p:cNvSpPr txBox="1"/>
          <p:nvPr/>
        </p:nvSpPr>
        <p:spPr>
          <a:xfrm>
            <a:off x="855299" y="3580828"/>
            <a:ext cx="222318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>
                <a:latin typeface="MS PGothic" panose="020B0600070205080204" pitchFamily="34" charset="-128"/>
                <a:ea typeface="MS PGothic" panose="020B0600070205080204" pitchFamily="34" charset="-128"/>
              </a:rPr>
              <a:t>生</a:t>
            </a:r>
            <a:r>
              <a:rPr kumimoji="1" lang="en-US" altLang="ja-JP" sz="900" dirty="0">
                <a:latin typeface="MS PGothic" panose="020B0600070205080204" pitchFamily="34" charset="-128"/>
                <a:ea typeface="MS PGothic" panose="020B0600070205080204" pitchFamily="34" charset="-128"/>
              </a:rPr>
              <a:t> </a:t>
            </a:r>
            <a:r>
              <a:rPr kumimoji="1" lang="ja-JP" altLang="en-US" sz="900">
                <a:latin typeface="MS PGothic" panose="020B0600070205080204" pitchFamily="34" charset="-128"/>
                <a:ea typeface="MS PGothic" panose="020B0600070205080204" pitchFamily="34" charset="-128"/>
              </a:rPr>
              <a:t>徒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="" xmlns:a16="http://schemas.microsoft.com/office/drawing/2014/main" id="{F1D88956-7BA0-CE47-A5AF-6DAF9F40600E}"/>
              </a:ext>
            </a:extLst>
          </p:cNvPr>
          <p:cNvSpPr txBox="1"/>
          <p:nvPr/>
        </p:nvSpPr>
        <p:spPr>
          <a:xfrm>
            <a:off x="4684087" y="3580828"/>
            <a:ext cx="53091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>
                <a:latin typeface="MS PGothic" panose="020B0600070205080204" pitchFamily="34" charset="-128"/>
                <a:ea typeface="MS PGothic" panose="020B0600070205080204" pitchFamily="34" charset="-128"/>
              </a:rPr>
              <a:t>保護者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="" xmlns:a16="http://schemas.microsoft.com/office/drawing/2014/main" id="{60ADE5DD-93FE-8E43-AA85-F1DD7B78DA1D}"/>
              </a:ext>
            </a:extLst>
          </p:cNvPr>
          <p:cNvSpPr/>
          <p:nvPr/>
        </p:nvSpPr>
        <p:spPr>
          <a:xfrm>
            <a:off x="426902" y="7223260"/>
            <a:ext cx="6039887" cy="1336123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>
            <a:extLst>
              <a:ext uri="{FF2B5EF4-FFF2-40B4-BE49-F238E27FC236}">
                <a16:creationId xmlns="" xmlns:a16="http://schemas.microsoft.com/office/drawing/2014/main" id="{25A8C474-EF06-6341-9675-3C4CA6FF3766}"/>
              </a:ext>
            </a:extLst>
          </p:cNvPr>
          <p:cNvSpPr txBox="1"/>
          <p:nvPr/>
        </p:nvSpPr>
        <p:spPr>
          <a:xfrm>
            <a:off x="-9259" y="3969116"/>
            <a:ext cx="6857999" cy="3195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>
                <a:latin typeface="MS PGothic" panose="020B0600070205080204" pitchFamily="34" charset="-128"/>
                <a:ea typeface="MS PGothic" panose="020B0600070205080204" pitchFamily="34" charset="-128"/>
              </a:rPr>
              <a:t>第</a:t>
            </a:r>
            <a:r>
              <a:rPr kumimoji="1" lang="en-US" altLang="ja-JP" sz="14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1</a:t>
            </a:r>
            <a:r>
              <a:rPr kumimoji="1" lang="ja-JP" altLang="en-US" sz="1400" b="1">
                <a:latin typeface="MS PGothic" panose="020B0600070205080204" pitchFamily="34" charset="-128"/>
                <a:ea typeface="MS PGothic" panose="020B0600070205080204" pitchFamily="34" charset="-128"/>
              </a:rPr>
              <a:t>回（</a:t>
            </a:r>
            <a:r>
              <a:rPr kumimoji="1" lang="en-US" altLang="ja-JP" sz="14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2016</a:t>
            </a:r>
            <a:r>
              <a:rPr kumimoji="1" lang="ja-JP" altLang="en-US" sz="1400" b="1">
                <a:latin typeface="MS PGothic" panose="020B0600070205080204" pitchFamily="34" charset="-128"/>
                <a:ea typeface="MS PGothic" panose="020B0600070205080204" pitchFamily="34" charset="-128"/>
              </a:rPr>
              <a:t>年）第</a:t>
            </a:r>
            <a:r>
              <a:rPr kumimoji="1" lang="en-US" altLang="ja-JP" sz="14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2</a:t>
            </a:r>
            <a:r>
              <a:rPr kumimoji="1" lang="ja-JP" altLang="en-US" sz="1400" b="1">
                <a:latin typeface="MS PGothic" panose="020B0600070205080204" pitchFamily="34" charset="-128"/>
                <a:ea typeface="MS PGothic" panose="020B0600070205080204" pitchFamily="34" charset="-128"/>
              </a:rPr>
              <a:t>回（</a:t>
            </a:r>
            <a:r>
              <a:rPr kumimoji="1" lang="en-US" altLang="ja-JP" sz="14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2019</a:t>
            </a:r>
            <a:r>
              <a:rPr kumimoji="1" lang="ja-JP" altLang="en-US" sz="1400" b="1">
                <a:latin typeface="MS PGothic" panose="020B0600070205080204" pitchFamily="34" charset="-128"/>
                <a:ea typeface="MS PGothic" panose="020B0600070205080204" pitchFamily="34" charset="-128"/>
              </a:rPr>
              <a:t>年）アンケート調査</a:t>
            </a:r>
            <a:r>
              <a:rPr kumimoji="1" lang="en-US" altLang="ja-JP" sz="14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 </a:t>
            </a:r>
            <a:r>
              <a:rPr kumimoji="1" lang="ja-JP" altLang="en-US" sz="1400" b="1">
                <a:latin typeface="MS PGothic" panose="020B0600070205080204" pitchFamily="34" charset="-128"/>
                <a:ea typeface="MS PGothic" panose="020B0600070205080204" pitchFamily="34" charset="-128"/>
              </a:rPr>
              <a:t>比較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95300" y="7344815"/>
            <a:ext cx="6184900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00" dirty="0">
                <a:latin typeface="MS PGothic" panose="020B0600070205080204" pitchFamily="34" charset="-128"/>
                <a:ea typeface="MS PGothic" panose="020B0600070205080204" pitchFamily="34" charset="-128"/>
              </a:rPr>
              <a:t>前回調査に比べ、</a:t>
            </a:r>
            <a:endParaRPr kumimoji="1" lang="en-US" altLang="ja-JP" sz="13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ja-JP" altLang="en-US" sz="1300" dirty="0">
                <a:latin typeface="MS PGothic" panose="020B0600070205080204" pitchFamily="34" charset="-128"/>
                <a:ea typeface="MS PGothic" panose="020B0600070205080204" pitchFamily="34" charset="-128"/>
              </a:rPr>
              <a:t>　・生徒、保護者ともに「部活動の強化」の割合は増加。特に生徒では大きく増加。</a:t>
            </a:r>
            <a:endParaRPr kumimoji="1" lang="en-US" altLang="ja-JP" sz="13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ja-JP" altLang="en-US" sz="1300" dirty="0">
                <a:latin typeface="MS PGothic" panose="020B0600070205080204" pitchFamily="34" charset="-128"/>
                <a:ea typeface="MS PGothic" panose="020B0600070205080204" pitchFamily="34" charset="-128"/>
              </a:rPr>
              <a:t>　・「学力・進学対策」は生徒は減少、保護者は増加。</a:t>
            </a:r>
            <a:endParaRPr kumimoji="1" lang="en-US" altLang="ja-JP" sz="13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ja-JP" altLang="en-US" sz="1300" dirty="0">
                <a:latin typeface="MS PGothic" panose="020B0600070205080204" pitchFamily="34" charset="-128"/>
                <a:ea typeface="MS PGothic" panose="020B0600070205080204" pitchFamily="34" charset="-128"/>
              </a:rPr>
              <a:t>　・生徒では「特色ある活動」の割合が減少。</a:t>
            </a:r>
            <a:endParaRPr kumimoji="1" lang="en-US" altLang="ja-JP" sz="13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ja-JP" altLang="en-US" sz="1300" dirty="0">
                <a:latin typeface="MS PGothic" panose="020B0600070205080204" pitchFamily="34" charset="-128"/>
                <a:ea typeface="MS PGothic" panose="020B0600070205080204" pitchFamily="34" charset="-128"/>
              </a:rPr>
              <a:t>　・保護者では「就職対策」の割合が</a:t>
            </a:r>
            <a:r>
              <a:rPr kumimoji="1" lang="ja-JP" altLang="en-US" sz="1300">
                <a:latin typeface="MS PGothic" panose="020B0600070205080204" pitchFamily="34" charset="-128"/>
                <a:ea typeface="MS PGothic" panose="020B0600070205080204" pitchFamily="34" charset="-128"/>
              </a:rPr>
              <a:t>減少。</a:t>
            </a:r>
            <a:endParaRPr kumimoji="1" lang="en-US" altLang="ja-JP" sz="13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5761811" y="8745188"/>
            <a:ext cx="10524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dirty="0" smtClean="0"/>
              <a:t>４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37935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762FC46F-4353-5447-BD1C-B1B9B09FAD1B}"/>
              </a:ext>
            </a:extLst>
          </p:cNvPr>
          <p:cNvSpPr txBox="1"/>
          <p:nvPr/>
        </p:nvSpPr>
        <p:spPr>
          <a:xfrm>
            <a:off x="-9259" y="228197"/>
            <a:ext cx="6857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dirty="0">
                <a:latin typeface="MS PGothic" panose="020B0600070205080204" pitchFamily="34" charset="-128"/>
                <a:ea typeface="MS PGothic" panose="020B0600070205080204" pitchFamily="34" charset="-128"/>
              </a:rPr>
              <a:t>【</a:t>
            </a:r>
            <a:r>
              <a:rPr kumimoji="1" lang="ja-JP" altLang="en-US" sz="1400">
                <a:latin typeface="MS PGothic" panose="020B0600070205080204" pitchFamily="34" charset="-128"/>
                <a:ea typeface="MS PGothic" panose="020B0600070205080204" pitchFamily="34" charset="-128"/>
              </a:rPr>
              <a:t>設問</a:t>
            </a:r>
            <a:r>
              <a:rPr kumimoji="1" lang="en-US" altLang="ja-JP" sz="1400" dirty="0">
                <a:latin typeface="MS PGothic" panose="020B0600070205080204" pitchFamily="34" charset="-128"/>
                <a:ea typeface="MS PGothic" panose="020B0600070205080204" pitchFamily="34" charset="-128"/>
              </a:rPr>
              <a:t>5】</a:t>
            </a:r>
          </a:p>
          <a:p>
            <a:pPr algn="ctr"/>
            <a:r>
              <a:rPr kumimoji="1" lang="ja-JP" altLang="en-US" sz="1400">
                <a:latin typeface="MS PGothic" panose="020B0600070205080204" pitchFamily="34" charset="-128"/>
                <a:ea typeface="MS PGothic" panose="020B0600070205080204" pitchFamily="34" charset="-128"/>
              </a:rPr>
              <a:t>もし仮に町内に高校がなくなったらどのように感じますか？</a:t>
            </a:r>
          </a:p>
        </p:txBody>
      </p:sp>
      <p:graphicFrame>
        <p:nvGraphicFramePr>
          <p:cNvPr id="5" name="グラフ 4">
            <a:extLst>
              <a:ext uri="{FF2B5EF4-FFF2-40B4-BE49-F238E27FC236}">
                <a16:creationId xmlns="" xmlns:a16="http://schemas.microsoft.com/office/drawing/2014/main" id="{547508D7-9D9A-D445-88A8-9F209376DA6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0721752"/>
              </p:ext>
            </p:extLst>
          </p:nvPr>
        </p:nvGraphicFramePr>
        <p:xfrm>
          <a:off x="357187" y="914400"/>
          <a:ext cx="6257926" cy="32992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B1D20A39-CB15-5B4C-B3D7-6083F1857050}"/>
              </a:ext>
            </a:extLst>
          </p:cNvPr>
          <p:cNvSpPr txBox="1"/>
          <p:nvPr/>
        </p:nvSpPr>
        <p:spPr>
          <a:xfrm>
            <a:off x="14286" y="4433960"/>
            <a:ext cx="6857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dirty="0">
                <a:latin typeface="MS PGothic" panose="020B0600070205080204" pitchFamily="34" charset="-128"/>
                <a:ea typeface="MS PGothic" panose="020B0600070205080204" pitchFamily="34" charset="-128"/>
              </a:rPr>
              <a:t>【</a:t>
            </a:r>
            <a:r>
              <a:rPr kumimoji="1" lang="ja-JP" altLang="en-US" sz="1400">
                <a:latin typeface="MS PGothic" panose="020B0600070205080204" pitchFamily="34" charset="-128"/>
                <a:ea typeface="MS PGothic" panose="020B0600070205080204" pitchFamily="34" charset="-128"/>
              </a:rPr>
              <a:t>設問</a:t>
            </a:r>
            <a:r>
              <a:rPr kumimoji="1" lang="en-US" altLang="ja-JP" sz="1400" dirty="0">
                <a:latin typeface="MS PGothic" panose="020B0600070205080204" pitchFamily="34" charset="-128"/>
                <a:ea typeface="MS PGothic" panose="020B0600070205080204" pitchFamily="34" charset="-128"/>
              </a:rPr>
              <a:t>6】</a:t>
            </a:r>
          </a:p>
          <a:p>
            <a:pPr algn="ctr"/>
            <a:r>
              <a:rPr kumimoji="1" lang="ja-JP" altLang="en-US" sz="1400">
                <a:latin typeface="MS PGothic" panose="020B0600070205080204" pitchFamily="34" charset="-128"/>
                <a:ea typeface="MS PGothic" panose="020B0600070205080204" pitchFamily="34" charset="-128"/>
              </a:rPr>
              <a:t>現時点で行きたいと思っている高校を教えてください。</a:t>
            </a:r>
          </a:p>
        </p:txBody>
      </p:sp>
      <p:graphicFrame>
        <p:nvGraphicFramePr>
          <p:cNvPr id="9" name="グラフ 8">
            <a:extLst>
              <a:ext uri="{FF2B5EF4-FFF2-40B4-BE49-F238E27FC236}">
                <a16:creationId xmlns="" xmlns:a16="http://schemas.microsoft.com/office/drawing/2014/main" id="{9236E91C-446B-8343-A995-CDCE39AF81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7233924"/>
              </p:ext>
            </p:extLst>
          </p:nvPr>
        </p:nvGraphicFramePr>
        <p:xfrm>
          <a:off x="357187" y="5080749"/>
          <a:ext cx="6257926" cy="34410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5761811" y="8745188"/>
            <a:ext cx="10524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dirty="0" smtClean="0"/>
              <a:t>５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2541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2842</TotalTime>
  <Words>647</Words>
  <Application>Microsoft Office PowerPoint</Application>
  <PresentationFormat>画面に合わせる (4:3)</PresentationFormat>
  <Paragraphs>220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3" baseType="lpstr">
      <vt:lpstr>MS PGothic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陽</dc:creator>
  <cp:lastModifiedBy>桑原 俊介</cp:lastModifiedBy>
  <cp:revision>62</cp:revision>
  <cp:lastPrinted>2019-09-24T04:50:29Z</cp:lastPrinted>
  <dcterms:created xsi:type="dcterms:W3CDTF">2019-09-09T11:20:50Z</dcterms:created>
  <dcterms:modified xsi:type="dcterms:W3CDTF">2019-10-11T23:45:23Z</dcterms:modified>
</cp:coreProperties>
</file>