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7"/>
  </p:normalViewPr>
  <p:slideViewPr>
    <p:cSldViewPr snapToGrid="0">
      <p:cViewPr varScale="1">
        <p:scale>
          <a:sx n="70" d="100"/>
          <a:sy n="70" d="100"/>
        </p:scale>
        <p:origin x="138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98934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445290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216643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442947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18B9E8E-9DCD-4CB9-810C-DED4673260D0}" type="datetimeFigureOut">
              <a:rPr kumimoji="1" lang="ja-JP" altLang="en-US" smtClean="0"/>
              <a:t>2019/9/25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745626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18B9E8E-9DCD-4CB9-810C-DED4673260D0}" type="datetimeFigureOut">
              <a:rPr kumimoji="1" lang="ja-JP" altLang="en-US" smtClean="0"/>
              <a:t>2019/9/25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787944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18B9E8E-9DCD-4CB9-810C-DED4673260D0}" type="datetimeFigureOut">
              <a:rPr kumimoji="1" lang="ja-JP" altLang="en-US" smtClean="0"/>
              <a:t>2019/9/25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98075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18B9E8E-9DCD-4CB9-810C-DED4673260D0}" type="datetimeFigureOut">
              <a:rPr kumimoji="1" lang="ja-JP" altLang="en-US" smtClean="0"/>
              <a:t>2019/9/25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2608502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8B9E8E-9DCD-4CB9-810C-DED4673260D0}" type="datetimeFigureOut">
              <a:rPr kumimoji="1" lang="ja-JP" altLang="en-US" smtClean="0"/>
              <a:t>2019/9/25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4092561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8B9E8E-9DCD-4CB9-810C-DED4673260D0}" type="datetimeFigureOut">
              <a:rPr kumimoji="1" lang="ja-JP" altLang="en-US" smtClean="0"/>
              <a:t>2019/9/25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339473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8B9E8E-9DCD-4CB9-810C-DED4673260D0}" type="datetimeFigureOut">
              <a:rPr kumimoji="1" lang="ja-JP" altLang="en-US" smtClean="0"/>
              <a:t>2019/9/25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18732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8B9E8E-9DCD-4CB9-810C-DED4673260D0}" type="datetimeFigureOut">
              <a:rPr kumimoji="1" lang="ja-JP" altLang="en-US" smtClean="0"/>
              <a:t>2019/9/25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4D06DB-2863-40D0-9922-C5BFD58A823B}" type="slidenum">
              <a:rPr kumimoji="1" lang="ja-JP" altLang="en-US" smtClean="0"/>
              <a:t>‹#›</a:t>
            </a:fld>
            <a:endParaRPr kumimoji="1" lang="ja-JP" altLang="en-US"/>
          </a:p>
        </p:txBody>
      </p:sp>
    </p:spTree>
    <p:extLst>
      <p:ext uri="{BB962C8B-B14F-4D97-AF65-F5344CB8AC3E}">
        <p14:creationId xmlns:p14="http://schemas.microsoft.com/office/powerpoint/2010/main" val="20642822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xmlns="" id="{68283426-AFB7-C24D-B5AC-30207472E431}"/>
              </a:ext>
            </a:extLst>
          </p:cNvPr>
          <p:cNvSpPr/>
          <p:nvPr/>
        </p:nvSpPr>
        <p:spPr>
          <a:xfrm>
            <a:off x="7226878" y="239003"/>
            <a:ext cx="1572322" cy="44604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S PGothic" panose="020B0600070205080204" pitchFamily="34" charset="-128"/>
                <a:ea typeface="MS PGothic" panose="020B0600070205080204" pitchFamily="34" charset="-128"/>
              </a:rPr>
              <a:t>資料 － １</a:t>
            </a:r>
          </a:p>
        </p:txBody>
      </p:sp>
      <p:sp>
        <p:nvSpPr>
          <p:cNvPr id="5" name="テキスト ボックス 4">
            <a:extLst>
              <a:ext uri="{FF2B5EF4-FFF2-40B4-BE49-F238E27FC236}">
                <a16:creationId xmlns:a16="http://schemas.microsoft.com/office/drawing/2014/main" xmlns="" id="{45ACA0A8-954A-B549-B420-339CDFE61C53}"/>
              </a:ext>
            </a:extLst>
          </p:cNvPr>
          <p:cNvSpPr txBox="1"/>
          <p:nvPr/>
        </p:nvSpPr>
        <p:spPr>
          <a:xfrm>
            <a:off x="0" y="2950833"/>
            <a:ext cx="9144000" cy="461665"/>
          </a:xfrm>
          <a:prstGeom prst="rect">
            <a:avLst/>
          </a:prstGeom>
          <a:noFill/>
        </p:spPr>
        <p:txBody>
          <a:bodyPr wrap="square" rtlCol="0">
            <a:spAutoFit/>
          </a:bodyPr>
          <a:lstStyle/>
          <a:p>
            <a:pPr algn="ctr"/>
            <a:r>
              <a:rPr lang="ja-JP" altLang="en-US" sz="2400" dirty="0">
                <a:latin typeface="MS PGothic" panose="020B0600070205080204" pitchFamily="34" charset="-128"/>
                <a:ea typeface="MS PGothic" panose="020B0600070205080204" pitchFamily="34" charset="-128"/>
              </a:rPr>
              <a:t>第１回南三陸町高校魅力化協議会における議論</a:t>
            </a:r>
            <a:endParaRPr kumimoji="1" lang="ja-JP" altLang="en-US" sz="2400" dirty="0">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4079592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61311" y="522400"/>
            <a:ext cx="9007626" cy="4021140"/>
          </a:xfrm>
          <a:prstGeom prst="roundRect">
            <a:avLst>
              <a:gd name="adj" fmla="val 485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a:extLst>
              <a:ext uri="{FF2B5EF4-FFF2-40B4-BE49-F238E27FC236}">
                <a16:creationId xmlns:a16="http://schemas.microsoft.com/office/drawing/2014/main" xmlns="" id="{73C219CF-0FC9-384F-ABC9-D0F2623DE217}"/>
              </a:ext>
            </a:extLst>
          </p:cNvPr>
          <p:cNvSpPr/>
          <p:nvPr/>
        </p:nvSpPr>
        <p:spPr>
          <a:xfrm>
            <a:off x="35185" y="37963"/>
            <a:ext cx="9051384" cy="435353"/>
          </a:xfrm>
          <a:prstGeom prst="roundRect">
            <a:avLst>
              <a:gd name="adj" fmla="val 16667"/>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S PGothic" panose="020B0600070205080204" pitchFamily="34" charset="-128"/>
                <a:ea typeface="MS PGothic" panose="020B0600070205080204" pitchFamily="34" charset="-128"/>
              </a:rPr>
              <a:t>委員からの主な意見　①</a:t>
            </a:r>
            <a:endParaRPr kumimoji="1" lang="ja-JP" altLang="en-US" b="1" dirty="0">
              <a:latin typeface="MS PGothic" panose="020B0600070205080204" pitchFamily="34" charset="-128"/>
              <a:ea typeface="MS PGothic" panose="020B0600070205080204" pitchFamily="34" charset="-128"/>
            </a:endParaRPr>
          </a:p>
        </p:txBody>
      </p:sp>
      <p:sp>
        <p:nvSpPr>
          <p:cNvPr id="6" name="角丸四角形 5"/>
          <p:cNvSpPr/>
          <p:nvPr/>
        </p:nvSpPr>
        <p:spPr>
          <a:xfrm>
            <a:off x="41531" y="4629233"/>
            <a:ext cx="9027406" cy="80540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41531" y="5520328"/>
            <a:ext cx="9033163" cy="1318503"/>
          </a:xfrm>
          <a:prstGeom prst="roundRect">
            <a:avLst>
              <a:gd name="adj" fmla="val 8561"/>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61311" y="573201"/>
            <a:ext cx="3869246" cy="353943"/>
          </a:xfrm>
          <a:prstGeom prst="rect">
            <a:avLst/>
          </a:prstGeom>
          <a:noFill/>
        </p:spPr>
        <p:txBody>
          <a:bodyPr wrap="square" rtlCol="0">
            <a:spAutoFit/>
          </a:bodyPr>
          <a:lstStyle/>
          <a:p>
            <a:pPr algn="ctr"/>
            <a:r>
              <a:rPr kumimoji="1" lang="ja-JP" altLang="en-US" sz="1700" b="1" i="1" u="sng" dirty="0"/>
              <a:t>★　カリキュラム改革・特徴的な取組</a:t>
            </a:r>
          </a:p>
        </p:txBody>
      </p:sp>
      <p:sp>
        <p:nvSpPr>
          <p:cNvPr id="16" name="テキスト ボックス 15"/>
          <p:cNvSpPr txBox="1"/>
          <p:nvPr/>
        </p:nvSpPr>
        <p:spPr>
          <a:xfrm>
            <a:off x="-181170" y="5486014"/>
            <a:ext cx="2265528" cy="353943"/>
          </a:xfrm>
          <a:prstGeom prst="rect">
            <a:avLst/>
          </a:prstGeom>
          <a:noFill/>
        </p:spPr>
        <p:txBody>
          <a:bodyPr wrap="square" rtlCol="0">
            <a:spAutoFit/>
          </a:bodyPr>
          <a:lstStyle/>
          <a:p>
            <a:pPr algn="ctr"/>
            <a:r>
              <a:rPr lang="ja-JP" altLang="en-US" sz="1700" b="1" i="1" u="sng" dirty="0"/>
              <a:t>★　全国募集</a:t>
            </a:r>
            <a:endParaRPr kumimoji="1" lang="ja-JP" altLang="en-US" sz="1700" b="1" i="1" u="sng" dirty="0"/>
          </a:p>
        </p:txBody>
      </p:sp>
      <p:sp>
        <p:nvSpPr>
          <p:cNvPr id="17" name="テキスト ボックス 16"/>
          <p:cNvSpPr txBox="1"/>
          <p:nvPr/>
        </p:nvSpPr>
        <p:spPr>
          <a:xfrm>
            <a:off x="-276706" y="4615585"/>
            <a:ext cx="2265528" cy="353943"/>
          </a:xfrm>
          <a:prstGeom prst="rect">
            <a:avLst/>
          </a:prstGeom>
          <a:noFill/>
        </p:spPr>
        <p:txBody>
          <a:bodyPr wrap="square" rtlCol="0">
            <a:spAutoFit/>
          </a:bodyPr>
          <a:lstStyle/>
          <a:p>
            <a:pPr algn="ctr"/>
            <a:r>
              <a:rPr lang="ja-JP" altLang="en-US" sz="1700" b="1" i="1" u="sng" dirty="0"/>
              <a:t>★　公営塾</a:t>
            </a:r>
            <a:endParaRPr kumimoji="1" lang="ja-JP" altLang="en-US" sz="1700" b="1" i="1" u="sng" dirty="0"/>
          </a:p>
        </p:txBody>
      </p:sp>
      <p:sp>
        <p:nvSpPr>
          <p:cNvPr id="7" name="テキスト ボックス 6"/>
          <p:cNvSpPr txBox="1"/>
          <p:nvPr/>
        </p:nvSpPr>
        <p:spPr>
          <a:xfrm>
            <a:off x="129557" y="918773"/>
            <a:ext cx="9007626" cy="3493264"/>
          </a:xfrm>
          <a:prstGeom prst="rect">
            <a:avLst/>
          </a:prstGeom>
          <a:noFill/>
        </p:spPr>
        <p:txBody>
          <a:bodyPr wrap="square" rtlCol="0">
            <a:spAutoFit/>
          </a:bodyPr>
          <a:lstStyle/>
          <a:p>
            <a:r>
              <a:rPr lang="ja-JP" altLang="en-US" sz="1300" dirty="0"/>
              <a:t>・「この地ならでは」の何か尖ったものがカリキュラム改革に繋がっていく。志津川高校の強烈な「色」が必要。</a:t>
            </a:r>
          </a:p>
          <a:p>
            <a:r>
              <a:rPr kumimoji="1" lang="ja-JP" altLang="en-US" sz="1300" dirty="0"/>
              <a:t>・以前は情報ビジネス科が「尖ったもの」であった</a:t>
            </a:r>
            <a:r>
              <a:rPr lang="ja-JP" altLang="en-US" sz="1300" dirty="0"/>
              <a:t>が現在はそうは感じない。</a:t>
            </a:r>
            <a:endParaRPr lang="en-US" altLang="ja-JP" sz="1300" dirty="0"/>
          </a:p>
          <a:p>
            <a:r>
              <a:rPr lang="ja-JP" altLang="en-US" sz="1300" dirty="0"/>
              <a:t>・エキスパートな人材を育てる科目に特化した方がやりやすい。</a:t>
            </a:r>
            <a:r>
              <a:rPr kumimoji="1" lang="ja-JP" altLang="en-US" sz="1300" dirty="0"/>
              <a:t>例えば動画作成を学べるスキルを育てるとか、ワクワクするような尖った科があれば良いと</a:t>
            </a:r>
            <a:r>
              <a:rPr lang="ja-JP" altLang="en-US" sz="1300" dirty="0"/>
              <a:t>思う。</a:t>
            </a:r>
            <a:endParaRPr kumimoji="1" lang="en-US" altLang="ja-JP" sz="1300" dirty="0"/>
          </a:p>
          <a:p>
            <a:r>
              <a:rPr lang="ja-JP" altLang="en-US" sz="1300" dirty="0"/>
              <a:t>・他高に行く理由としては、学力がそれなりに高い子であれば親は応援するし、それは当然のこと。</a:t>
            </a:r>
            <a:endParaRPr lang="en-US" altLang="ja-JP" sz="1300" dirty="0"/>
          </a:p>
          <a:p>
            <a:r>
              <a:rPr lang="ja-JP" altLang="en-US" sz="1300" dirty="0"/>
              <a:t>・学力のみで高校や大学を選ぶことが就職時に本当に幸せな人生を送れるのか。入試、就職だけを目標に生きることが良い人生と言えるのか。学力だけではなく、自分が将来何をやりたいかを具体的に考える志し教育を小・中学校で行っている中で、志津川高校でも夢を実現させるような特色のあるカリキュラムがあれば良いと思う。</a:t>
            </a:r>
            <a:endParaRPr lang="en-US" altLang="ja-JP" sz="1300" dirty="0"/>
          </a:p>
          <a:p>
            <a:r>
              <a:rPr lang="ja-JP" altLang="en-US" sz="1300" dirty="0"/>
              <a:t>・グローバルな夢を語る生徒も少なくない。世界に広がっていくような、例えば英語に特化する方法もあると思う。</a:t>
            </a:r>
            <a:endParaRPr lang="en-US" altLang="ja-JP" sz="1300" dirty="0"/>
          </a:p>
          <a:p>
            <a:r>
              <a:rPr lang="ja-JP" altLang="en-US" sz="1300" dirty="0"/>
              <a:t>・南三陸町の小・中学校は地域に根ざした教育をしている。それを踏まえると、南三陸町ならではの地域の良さを活かしたカリキュラムに魅力を感じる生徒が全国にはいるのではないか。</a:t>
            </a:r>
            <a:endParaRPr lang="en-US" altLang="ja-JP" sz="1300" dirty="0"/>
          </a:p>
          <a:p>
            <a:r>
              <a:rPr lang="ja-JP" altLang="en-US" sz="1300" dirty="0"/>
              <a:t>・進学に特化したものにするならば、普通科、情報ビジネス科をやめて進学型の総合学科で７時間授業にすることも考えられる。</a:t>
            </a:r>
            <a:endParaRPr lang="en-US" altLang="ja-JP" sz="1300" dirty="0"/>
          </a:p>
          <a:p>
            <a:r>
              <a:rPr lang="ja-JP" altLang="en-US" sz="1300" dirty="0"/>
              <a:t>・志津川中・歌津中は防災活動での活躍もあり、また、地域には防災学習の土壌が整っているので、防災教育も１つの魅力。</a:t>
            </a:r>
            <a:endParaRPr lang="en-US" altLang="ja-JP" sz="1300" dirty="0"/>
          </a:p>
          <a:p>
            <a:r>
              <a:rPr lang="ja-JP" altLang="en-US" sz="1300" dirty="0"/>
              <a:t>・情報ビジネス科の取組としてネット販売や各種検定試験指導といったものも大きな特徴。</a:t>
            </a:r>
            <a:endParaRPr lang="en-US" altLang="ja-JP" sz="1300" dirty="0"/>
          </a:p>
          <a:p>
            <a:r>
              <a:rPr lang="ja-JP" altLang="en-US" sz="1300" dirty="0"/>
              <a:t>・進学型の商業高校もあるので、今後考えて行きたい。</a:t>
            </a:r>
            <a:endParaRPr lang="en-US" altLang="ja-JP" sz="1300" dirty="0"/>
          </a:p>
          <a:p>
            <a:r>
              <a:rPr lang="ja-JP" altLang="en-US" sz="1300" dirty="0"/>
              <a:t>・今、文部科学省で普通科をどうするかが話題になっている。普通科においてグローバル化を目指すか、地域課題解決型を目指すか、大きく２つの選択肢がある中で、志津川高校は地域課題解決型がマッチするのではないかと思っている。</a:t>
            </a:r>
            <a:endParaRPr lang="en-US" altLang="ja-JP" sz="1300" dirty="0"/>
          </a:p>
        </p:txBody>
      </p:sp>
      <p:sp>
        <p:nvSpPr>
          <p:cNvPr id="23" name="テキスト ボックス 22"/>
          <p:cNvSpPr txBox="1"/>
          <p:nvPr/>
        </p:nvSpPr>
        <p:spPr>
          <a:xfrm>
            <a:off x="85072" y="5746225"/>
            <a:ext cx="8989622" cy="1092607"/>
          </a:xfrm>
          <a:prstGeom prst="rect">
            <a:avLst/>
          </a:prstGeom>
          <a:noFill/>
        </p:spPr>
        <p:txBody>
          <a:bodyPr wrap="square" rtlCol="0">
            <a:spAutoFit/>
          </a:bodyPr>
          <a:lstStyle/>
          <a:p>
            <a:r>
              <a:rPr lang="ja-JP" altLang="en-US" sz="1300" dirty="0"/>
              <a:t>・生徒をどこから集めるか、県内、全国、若しくは世界からという考えもある。</a:t>
            </a:r>
            <a:endParaRPr lang="en-US" altLang="ja-JP" sz="1300" dirty="0"/>
          </a:p>
          <a:p>
            <a:r>
              <a:rPr lang="ja-JP" altLang="en-US" sz="1300" dirty="0"/>
              <a:t>・高校を選択する際に、今までとは違った環境や新しい人間関係を築きたいという考えを持った生徒もいる。</a:t>
            </a:r>
            <a:endParaRPr lang="en-US" altLang="ja-JP" sz="1300" dirty="0"/>
          </a:p>
          <a:p>
            <a:r>
              <a:rPr lang="ja-JP" altLang="en-US" sz="1300" dirty="0"/>
              <a:t>・志津川中・歌津中の２校から志津川高校進学となると、新しい人間関係を築きにくい。</a:t>
            </a:r>
            <a:endParaRPr lang="en-US" altLang="ja-JP" sz="1300" dirty="0"/>
          </a:p>
          <a:p>
            <a:r>
              <a:rPr lang="ja-JP" altLang="en-US" sz="1300" dirty="0"/>
              <a:t>・「色々な生徒が来る」これも生徒達が高校を選択する理由の１つだと思われる。</a:t>
            </a:r>
            <a:endParaRPr lang="en-US" altLang="ja-JP" sz="1300" dirty="0"/>
          </a:p>
          <a:p>
            <a:r>
              <a:rPr lang="ja-JP" altLang="en-US" sz="1300" dirty="0"/>
              <a:t>・全国募集をしている高校も結構ある。そういった高校と差別化し、選ばれる高校となるよう、可能性を高くしなければならない。</a:t>
            </a:r>
            <a:endParaRPr lang="en-US" altLang="ja-JP" sz="1300" dirty="0"/>
          </a:p>
        </p:txBody>
      </p:sp>
      <p:sp>
        <p:nvSpPr>
          <p:cNvPr id="24" name="テキスト ボックス 23"/>
          <p:cNvSpPr txBox="1"/>
          <p:nvPr/>
        </p:nvSpPr>
        <p:spPr>
          <a:xfrm>
            <a:off x="157954" y="4942193"/>
            <a:ext cx="8949041" cy="492443"/>
          </a:xfrm>
          <a:prstGeom prst="rect">
            <a:avLst/>
          </a:prstGeom>
          <a:noFill/>
        </p:spPr>
        <p:txBody>
          <a:bodyPr wrap="square" rtlCol="0">
            <a:spAutoFit/>
          </a:bodyPr>
          <a:lstStyle/>
          <a:p>
            <a:r>
              <a:rPr lang="ja-JP" altLang="en-US" sz="1300" dirty="0"/>
              <a:t>・県内には例のない公営塾も地元の中学生や保護者の認知度が低く、非常に勿体無い。地域に周知する方法を考えるべき。</a:t>
            </a:r>
            <a:endParaRPr lang="en-US" altLang="ja-JP" sz="1300" dirty="0"/>
          </a:p>
          <a:p>
            <a:r>
              <a:rPr lang="ja-JP" altLang="en-US" sz="1300" dirty="0"/>
              <a:t>・現在はふるさと納税を財源として予算化しているが、この形がいつまで続けられるかわからない。</a:t>
            </a:r>
          </a:p>
        </p:txBody>
      </p:sp>
      <p:sp>
        <p:nvSpPr>
          <p:cNvPr id="2" name="テキスト ボックス 1"/>
          <p:cNvSpPr txBox="1"/>
          <p:nvPr/>
        </p:nvSpPr>
        <p:spPr>
          <a:xfrm>
            <a:off x="8379725" y="6503813"/>
            <a:ext cx="764275" cy="369332"/>
          </a:xfrm>
          <a:prstGeom prst="rect">
            <a:avLst/>
          </a:prstGeom>
          <a:noFill/>
        </p:spPr>
        <p:txBody>
          <a:bodyPr wrap="square" rtlCol="0">
            <a:spAutoFit/>
          </a:bodyPr>
          <a:lstStyle/>
          <a:p>
            <a:pPr algn="r"/>
            <a:r>
              <a:rPr kumimoji="1" lang="ja-JP" altLang="en-US" dirty="0" smtClean="0"/>
              <a:t>１</a:t>
            </a:r>
            <a:endParaRPr kumimoji="1" lang="ja-JP" altLang="en-US" dirty="0"/>
          </a:p>
        </p:txBody>
      </p:sp>
    </p:spTree>
    <p:extLst>
      <p:ext uri="{BB962C8B-B14F-4D97-AF65-F5344CB8AC3E}">
        <p14:creationId xmlns:p14="http://schemas.microsoft.com/office/powerpoint/2010/main" val="4084221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角丸四角形 28"/>
          <p:cNvSpPr/>
          <p:nvPr/>
        </p:nvSpPr>
        <p:spPr>
          <a:xfrm>
            <a:off x="72570" y="5354245"/>
            <a:ext cx="8975707" cy="1353913"/>
          </a:xfrm>
          <a:prstGeom prst="roundRect">
            <a:avLst>
              <a:gd name="adj" fmla="val 6784"/>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 24"/>
          <p:cNvSpPr/>
          <p:nvPr/>
        </p:nvSpPr>
        <p:spPr>
          <a:xfrm>
            <a:off x="72570" y="3987160"/>
            <a:ext cx="8975707" cy="1156724"/>
          </a:xfrm>
          <a:prstGeom prst="roundRect">
            <a:avLst>
              <a:gd name="adj" fmla="val 9919"/>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59942" y="637240"/>
            <a:ext cx="8975707" cy="1075480"/>
          </a:xfrm>
          <a:prstGeom prst="roundRect">
            <a:avLst>
              <a:gd name="adj" fmla="val 7335"/>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59942" y="1868438"/>
            <a:ext cx="8975707" cy="1938085"/>
          </a:xfrm>
          <a:prstGeom prst="roundRect">
            <a:avLst>
              <a:gd name="adj" fmla="val 516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4514" y="674143"/>
            <a:ext cx="1278832" cy="353943"/>
          </a:xfrm>
          <a:prstGeom prst="rect">
            <a:avLst/>
          </a:prstGeom>
          <a:noFill/>
        </p:spPr>
        <p:txBody>
          <a:bodyPr wrap="square" rtlCol="0">
            <a:spAutoFit/>
          </a:bodyPr>
          <a:lstStyle/>
          <a:p>
            <a:pPr algn="ctr"/>
            <a:r>
              <a:rPr lang="ja-JP" altLang="en-US" sz="1700" b="1" i="1" u="sng" dirty="0"/>
              <a:t>★　部活動</a:t>
            </a:r>
            <a:endParaRPr kumimoji="1" lang="ja-JP" altLang="en-US" sz="1700" b="1" i="1" u="sng" dirty="0"/>
          </a:p>
        </p:txBody>
      </p:sp>
      <p:sp>
        <p:nvSpPr>
          <p:cNvPr id="13" name="テキスト ボックス 12"/>
          <p:cNvSpPr txBox="1"/>
          <p:nvPr/>
        </p:nvSpPr>
        <p:spPr>
          <a:xfrm>
            <a:off x="0" y="1906254"/>
            <a:ext cx="1547386" cy="353943"/>
          </a:xfrm>
          <a:prstGeom prst="rect">
            <a:avLst/>
          </a:prstGeom>
          <a:noFill/>
        </p:spPr>
        <p:txBody>
          <a:bodyPr wrap="square" rtlCol="0">
            <a:spAutoFit/>
          </a:bodyPr>
          <a:lstStyle/>
          <a:p>
            <a:pPr algn="ctr"/>
            <a:r>
              <a:rPr lang="ja-JP" altLang="en-US" sz="1700" b="1" i="1" u="sng" dirty="0"/>
              <a:t>★　学校環境</a:t>
            </a:r>
            <a:endParaRPr kumimoji="1" lang="ja-JP" altLang="en-US" sz="1700" b="1" i="1" u="sng" dirty="0"/>
          </a:p>
        </p:txBody>
      </p:sp>
      <p:sp>
        <p:nvSpPr>
          <p:cNvPr id="15" name="テキスト ボックス 14"/>
          <p:cNvSpPr txBox="1"/>
          <p:nvPr/>
        </p:nvSpPr>
        <p:spPr>
          <a:xfrm>
            <a:off x="-600163" y="4053902"/>
            <a:ext cx="2927543" cy="353943"/>
          </a:xfrm>
          <a:prstGeom prst="rect">
            <a:avLst/>
          </a:prstGeom>
          <a:noFill/>
        </p:spPr>
        <p:txBody>
          <a:bodyPr wrap="square" rtlCol="0">
            <a:spAutoFit/>
          </a:bodyPr>
          <a:lstStyle/>
          <a:p>
            <a:pPr algn="ctr"/>
            <a:r>
              <a:rPr lang="ja-JP" altLang="en-US" sz="1700" b="1" i="1" u="sng" dirty="0"/>
              <a:t>★　情報の収集</a:t>
            </a:r>
            <a:endParaRPr kumimoji="1" lang="ja-JP" altLang="en-US" sz="1700" b="1" i="1" u="sng" dirty="0"/>
          </a:p>
        </p:txBody>
      </p:sp>
      <p:sp>
        <p:nvSpPr>
          <p:cNvPr id="18" name="テキスト ボックス 17"/>
          <p:cNvSpPr txBox="1"/>
          <p:nvPr/>
        </p:nvSpPr>
        <p:spPr>
          <a:xfrm>
            <a:off x="176055" y="986542"/>
            <a:ext cx="8837566" cy="692497"/>
          </a:xfrm>
          <a:prstGeom prst="rect">
            <a:avLst/>
          </a:prstGeom>
          <a:noFill/>
        </p:spPr>
        <p:txBody>
          <a:bodyPr wrap="square" rtlCol="0">
            <a:spAutoFit/>
          </a:bodyPr>
          <a:lstStyle/>
          <a:p>
            <a:r>
              <a:rPr lang="ja-JP" altLang="en-US" sz="1300" dirty="0"/>
              <a:t>・スケールメリット（人数）は欲しい。ギリギリの人数では、野球、サッカー、バスケット等、生徒がやりたい活動が出来ない。能力を活かせる部活動が高校にあるかということも重要。</a:t>
            </a:r>
            <a:endParaRPr lang="en-US" altLang="ja-JP" sz="1300" dirty="0"/>
          </a:p>
          <a:p>
            <a:r>
              <a:rPr lang="ja-JP" altLang="en-US" sz="1300" dirty="0"/>
              <a:t>・志津川高校で部活で全国募集をできるかというと、指導者の確保が難しい。</a:t>
            </a:r>
            <a:endParaRPr kumimoji="1" lang="en-US" altLang="ja-JP" sz="1300" dirty="0"/>
          </a:p>
        </p:txBody>
      </p:sp>
      <p:sp>
        <p:nvSpPr>
          <p:cNvPr id="20" name="テキスト ボックス 19"/>
          <p:cNvSpPr txBox="1"/>
          <p:nvPr/>
        </p:nvSpPr>
        <p:spPr>
          <a:xfrm>
            <a:off x="161539" y="4451387"/>
            <a:ext cx="8677661" cy="692497"/>
          </a:xfrm>
          <a:prstGeom prst="rect">
            <a:avLst/>
          </a:prstGeom>
          <a:noFill/>
        </p:spPr>
        <p:txBody>
          <a:bodyPr wrap="square" rtlCol="0">
            <a:spAutoFit/>
          </a:bodyPr>
          <a:lstStyle/>
          <a:p>
            <a:r>
              <a:rPr lang="ja-JP" altLang="en-US" sz="1300" dirty="0"/>
              <a:t>・志津川高校を卒業した２０代の若い世代にどんな高校が魅力か？を聞いてみたら何かヒントが得られるのでは。</a:t>
            </a:r>
            <a:endParaRPr lang="en-US" altLang="ja-JP" sz="1300" dirty="0"/>
          </a:p>
          <a:p>
            <a:r>
              <a:rPr lang="ja-JP" altLang="en-US" sz="1300" dirty="0"/>
              <a:t>・アンケート結果で７割の人が「学力」と答えるのであれば、もっと学力が上がるはず。アンケートで大事な部分は「学力」以外の２、３番目に多い項目だと思う。</a:t>
            </a:r>
            <a:endParaRPr lang="en-US" altLang="ja-JP" sz="1300" dirty="0"/>
          </a:p>
        </p:txBody>
      </p:sp>
      <p:sp>
        <p:nvSpPr>
          <p:cNvPr id="26" name="テキスト ボックス 25"/>
          <p:cNvSpPr txBox="1"/>
          <p:nvPr/>
        </p:nvSpPr>
        <p:spPr>
          <a:xfrm>
            <a:off x="161541" y="2265512"/>
            <a:ext cx="8837566" cy="1492716"/>
          </a:xfrm>
          <a:prstGeom prst="rect">
            <a:avLst/>
          </a:prstGeom>
          <a:noFill/>
        </p:spPr>
        <p:txBody>
          <a:bodyPr wrap="square" rtlCol="0">
            <a:spAutoFit/>
          </a:bodyPr>
          <a:lstStyle/>
          <a:p>
            <a:r>
              <a:rPr lang="ja-JP" altLang="en-US" sz="1300" dirty="0"/>
              <a:t>・志津川高校進学で一番ネックとなっているのは、「交通手段」と「食事」</a:t>
            </a:r>
            <a:endParaRPr lang="en-US" altLang="ja-JP" sz="1300" dirty="0"/>
          </a:p>
          <a:p>
            <a:r>
              <a:rPr lang="ja-JP" altLang="en-US" sz="1300" dirty="0"/>
              <a:t>・志津川高校には食堂も売店もなく、近くに店もない。今取り組めることとして、食堂や売店を設置するという考えもある。</a:t>
            </a:r>
            <a:endParaRPr lang="en-US" altLang="ja-JP" sz="1300" dirty="0"/>
          </a:p>
          <a:p>
            <a:r>
              <a:rPr lang="ja-JP" altLang="en-US" sz="1300" dirty="0"/>
              <a:t>・生徒達から高校で新しい環境、人間関係の構築を望む声がある場合、中高一貫教育の在り方も考える必要がある。</a:t>
            </a:r>
            <a:endParaRPr lang="en-US" altLang="ja-JP" sz="1300" dirty="0"/>
          </a:p>
          <a:p>
            <a:r>
              <a:rPr lang="ja-JP" altLang="en-US" sz="1300" dirty="0"/>
              <a:t>・中学校と高校の運動会や文化祭の日程がかぶってしまう。中高一貫なので調整できないか。</a:t>
            </a:r>
            <a:endParaRPr lang="en-US" altLang="ja-JP" sz="1300" dirty="0"/>
          </a:p>
          <a:p>
            <a:r>
              <a:rPr lang="ja-JP" altLang="en-US" sz="1300" dirty="0"/>
              <a:t>・学校名を変えることは難しいのか。高校名を変えることで本気度や覚悟が伝わるし、全国展開する際にも効果的。１００周年でタイミングも良い。</a:t>
            </a:r>
            <a:endParaRPr lang="en-US" altLang="ja-JP" sz="1300" dirty="0"/>
          </a:p>
          <a:p>
            <a:r>
              <a:rPr lang="ja-JP" altLang="en-US" sz="1300" dirty="0"/>
              <a:t>・（学校名を変えることは、）同窓会の考えもある。また、校歌、校章なども含めて検討する必要がある。</a:t>
            </a:r>
            <a:endParaRPr lang="en-US" altLang="ja-JP" sz="1300" dirty="0"/>
          </a:p>
        </p:txBody>
      </p:sp>
      <p:sp>
        <p:nvSpPr>
          <p:cNvPr id="27" name="テキスト ボックス 26"/>
          <p:cNvSpPr txBox="1"/>
          <p:nvPr/>
        </p:nvSpPr>
        <p:spPr>
          <a:xfrm>
            <a:off x="-585649" y="5412047"/>
            <a:ext cx="2927543" cy="353943"/>
          </a:xfrm>
          <a:prstGeom prst="rect">
            <a:avLst/>
          </a:prstGeom>
          <a:noFill/>
        </p:spPr>
        <p:txBody>
          <a:bodyPr wrap="square" rtlCol="0">
            <a:spAutoFit/>
          </a:bodyPr>
          <a:lstStyle/>
          <a:p>
            <a:pPr algn="ctr"/>
            <a:r>
              <a:rPr lang="ja-JP" altLang="en-US" sz="1700" b="1" i="1" u="sng" dirty="0"/>
              <a:t>★　情報の発信</a:t>
            </a:r>
            <a:endParaRPr kumimoji="1" lang="ja-JP" altLang="en-US" sz="1700" b="1" i="1" u="sng" dirty="0"/>
          </a:p>
        </p:txBody>
      </p:sp>
      <p:sp>
        <p:nvSpPr>
          <p:cNvPr id="28" name="テキスト ボックス 27"/>
          <p:cNvSpPr txBox="1"/>
          <p:nvPr/>
        </p:nvSpPr>
        <p:spPr>
          <a:xfrm>
            <a:off x="176055" y="5783529"/>
            <a:ext cx="9527895" cy="892552"/>
          </a:xfrm>
          <a:prstGeom prst="rect">
            <a:avLst/>
          </a:prstGeom>
          <a:noFill/>
        </p:spPr>
        <p:txBody>
          <a:bodyPr wrap="square" rtlCol="0">
            <a:spAutoFit/>
          </a:bodyPr>
          <a:lstStyle/>
          <a:p>
            <a:r>
              <a:rPr lang="ja-JP" altLang="en-US" sz="1300" dirty="0"/>
              <a:t>・尖ったもの、日本一と言えるものを作った方が形になりやすいし、マスコミにも注目されやすい。</a:t>
            </a:r>
            <a:endParaRPr lang="en-US" altLang="ja-JP" sz="1300" dirty="0"/>
          </a:p>
          <a:p>
            <a:r>
              <a:rPr lang="ja-JP" altLang="en-US" sz="1300" dirty="0"/>
              <a:t>・外へ向けて志津川高校を発信していけば地元の人達も高校の頑張りに気づくのではないか。</a:t>
            </a:r>
            <a:endParaRPr lang="en-US" altLang="ja-JP" sz="1300" dirty="0"/>
          </a:p>
          <a:p>
            <a:r>
              <a:rPr lang="ja-JP" altLang="en-US" sz="1300" dirty="0"/>
              <a:t>・志津川高校を卒業した人はどうなっているのかという声を聞く。様々な取組や行動を地元の人達はほとんど知らない。</a:t>
            </a:r>
            <a:endParaRPr lang="en-US" altLang="ja-JP" sz="1300" dirty="0"/>
          </a:p>
          <a:p>
            <a:r>
              <a:rPr lang="ja-JP" altLang="en-US" sz="1300" dirty="0"/>
              <a:t>・志津川中・歌津中には志津川高校の取組や活動を</a:t>
            </a:r>
            <a:r>
              <a:rPr lang="en-US" altLang="ja-JP" sz="1300" dirty="0"/>
              <a:t>PR</a:t>
            </a:r>
            <a:r>
              <a:rPr lang="ja-JP" altLang="en-US" sz="1300" dirty="0"/>
              <a:t>する時間を是非設けて欲しい。</a:t>
            </a:r>
            <a:endParaRPr lang="en-US" altLang="ja-JP" sz="1300" dirty="0"/>
          </a:p>
        </p:txBody>
      </p:sp>
      <p:sp>
        <p:nvSpPr>
          <p:cNvPr id="16" name="角丸四角形 15">
            <a:extLst>
              <a:ext uri="{FF2B5EF4-FFF2-40B4-BE49-F238E27FC236}">
                <a16:creationId xmlns:a16="http://schemas.microsoft.com/office/drawing/2014/main" xmlns="" id="{D656D7D3-EB19-1042-B831-85DA7BD64EB1}"/>
              </a:ext>
            </a:extLst>
          </p:cNvPr>
          <p:cNvSpPr/>
          <p:nvPr/>
        </p:nvSpPr>
        <p:spPr>
          <a:xfrm>
            <a:off x="35185" y="37963"/>
            <a:ext cx="9051384" cy="435353"/>
          </a:xfrm>
          <a:prstGeom prst="roundRect">
            <a:avLst>
              <a:gd name="adj" fmla="val 16667"/>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latin typeface="MS PGothic" panose="020B0600070205080204" pitchFamily="34" charset="-128"/>
                <a:ea typeface="MS PGothic" panose="020B0600070205080204" pitchFamily="34" charset="-128"/>
              </a:rPr>
              <a:t>委員からの主な意見</a:t>
            </a:r>
            <a:r>
              <a:rPr lang="ja-JP" altLang="en-US" b="1">
                <a:latin typeface="MS PGothic" panose="020B0600070205080204" pitchFamily="34" charset="-128"/>
                <a:ea typeface="MS PGothic" panose="020B0600070205080204" pitchFamily="34" charset="-128"/>
              </a:rPr>
              <a:t>　</a:t>
            </a:r>
            <a:r>
              <a:rPr lang="en-US" altLang="ja-JP" b="1" dirty="0">
                <a:latin typeface="MS PGothic" panose="020B0600070205080204" pitchFamily="34" charset="-128"/>
                <a:ea typeface="MS PGothic" panose="020B0600070205080204" pitchFamily="34" charset="-128"/>
              </a:rPr>
              <a:t>②</a:t>
            </a:r>
            <a:endParaRPr kumimoji="1" lang="ja-JP" altLang="en-US" b="1" dirty="0">
              <a:latin typeface="MS PGothic" panose="020B0600070205080204" pitchFamily="34" charset="-128"/>
              <a:ea typeface="MS PGothic" panose="020B0600070205080204" pitchFamily="34" charset="-128"/>
            </a:endParaRPr>
          </a:p>
        </p:txBody>
      </p:sp>
      <p:sp>
        <p:nvSpPr>
          <p:cNvPr id="17" name="テキスト ボックス 16"/>
          <p:cNvSpPr txBox="1"/>
          <p:nvPr/>
        </p:nvSpPr>
        <p:spPr>
          <a:xfrm>
            <a:off x="8379725" y="6503813"/>
            <a:ext cx="764275" cy="369332"/>
          </a:xfrm>
          <a:prstGeom prst="rect">
            <a:avLst/>
          </a:prstGeom>
          <a:noFill/>
        </p:spPr>
        <p:txBody>
          <a:bodyPr wrap="square" rtlCol="0">
            <a:spAutoFit/>
          </a:bodyPr>
          <a:lstStyle/>
          <a:p>
            <a:pPr algn="r"/>
            <a:r>
              <a:rPr lang="ja-JP" altLang="en-US" dirty="0"/>
              <a:t>２</a:t>
            </a:r>
            <a:endParaRPr kumimoji="1" lang="ja-JP" altLang="en-US" dirty="0"/>
          </a:p>
        </p:txBody>
      </p:sp>
    </p:spTree>
    <p:extLst>
      <p:ext uri="{BB962C8B-B14F-4D97-AF65-F5344CB8AC3E}">
        <p14:creationId xmlns:p14="http://schemas.microsoft.com/office/powerpoint/2010/main" val="41268056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TotalTime>
  <Words>1059</Words>
  <Application>Microsoft Office PowerPoint</Application>
  <PresentationFormat>画面に合わせる (4:3)</PresentationFormat>
  <Paragraphs>46</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MS PGothic</vt:lpstr>
      <vt:lpstr>MS PGothic</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桑原 俊介</dc:creator>
  <cp:lastModifiedBy>桑原 俊介</cp:lastModifiedBy>
  <cp:revision>27</cp:revision>
  <cp:lastPrinted>2019-09-18T23:47:57Z</cp:lastPrinted>
  <dcterms:created xsi:type="dcterms:W3CDTF">2019-09-12T09:24:48Z</dcterms:created>
  <dcterms:modified xsi:type="dcterms:W3CDTF">2019-09-25T02:36:37Z</dcterms:modified>
</cp:coreProperties>
</file>