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sldIdLst>
    <p:sldId id="274" r:id="rId2"/>
  </p:sldIdLst>
  <p:sldSz cx="13208000" cy="9906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87"/>
    <p:restoredTop sz="94690"/>
  </p:normalViewPr>
  <p:slideViewPr>
    <p:cSldViewPr snapToGrid="0" snapToObjects="1">
      <p:cViewPr>
        <p:scale>
          <a:sx n="97" d="100"/>
          <a:sy n="97" d="100"/>
        </p:scale>
        <p:origin x="888" y="-8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621191"/>
            <a:ext cx="11226800" cy="3448756"/>
          </a:xfrm>
        </p:spPr>
        <p:txBody>
          <a:bodyPr anchor="b"/>
          <a:lstStyle>
            <a:lvl1pPr algn="ctr">
              <a:defRPr sz="8666"/>
            </a:lvl1pPr>
          </a:lstStyle>
          <a:p>
            <a:r>
              <a:rPr lang="ja-JP" altLang="en-US"/>
              <a:t>マスター タイトルの書式設定</a:t>
            </a:r>
            <a:endParaRPr lang="en-US" dirty="0"/>
          </a:p>
        </p:txBody>
      </p:sp>
      <p:sp>
        <p:nvSpPr>
          <p:cNvPr id="3" name="Subtitle 2"/>
          <p:cNvSpPr>
            <a:spLocks noGrp="1"/>
          </p:cNvSpPr>
          <p:nvPr>
            <p:ph type="subTitle" idx="1"/>
          </p:nvPr>
        </p:nvSpPr>
        <p:spPr>
          <a:xfrm>
            <a:off x="1651000" y="5202944"/>
            <a:ext cx="9906000" cy="2391656"/>
          </a:xfr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1479922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3392108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51976" y="527403"/>
            <a:ext cx="2847975"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908051" y="527403"/>
            <a:ext cx="8378825"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325488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609734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901172" y="2469624"/>
            <a:ext cx="11391900" cy="4120620"/>
          </a:xfrm>
        </p:spPr>
        <p:txBody>
          <a:bodyPr anchor="b"/>
          <a:lstStyle>
            <a:lvl1pPr>
              <a:defRPr sz="866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01172" y="6629226"/>
            <a:ext cx="11391900" cy="2166937"/>
          </a:xfrm>
        </p:spPr>
        <p:txBody>
          <a:bodyPr/>
          <a:lstStyle>
            <a:lvl1pPr marL="0" indent="0">
              <a:buNone/>
              <a:defRPr sz="3467">
                <a:solidFill>
                  <a:schemeClr val="tx1"/>
                </a:solidFill>
              </a:defRPr>
            </a:lvl1pPr>
            <a:lvl2pPr marL="660380" indent="0">
              <a:buNone/>
              <a:defRPr sz="2889">
                <a:solidFill>
                  <a:schemeClr val="tx1">
                    <a:tint val="75000"/>
                  </a:schemeClr>
                </a:solidFill>
              </a:defRPr>
            </a:lvl2pPr>
            <a:lvl3pPr marL="1320759" indent="0">
              <a:buNone/>
              <a:defRPr sz="2600">
                <a:solidFill>
                  <a:schemeClr val="tx1">
                    <a:tint val="75000"/>
                  </a:schemeClr>
                </a:solidFill>
              </a:defRPr>
            </a:lvl3pPr>
            <a:lvl4pPr marL="1981139" indent="0">
              <a:buNone/>
              <a:defRPr sz="2311">
                <a:solidFill>
                  <a:schemeClr val="tx1">
                    <a:tint val="75000"/>
                  </a:schemeClr>
                </a:solidFill>
              </a:defRPr>
            </a:lvl4pPr>
            <a:lvl5pPr marL="2641519" indent="0">
              <a:buNone/>
              <a:defRPr sz="2311">
                <a:solidFill>
                  <a:schemeClr val="tx1">
                    <a:tint val="75000"/>
                  </a:schemeClr>
                </a:solidFill>
              </a:defRPr>
            </a:lvl5pPr>
            <a:lvl6pPr marL="3301898" indent="0">
              <a:buNone/>
              <a:defRPr sz="2311">
                <a:solidFill>
                  <a:schemeClr val="tx1">
                    <a:tint val="75000"/>
                  </a:schemeClr>
                </a:solidFill>
              </a:defRPr>
            </a:lvl6pPr>
            <a:lvl7pPr marL="3962278" indent="0">
              <a:buNone/>
              <a:defRPr sz="2311">
                <a:solidFill>
                  <a:schemeClr val="tx1">
                    <a:tint val="75000"/>
                  </a:schemeClr>
                </a:solidFill>
              </a:defRPr>
            </a:lvl7pPr>
            <a:lvl8pPr marL="4622658" indent="0">
              <a:buNone/>
              <a:defRPr sz="2311">
                <a:solidFill>
                  <a:schemeClr val="tx1">
                    <a:tint val="75000"/>
                  </a:schemeClr>
                </a:solidFill>
              </a:defRPr>
            </a:lvl8pPr>
            <a:lvl9pPr marL="5283037" indent="0">
              <a:buNone/>
              <a:defRPr sz="231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47480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908050" y="2637014"/>
            <a:ext cx="561340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686550" y="2637014"/>
            <a:ext cx="561340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152982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909770" y="527405"/>
            <a:ext cx="11391900"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909772" y="2428347"/>
            <a:ext cx="5587602"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a:t>マスター テキストの書式設定</a:t>
            </a:r>
          </a:p>
        </p:txBody>
      </p:sp>
      <p:sp>
        <p:nvSpPr>
          <p:cNvPr id="4" name="Content Placeholder 3"/>
          <p:cNvSpPr>
            <a:spLocks noGrp="1"/>
          </p:cNvSpPr>
          <p:nvPr>
            <p:ph sz="half" idx="2"/>
          </p:nvPr>
        </p:nvSpPr>
        <p:spPr>
          <a:xfrm>
            <a:off x="909772" y="3618442"/>
            <a:ext cx="5587602"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686551" y="2428347"/>
            <a:ext cx="5615120"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a:t>マスター テキストの書式設定</a:t>
            </a:r>
          </a:p>
        </p:txBody>
      </p:sp>
      <p:sp>
        <p:nvSpPr>
          <p:cNvPr id="6" name="Content Placeholder 5"/>
          <p:cNvSpPr>
            <a:spLocks noGrp="1"/>
          </p:cNvSpPr>
          <p:nvPr>
            <p:ph sz="quarter" idx="4"/>
          </p:nvPr>
        </p:nvSpPr>
        <p:spPr>
          <a:xfrm>
            <a:off x="6686551" y="3618442"/>
            <a:ext cx="5615120"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3390081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60062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3146831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09770" y="660400"/>
            <a:ext cx="4259924" cy="2311400"/>
          </a:xfrm>
        </p:spPr>
        <p:txBody>
          <a:bodyPr anchor="b"/>
          <a:lstStyle>
            <a:lvl1pPr>
              <a:defRPr sz="4622"/>
            </a:lvl1pPr>
          </a:lstStyle>
          <a:p>
            <a:r>
              <a:rPr lang="ja-JP" altLang="en-US"/>
              <a:t>マスター タイトルの書式設定</a:t>
            </a:r>
            <a:endParaRPr lang="en-US" dirty="0"/>
          </a:p>
        </p:txBody>
      </p:sp>
      <p:sp>
        <p:nvSpPr>
          <p:cNvPr id="3" name="Content Placeholder 2"/>
          <p:cNvSpPr>
            <a:spLocks noGrp="1"/>
          </p:cNvSpPr>
          <p:nvPr>
            <p:ph idx="1"/>
          </p:nvPr>
        </p:nvSpPr>
        <p:spPr>
          <a:xfrm>
            <a:off x="5615120" y="1426283"/>
            <a:ext cx="6686550" cy="7039681"/>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09770" y="2971800"/>
            <a:ext cx="425992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1830019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909770" y="660400"/>
            <a:ext cx="4259924" cy="2311400"/>
          </a:xfrm>
        </p:spPr>
        <p:txBody>
          <a:bodyPr anchor="b"/>
          <a:lstStyle>
            <a:lvl1pPr>
              <a:defRPr sz="462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615120" y="1426283"/>
            <a:ext cx="6686550" cy="7039681"/>
          </a:xfrm>
        </p:spPr>
        <p:txBody>
          <a:bodyPr anchor="t"/>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09770" y="2971800"/>
            <a:ext cx="425992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545C93-8EC5-1649-9B1C-D6330840B956}" type="datetimeFigureOut">
              <a:rPr kumimoji="1" lang="ja-JP" altLang="en-US" smtClean="0"/>
              <a:t>2019/8/11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278848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8050" y="527405"/>
            <a:ext cx="11391900"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08050" y="2637014"/>
            <a:ext cx="11391900"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08050" y="9181397"/>
            <a:ext cx="29718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BD545C93-8EC5-1649-9B1C-D6330840B956}" type="datetimeFigureOut">
              <a:rPr kumimoji="1" lang="ja-JP" altLang="en-US" smtClean="0"/>
              <a:t>2019/8/11</a:t>
            </a:fld>
            <a:endParaRPr kumimoji="1" lang="ja-JP" altLang="en-US"/>
          </a:p>
        </p:txBody>
      </p:sp>
      <p:sp>
        <p:nvSpPr>
          <p:cNvPr id="5" name="Footer Placeholder 4"/>
          <p:cNvSpPr>
            <a:spLocks noGrp="1"/>
          </p:cNvSpPr>
          <p:nvPr>
            <p:ph type="ftr" sz="quarter" idx="3"/>
          </p:nvPr>
        </p:nvSpPr>
        <p:spPr>
          <a:xfrm>
            <a:off x="4375150" y="9181397"/>
            <a:ext cx="4457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328150" y="9181397"/>
            <a:ext cx="29718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3FF470E3-FAD2-764D-A6AD-CCC382477500}" type="slidenum">
              <a:rPr kumimoji="1" lang="ja-JP" altLang="en-US" smtClean="0"/>
              <a:t>‹#›</a:t>
            </a:fld>
            <a:endParaRPr kumimoji="1" lang="ja-JP" altLang="en-US"/>
          </a:p>
        </p:txBody>
      </p:sp>
    </p:spTree>
    <p:extLst>
      <p:ext uri="{BB962C8B-B14F-4D97-AF65-F5344CB8AC3E}">
        <p14:creationId xmlns:p14="http://schemas.microsoft.com/office/powerpoint/2010/main" val="413555030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320759" rtl="0" eaLnBrk="1" latinLnBrk="0" hangingPunct="1">
        <a:lnSpc>
          <a:spcPct val="90000"/>
        </a:lnSpc>
        <a:spcBef>
          <a:spcPct val="0"/>
        </a:spcBef>
        <a:buNone/>
        <a:defRPr kumimoji="1" sz="6355" kern="1200">
          <a:solidFill>
            <a:schemeClr val="tx1"/>
          </a:solidFill>
          <a:latin typeface="+mj-lt"/>
          <a:ea typeface="+mj-ea"/>
          <a:cs typeface="+mj-cs"/>
        </a:defRPr>
      </a:lvl1pPr>
    </p:titleStyle>
    <p:bodyStyle>
      <a:lvl1pPr marL="330190" indent="-330190" algn="l" defTabSz="1320759" rtl="0" eaLnBrk="1" latinLnBrk="0" hangingPunct="1">
        <a:lnSpc>
          <a:spcPct val="90000"/>
        </a:lnSpc>
        <a:spcBef>
          <a:spcPts val="1444"/>
        </a:spcBef>
        <a:buFont typeface="Arial" panose="020B0604020202020204" pitchFamily="34" charset="0"/>
        <a:buChar char="•"/>
        <a:defRPr kumimoji="1" sz="4044" kern="1200">
          <a:solidFill>
            <a:schemeClr val="tx1"/>
          </a:solidFill>
          <a:latin typeface="+mn-lt"/>
          <a:ea typeface="+mn-ea"/>
          <a:cs typeface="+mn-cs"/>
        </a:defRPr>
      </a:lvl1pPr>
      <a:lvl2pPr marL="990570" indent="-330190" algn="l" defTabSz="1320759" rtl="0" eaLnBrk="1" latinLnBrk="0" hangingPunct="1">
        <a:lnSpc>
          <a:spcPct val="90000"/>
        </a:lnSpc>
        <a:spcBef>
          <a:spcPts val="722"/>
        </a:spcBef>
        <a:buFont typeface="Arial" panose="020B0604020202020204" pitchFamily="34" charset="0"/>
        <a:buChar char="•"/>
        <a:defRPr kumimoji="1" sz="3467" kern="1200">
          <a:solidFill>
            <a:schemeClr val="tx1"/>
          </a:solidFill>
          <a:latin typeface="+mn-lt"/>
          <a:ea typeface="+mn-ea"/>
          <a:cs typeface="+mn-cs"/>
        </a:defRPr>
      </a:lvl2pPr>
      <a:lvl3pPr marL="1650949" indent="-330190" algn="l" defTabSz="1320759" rtl="0" eaLnBrk="1" latinLnBrk="0" hangingPunct="1">
        <a:lnSpc>
          <a:spcPct val="90000"/>
        </a:lnSpc>
        <a:spcBef>
          <a:spcPts val="722"/>
        </a:spcBef>
        <a:buFont typeface="Arial" panose="020B0604020202020204" pitchFamily="34" charset="0"/>
        <a:buChar char="•"/>
        <a:defRPr kumimoji="1" sz="2889" kern="1200">
          <a:solidFill>
            <a:schemeClr val="tx1"/>
          </a:solidFill>
          <a:latin typeface="+mn-lt"/>
          <a:ea typeface="+mn-ea"/>
          <a:cs typeface="+mn-cs"/>
        </a:defRPr>
      </a:lvl3pPr>
      <a:lvl4pPr marL="231132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4pPr>
      <a:lvl5pPr marL="297170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9pPr>
    </p:bodyStyle>
    <p:otherStyle>
      <a:defPPr>
        <a:defRPr lang="en-US"/>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D108A4C-0C18-1341-A226-87D44D5E9B6C}"/>
              </a:ext>
            </a:extLst>
          </p:cNvPr>
          <p:cNvSpPr txBox="1"/>
          <p:nvPr/>
        </p:nvSpPr>
        <p:spPr>
          <a:xfrm>
            <a:off x="561293" y="400414"/>
            <a:ext cx="4722768" cy="523220"/>
          </a:xfrm>
          <a:prstGeom prst="rect">
            <a:avLst/>
          </a:prstGeom>
          <a:noFill/>
        </p:spPr>
        <p:txBody>
          <a:bodyPr wrap="none" rtlCol="0">
            <a:spAutoFit/>
          </a:bodyPr>
          <a:lstStyle/>
          <a:p>
            <a:r>
              <a:rPr kumimoji="1" lang="ja-JP" altLang="en-US" sz="2800">
                <a:latin typeface="MS PGothic" panose="020B0600070205080204" pitchFamily="34" charset="-128"/>
                <a:ea typeface="MS PGothic" panose="020B0600070205080204" pitchFamily="34" charset="-128"/>
              </a:rPr>
              <a:t>志津川高校魅力化の３つの柱</a:t>
            </a:r>
          </a:p>
        </p:txBody>
      </p:sp>
      <p:sp>
        <p:nvSpPr>
          <p:cNvPr id="6" name="正方形/長方形 5">
            <a:extLst>
              <a:ext uri="{FF2B5EF4-FFF2-40B4-BE49-F238E27FC236}">
                <a16:creationId xmlns:a16="http://schemas.microsoft.com/office/drawing/2014/main" id="{969049A3-55BF-0341-B4BB-A999B69F99AF}"/>
              </a:ext>
            </a:extLst>
          </p:cNvPr>
          <p:cNvSpPr/>
          <p:nvPr/>
        </p:nvSpPr>
        <p:spPr>
          <a:xfrm>
            <a:off x="11111889" y="263479"/>
            <a:ext cx="1672616" cy="6851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PGothic" panose="020B0600070205080204" pitchFamily="34" charset="-128"/>
              <a:ea typeface="MS PGothic" panose="020B0600070205080204" pitchFamily="34" charset="-128"/>
            </a:endParaRPr>
          </a:p>
        </p:txBody>
      </p:sp>
      <p:sp>
        <p:nvSpPr>
          <p:cNvPr id="7" name="テキスト ボックス 6">
            <a:extLst>
              <a:ext uri="{FF2B5EF4-FFF2-40B4-BE49-F238E27FC236}">
                <a16:creationId xmlns:a16="http://schemas.microsoft.com/office/drawing/2014/main" id="{D0B08B5A-6A10-954A-9397-0FB2149B670B}"/>
              </a:ext>
            </a:extLst>
          </p:cNvPr>
          <p:cNvSpPr txBox="1"/>
          <p:nvPr/>
        </p:nvSpPr>
        <p:spPr>
          <a:xfrm>
            <a:off x="11489784" y="436764"/>
            <a:ext cx="933269" cy="338554"/>
          </a:xfrm>
          <a:prstGeom prst="rect">
            <a:avLst/>
          </a:prstGeom>
          <a:noFill/>
        </p:spPr>
        <p:txBody>
          <a:bodyPr wrap="none" rtlCol="0">
            <a:spAutoFit/>
          </a:bodyPr>
          <a:lstStyle/>
          <a:p>
            <a:r>
              <a:rPr kumimoji="1" lang="ja-JP" altLang="en-US" sz="1600">
                <a:latin typeface="MS PGothic" panose="020B0600070205080204" pitchFamily="34" charset="-128"/>
                <a:ea typeface="MS PGothic" panose="020B0600070205080204" pitchFamily="34" charset="-128"/>
              </a:rPr>
              <a:t>資料ー７</a:t>
            </a:r>
          </a:p>
        </p:txBody>
      </p:sp>
      <p:grpSp>
        <p:nvGrpSpPr>
          <p:cNvPr id="12" name="グループ化 11">
            <a:extLst>
              <a:ext uri="{FF2B5EF4-FFF2-40B4-BE49-F238E27FC236}">
                <a16:creationId xmlns:a16="http://schemas.microsoft.com/office/drawing/2014/main" id="{C9034D8E-B226-344A-A9B9-7B977E270D3E}"/>
              </a:ext>
            </a:extLst>
          </p:cNvPr>
          <p:cNvGrpSpPr/>
          <p:nvPr/>
        </p:nvGrpSpPr>
        <p:grpSpPr>
          <a:xfrm>
            <a:off x="2672834" y="1048378"/>
            <a:ext cx="7775972" cy="6647398"/>
            <a:chOff x="2672834" y="926458"/>
            <a:chExt cx="7775972" cy="6647398"/>
          </a:xfrm>
        </p:grpSpPr>
        <p:sp>
          <p:nvSpPr>
            <p:cNvPr id="11" name="三角形 10">
              <a:extLst>
                <a:ext uri="{FF2B5EF4-FFF2-40B4-BE49-F238E27FC236}">
                  <a16:creationId xmlns:a16="http://schemas.microsoft.com/office/drawing/2014/main" id="{BC9A65FB-9666-8146-8C74-80DEC7B48F4A}"/>
                </a:ext>
              </a:extLst>
            </p:cNvPr>
            <p:cNvSpPr/>
            <p:nvPr/>
          </p:nvSpPr>
          <p:spPr>
            <a:xfrm>
              <a:off x="3883442" y="2274526"/>
              <a:ext cx="5354756" cy="3901683"/>
            </a:xfrm>
            <a:prstGeom prst="triangle">
              <a:avLst/>
            </a:prstGeom>
            <a:no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a:extLst>
                <a:ext uri="{FF2B5EF4-FFF2-40B4-BE49-F238E27FC236}">
                  <a16:creationId xmlns:a16="http://schemas.microsoft.com/office/drawing/2014/main" id="{D317AC82-A079-A242-B7C9-136E48999002}"/>
                </a:ext>
              </a:extLst>
            </p:cNvPr>
            <p:cNvSpPr/>
            <p:nvPr/>
          </p:nvSpPr>
          <p:spPr>
            <a:xfrm>
              <a:off x="4893517" y="926458"/>
              <a:ext cx="3279140" cy="3279140"/>
            </a:xfrm>
            <a:prstGeom prst="ellipse">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a:extLst>
                <a:ext uri="{FF2B5EF4-FFF2-40B4-BE49-F238E27FC236}">
                  <a16:creationId xmlns:a16="http://schemas.microsoft.com/office/drawing/2014/main" id="{4D5DDC2F-1297-054A-BB2E-C4938BEB18BA}"/>
                </a:ext>
              </a:extLst>
            </p:cNvPr>
            <p:cNvSpPr/>
            <p:nvPr/>
          </p:nvSpPr>
          <p:spPr>
            <a:xfrm>
              <a:off x="2672834" y="4294716"/>
              <a:ext cx="3279140" cy="3279140"/>
            </a:xfrm>
            <a:prstGeom prst="ellipse">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a:extLst>
                <a:ext uri="{FF2B5EF4-FFF2-40B4-BE49-F238E27FC236}">
                  <a16:creationId xmlns:a16="http://schemas.microsoft.com/office/drawing/2014/main" id="{3BC0E3F4-9784-5245-A2A1-D1D172307458}"/>
                </a:ext>
              </a:extLst>
            </p:cNvPr>
            <p:cNvSpPr/>
            <p:nvPr/>
          </p:nvSpPr>
          <p:spPr>
            <a:xfrm>
              <a:off x="7169666" y="4294716"/>
              <a:ext cx="3279140" cy="3279140"/>
            </a:xfrm>
            <a:prstGeom prst="ellipse">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テキスト ボックス 14">
            <a:extLst>
              <a:ext uri="{FF2B5EF4-FFF2-40B4-BE49-F238E27FC236}">
                <a16:creationId xmlns:a16="http://schemas.microsoft.com/office/drawing/2014/main" id="{F0040E84-08F3-604D-A781-CCA89B71E851}"/>
              </a:ext>
            </a:extLst>
          </p:cNvPr>
          <p:cNvSpPr txBox="1"/>
          <p:nvPr/>
        </p:nvSpPr>
        <p:spPr>
          <a:xfrm>
            <a:off x="4909846" y="1450961"/>
            <a:ext cx="3279140" cy="1569660"/>
          </a:xfrm>
          <a:prstGeom prst="rect">
            <a:avLst/>
          </a:prstGeom>
          <a:noFill/>
        </p:spPr>
        <p:txBody>
          <a:bodyPr wrap="square" rtlCol="0">
            <a:spAutoFit/>
          </a:bodyPr>
          <a:lstStyle/>
          <a:p>
            <a:pPr algn="ctr"/>
            <a:r>
              <a:rPr kumimoji="1" lang="ja-JP" altLang="en-US" sz="3200">
                <a:solidFill>
                  <a:srgbClr val="0070C0"/>
                </a:solidFill>
                <a:latin typeface="MS PGothic" panose="020B0600070205080204" pitchFamily="34" charset="-128"/>
                <a:ea typeface="MS PGothic" panose="020B0600070205080204" pitchFamily="34" charset="-128"/>
              </a:rPr>
              <a:t>高校での</a:t>
            </a:r>
            <a:endParaRPr kumimoji="1" lang="en-US" altLang="ja-JP" sz="3200" dirty="0">
              <a:solidFill>
                <a:srgbClr val="0070C0"/>
              </a:solidFill>
              <a:latin typeface="MS PGothic" panose="020B0600070205080204" pitchFamily="34" charset="-128"/>
              <a:ea typeface="MS PGothic" panose="020B0600070205080204" pitchFamily="34" charset="-128"/>
            </a:endParaRPr>
          </a:p>
          <a:p>
            <a:pPr algn="ctr"/>
            <a:r>
              <a:rPr kumimoji="1" lang="ja-JP" altLang="en-US" sz="3200">
                <a:solidFill>
                  <a:srgbClr val="0070C0"/>
                </a:solidFill>
                <a:latin typeface="MS PGothic" panose="020B0600070205080204" pitchFamily="34" charset="-128"/>
                <a:ea typeface="MS PGothic" panose="020B0600070205080204" pitchFamily="34" charset="-128"/>
              </a:rPr>
              <a:t>カリキュラム</a:t>
            </a:r>
            <a:endParaRPr kumimoji="1" lang="en-US" altLang="ja-JP" sz="3200" dirty="0">
              <a:solidFill>
                <a:srgbClr val="0070C0"/>
              </a:solidFill>
              <a:latin typeface="MS PGothic" panose="020B0600070205080204" pitchFamily="34" charset="-128"/>
              <a:ea typeface="MS PGothic" panose="020B0600070205080204" pitchFamily="34" charset="-128"/>
            </a:endParaRPr>
          </a:p>
          <a:p>
            <a:pPr algn="ctr"/>
            <a:r>
              <a:rPr kumimoji="1" lang="ja-JP" altLang="en-US" sz="3200">
                <a:solidFill>
                  <a:srgbClr val="0070C0"/>
                </a:solidFill>
                <a:latin typeface="MS PGothic" panose="020B0600070205080204" pitchFamily="34" charset="-128"/>
                <a:ea typeface="MS PGothic" panose="020B0600070205080204" pitchFamily="34" charset="-128"/>
              </a:rPr>
              <a:t>改　革</a:t>
            </a:r>
          </a:p>
        </p:txBody>
      </p:sp>
      <p:sp>
        <p:nvSpPr>
          <p:cNvPr id="16" name="テキスト ボックス 15">
            <a:extLst>
              <a:ext uri="{FF2B5EF4-FFF2-40B4-BE49-F238E27FC236}">
                <a16:creationId xmlns:a16="http://schemas.microsoft.com/office/drawing/2014/main" id="{7CA1042F-9BBB-5F4E-A110-5D516759E1F4}"/>
              </a:ext>
            </a:extLst>
          </p:cNvPr>
          <p:cNvSpPr txBox="1"/>
          <p:nvPr/>
        </p:nvSpPr>
        <p:spPr>
          <a:xfrm>
            <a:off x="2664678" y="5553608"/>
            <a:ext cx="3279140" cy="646331"/>
          </a:xfrm>
          <a:prstGeom prst="rect">
            <a:avLst/>
          </a:prstGeom>
          <a:noFill/>
        </p:spPr>
        <p:txBody>
          <a:bodyPr wrap="square" rtlCol="0">
            <a:spAutoFit/>
          </a:bodyPr>
          <a:lstStyle/>
          <a:p>
            <a:pPr algn="ctr"/>
            <a:r>
              <a:rPr kumimoji="1" lang="ja-JP" altLang="en-US" sz="3600">
                <a:solidFill>
                  <a:srgbClr val="0070C0"/>
                </a:solidFill>
                <a:latin typeface="MS PGothic" panose="020B0600070205080204" pitchFamily="34" charset="-128"/>
                <a:ea typeface="MS PGothic" panose="020B0600070205080204" pitchFamily="34" charset="-128"/>
              </a:rPr>
              <a:t>公営塾</a:t>
            </a:r>
          </a:p>
        </p:txBody>
      </p:sp>
      <p:sp>
        <p:nvSpPr>
          <p:cNvPr id="17" name="テキスト ボックス 16">
            <a:extLst>
              <a:ext uri="{FF2B5EF4-FFF2-40B4-BE49-F238E27FC236}">
                <a16:creationId xmlns:a16="http://schemas.microsoft.com/office/drawing/2014/main" id="{A43AF5AA-FB86-584C-BF2A-BB43CF844979}"/>
              </a:ext>
            </a:extLst>
          </p:cNvPr>
          <p:cNvSpPr txBox="1"/>
          <p:nvPr/>
        </p:nvSpPr>
        <p:spPr>
          <a:xfrm>
            <a:off x="7161443" y="5559604"/>
            <a:ext cx="3279140" cy="646331"/>
          </a:xfrm>
          <a:prstGeom prst="rect">
            <a:avLst/>
          </a:prstGeom>
          <a:noFill/>
        </p:spPr>
        <p:txBody>
          <a:bodyPr wrap="square" rtlCol="0">
            <a:spAutoFit/>
          </a:bodyPr>
          <a:lstStyle/>
          <a:p>
            <a:pPr algn="ctr"/>
            <a:r>
              <a:rPr kumimoji="1" lang="ja-JP" altLang="en-US" sz="3600">
                <a:solidFill>
                  <a:srgbClr val="0070C0"/>
                </a:solidFill>
                <a:latin typeface="MS PGothic" panose="020B0600070205080204" pitchFamily="34" charset="-128"/>
                <a:ea typeface="MS PGothic" panose="020B0600070205080204" pitchFamily="34" charset="-128"/>
              </a:rPr>
              <a:t>全国募集</a:t>
            </a:r>
          </a:p>
        </p:txBody>
      </p:sp>
      <p:sp>
        <p:nvSpPr>
          <p:cNvPr id="18" name="正方形/長方形 17">
            <a:extLst>
              <a:ext uri="{FF2B5EF4-FFF2-40B4-BE49-F238E27FC236}">
                <a16:creationId xmlns:a16="http://schemas.microsoft.com/office/drawing/2014/main" id="{FB30D98B-F76B-7645-BD98-A25E2F908542}"/>
              </a:ext>
            </a:extLst>
          </p:cNvPr>
          <p:cNvSpPr/>
          <p:nvPr/>
        </p:nvSpPr>
        <p:spPr>
          <a:xfrm>
            <a:off x="4526280" y="3126677"/>
            <a:ext cx="4038600" cy="744283"/>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bg1"/>
                </a:solidFill>
                <a:latin typeface="MS PGothic" panose="020B0600070205080204" pitchFamily="34" charset="-128"/>
                <a:ea typeface="MS PGothic" panose="020B0600070205080204" pitchFamily="34" charset="-128"/>
              </a:rPr>
              <a:t>その地域・高校でなければ学べない</a:t>
            </a:r>
            <a:endParaRPr kumimoji="1" lang="en-US" altLang="ja-JP" sz="1400" dirty="0">
              <a:solidFill>
                <a:schemeClr val="bg1"/>
              </a:solidFill>
              <a:latin typeface="MS PGothic" panose="020B0600070205080204" pitchFamily="34" charset="-128"/>
              <a:ea typeface="MS PGothic" panose="020B0600070205080204" pitchFamily="34" charset="-128"/>
            </a:endParaRPr>
          </a:p>
          <a:p>
            <a:pPr algn="ctr"/>
            <a:r>
              <a:rPr kumimoji="1" lang="ja-JP" altLang="en-US" sz="1400">
                <a:solidFill>
                  <a:schemeClr val="bg1"/>
                </a:solidFill>
                <a:latin typeface="MS PGothic" panose="020B0600070205080204" pitchFamily="34" charset="-128"/>
                <a:ea typeface="MS PGothic" panose="020B0600070205080204" pitchFamily="34" charset="-128"/>
              </a:rPr>
              <a:t>独自のカリキュラム</a:t>
            </a:r>
            <a:endParaRPr kumimoji="1" lang="en-US" altLang="ja-JP" sz="1400" dirty="0">
              <a:solidFill>
                <a:schemeClr val="bg1"/>
              </a:solidFill>
              <a:latin typeface="MS PGothic" panose="020B0600070205080204" pitchFamily="34" charset="-128"/>
              <a:ea typeface="MS PGothic" panose="020B0600070205080204" pitchFamily="34" charset="-128"/>
            </a:endParaRPr>
          </a:p>
        </p:txBody>
      </p:sp>
      <p:sp>
        <p:nvSpPr>
          <p:cNvPr id="19" name="正方形/長方形 18">
            <a:extLst>
              <a:ext uri="{FF2B5EF4-FFF2-40B4-BE49-F238E27FC236}">
                <a16:creationId xmlns:a16="http://schemas.microsoft.com/office/drawing/2014/main" id="{5F40C868-47F7-F248-A9FF-E9C23B2C7452}"/>
              </a:ext>
            </a:extLst>
          </p:cNvPr>
          <p:cNvSpPr/>
          <p:nvPr/>
        </p:nvSpPr>
        <p:spPr>
          <a:xfrm>
            <a:off x="2284948" y="6512680"/>
            <a:ext cx="4038600" cy="744283"/>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bg1"/>
                </a:solidFill>
                <a:latin typeface="MS PGothic" panose="020B0600070205080204" pitchFamily="34" charset="-128"/>
                <a:ea typeface="MS PGothic" panose="020B0600070205080204" pitchFamily="34" charset="-128"/>
              </a:rPr>
              <a:t>ICT</a:t>
            </a:r>
            <a:r>
              <a:rPr kumimoji="1" lang="ja-JP" altLang="en-US" sz="1400">
                <a:solidFill>
                  <a:schemeClr val="bg1"/>
                </a:solidFill>
                <a:latin typeface="MS PGothic" panose="020B0600070205080204" pitchFamily="34" charset="-128"/>
                <a:ea typeface="MS PGothic" panose="020B0600070205080204" pitchFamily="34" charset="-128"/>
              </a:rPr>
              <a:t>をフル活用した公営塾</a:t>
            </a:r>
          </a:p>
        </p:txBody>
      </p:sp>
      <p:sp>
        <p:nvSpPr>
          <p:cNvPr id="20" name="正方形/長方形 19">
            <a:extLst>
              <a:ext uri="{FF2B5EF4-FFF2-40B4-BE49-F238E27FC236}">
                <a16:creationId xmlns:a16="http://schemas.microsoft.com/office/drawing/2014/main" id="{1BC94880-6C9A-014D-8316-17CE9C6E5507}"/>
              </a:ext>
            </a:extLst>
          </p:cNvPr>
          <p:cNvSpPr/>
          <p:nvPr/>
        </p:nvSpPr>
        <p:spPr>
          <a:xfrm>
            <a:off x="6789936" y="6512679"/>
            <a:ext cx="4038600" cy="744283"/>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bg1"/>
                </a:solidFill>
                <a:latin typeface="MS PGothic" panose="020B0600070205080204" pitchFamily="34" charset="-128"/>
                <a:ea typeface="MS PGothic" panose="020B0600070205080204" pitchFamily="34" charset="-128"/>
              </a:rPr>
              <a:t>多様な人間関係の中で切磋琢磨する経験</a:t>
            </a:r>
          </a:p>
        </p:txBody>
      </p:sp>
      <p:sp>
        <p:nvSpPr>
          <p:cNvPr id="21" name="テキスト ボックス 20">
            <a:extLst>
              <a:ext uri="{FF2B5EF4-FFF2-40B4-BE49-F238E27FC236}">
                <a16:creationId xmlns:a16="http://schemas.microsoft.com/office/drawing/2014/main" id="{FC8F6D9E-C270-4A4E-B5B5-2E325E4991D3}"/>
              </a:ext>
            </a:extLst>
          </p:cNvPr>
          <p:cNvSpPr txBox="1"/>
          <p:nvPr/>
        </p:nvSpPr>
        <p:spPr>
          <a:xfrm>
            <a:off x="4141225" y="2616028"/>
            <a:ext cx="697627" cy="1323439"/>
          </a:xfrm>
          <a:prstGeom prst="rect">
            <a:avLst/>
          </a:prstGeom>
          <a:noFill/>
          <a:ln>
            <a:noFill/>
          </a:ln>
        </p:spPr>
        <p:txBody>
          <a:bodyPr wrap="none" rtlCol="0">
            <a:spAutoFit/>
          </a:bodyPr>
          <a:lstStyle/>
          <a:p>
            <a:r>
              <a:rPr lang="en-US" altLang="ja-JP" sz="8000" i="1" dirty="0">
                <a:ln>
                  <a:solidFill>
                    <a:schemeClr val="bg1"/>
                  </a:solidFill>
                </a:ln>
                <a:solidFill>
                  <a:srgbClr val="0070C0"/>
                </a:solidFill>
                <a:latin typeface="MS PGothic" panose="020B0600070205080204" pitchFamily="34" charset="-128"/>
                <a:ea typeface="MS PGothic" panose="020B0600070205080204" pitchFamily="34" charset="-128"/>
              </a:rPr>
              <a:t>1</a:t>
            </a:r>
            <a:endParaRPr lang="ja-JP" altLang="en-US" sz="8000" i="1">
              <a:ln>
                <a:solidFill>
                  <a:schemeClr val="bg1"/>
                </a:solidFill>
              </a:ln>
              <a:solidFill>
                <a:srgbClr val="0070C0"/>
              </a:solidFill>
              <a:latin typeface="MS PGothic" panose="020B0600070205080204" pitchFamily="34" charset="-128"/>
              <a:ea typeface="MS PGothic" panose="020B0600070205080204" pitchFamily="34" charset="-128"/>
            </a:endParaRPr>
          </a:p>
        </p:txBody>
      </p:sp>
      <p:sp>
        <p:nvSpPr>
          <p:cNvPr id="22" name="テキスト ボックス 21">
            <a:extLst>
              <a:ext uri="{FF2B5EF4-FFF2-40B4-BE49-F238E27FC236}">
                <a16:creationId xmlns:a16="http://schemas.microsoft.com/office/drawing/2014/main" id="{AEF9A658-2835-8F45-AB41-8674EDE00374}"/>
              </a:ext>
            </a:extLst>
          </p:cNvPr>
          <p:cNvSpPr txBox="1"/>
          <p:nvPr/>
        </p:nvSpPr>
        <p:spPr>
          <a:xfrm>
            <a:off x="1994872" y="6088556"/>
            <a:ext cx="628698" cy="1159228"/>
          </a:xfrm>
          <a:prstGeom prst="rect">
            <a:avLst/>
          </a:prstGeom>
          <a:noFill/>
        </p:spPr>
        <p:txBody>
          <a:bodyPr wrap="none" rtlCol="0">
            <a:spAutoFit/>
          </a:bodyPr>
          <a:lstStyle/>
          <a:p>
            <a:r>
              <a:rPr lang="en-US" altLang="ja-JP" sz="6933" i="1" dirty="0">
                <a:ln>
                  <a:solidFill>
                    <a:schemeClr val="bg1"/>
                  </a:solidFill>
                </a:ln>
                <a:solidFill>
                  <a:srgbClr val="0070C0"/>
                </a:solidFill>
                <a:latin typeface="MS PGothic" panose="020B0600070205080204" pitchFamily="34" charset="-128"/>
                <a:ea typeface="MS PGothic" panose="020B0600070205080204" pitchFamily="34" charset="-128"/>
              </a:rPr>
              <a:t>2</a:t>
            </a:r>
            <a:endParaRPr lang="ja-JP" altLang="en-US" sz="6933" i="1">
              <a:ln>
                <a:solidFill>
                  <a:schemeClr val="bg1"/>
                </a:solidFill>
              </a:ln>
              <a:solidFill>
                <a:srgbClr val="0070C0"/>
              </a:solidFill>
              <a:latin typeface="MS PGothic" panose="020B0600070205080204" pitchFamily="34" charset="-128"/>
              <a:ea typeface="MS PGothic" panose="020B0600070205080204" pitchFamily="34" charset="-128"/>
            </a:endParaRPr>
          </a:p>
        </p:txBody>
      </p:sp>
      <p:sp>
        <p:nvSpPr>
          <p:cNvPr id="23" name="テキスト ボックス 22">
            <a:extLst>
              <a:ext uri="{FF2B5EF4-FFF2-40B4-BE49-F238E27FC236}">
                <a16:creationId xmlns:a16="http://schemas.microsoft.com/office/drawing/2014/main" id="{F1252BA5-7394-0044-97A0-369C13313B15}"/>
              </a:ext>
            </a:extLst>
          </p:cNvPr>
          <p:cNvSpPr txBox="1"/>
          <p:nvPr/>
        </p:nvSpPr>
        <p:spPr>
          <a:xfrm>
            <a:off x="6502759" y="6085289"/>
            <a:ext cx="628698" cy="1159228"/>
          </a:xfrm>
          <a:prstGeom prst="rect">
            <a:avLst/>
          </a:prstGeom>
          <a:noFill/>
        </p:spPr>
        <p:txBody>
          <a:bodyPr wrap="none" rtlCol="0">
            <a:spAutoFit/>
          </a:bodyPr>
          <a:lstStyle/>
          <a:p>
            <a:r>
              <a:rPr lang="en-US" altLang="ja-JP" sz="6933" i="1" dirty="0">
                <a:ln>
                  <a:solidFill>
                    <a:schemeClr val="bg1"/>
                  </a:solidFill>
                </a:ln>
                <a:solidFill>
                  <a:srgbClr val="0070C0"/>
                </a:solidFill>
                <a:latin typeface="MS PGothic" panose="020B0600070205080204" pitchFamily="34" charset="-128"/>
                <a:ea typeface="MS PGothic" panose="020B0600070205080204" pitchFamily="34" charset="-128"/>
              </a:rPr>
              <a:t>3</a:t>
            </a:r>
            <a:endParaRPr lang="ja-JP" altLang="en-US" sz="6933" i="1">
              <a:ln>
                <a:solidFill>
                  <a:schemeClr val="bg1"/>
                </a:solidFill>
              </a:ln>
              <a:solidFill>
                <a:srgbClr val="0070C0"/>
              </a:solidFill>
              <a:latin typeface="MS PGothic" panose="020B0600070205080204" pitchFamily="34" charset="-128"/>
              <a:ea typeface="MS PGothic" panose="020B0600070205080204" pitchFamily="34" charset="-128"/>
            </a:endParaRPr>
          </a:p>
        </p:txBody>
      </p:sp>
      <p:sp>
        <p:nvSpPr>
          <p:cNvPr id="24" name="正方形/長方形 23">
            <a:extLst>
              <a:ext uri="{FF2B5EF4-FFF2-40B4-BE49-F238E27FC236}">
                <a16:creationId xmlns:a16="http://schemas.microsoft.com/office/drawing/2014/main" id="{743656F6-41EC-FF46-A8A8-1DB6A405DF1B}"/>
              </a:ext>
            </a:extLst>
          </p:cNvPr>
          <p:cNvSpPr/>
          <p:nvPr/>
        </p:nvSpPr>
        <p:spPr>
          <a:xfrm>
            <a:off x="8485590" y="1434271"/>
            <a:ext cx="4155883" cy="307777"/>
          </a:xfrm>
          <a:prstGeom prst="rect">
            <a:avLst/>
          </a:prstGeom>
        </p:spPr>
        <p:txBody>
          <a:bodyPr wrap="square">
            <a:spAutoFit/>
          </a:bodyPr>
          <a:lstStyle/>
          <a:p>
            <a:r>
              <a:rPr lang="ja-JP" altLang="en-US" sz="1400" b="1">
                <a:latin typeface="MS PGothic" panose="020B0600070205080204" pitchFamily="34" charset="-128"/>
                <a:ea typeface="MS PGothic" panose="020B0600070205080204" pitchFamily="34" charset="-128"/>
              </a:rPr>
              <a:t>志津川高校でなければ学べない独自のカリキュラム</a:t>
            </a:r>
          </a:p>
        </p:txBody>
      </p:sp>
      <p:sp>
        <p:nvSpPr>
          <p:cNvPr id="25" name="正方形/長方形 24">
            <a:extLst>
              <a:ext uri="{FF2B5EF4-FFF2-40B4-BE49-F238E27FC236}">
                <a16:creationId xmlns:a16="http://schemas.microsoft.com/office/drawing/2014/main" id="{811915AF-24B6-F849-AA09-67DCD097910C}"/>
              </a:ext>
            </a:extLst>
          </p:cNvPr>
          <p:cNvSpPr/>
          <p:nvPr/>
        </p:nvSpPr>
        <p:spPr>
          <a:xfrm>
            <a:off x="588250" y="7870947"/>
            <a:ext cx="2985113" cy="307777"/>
          </a:xfrm>
          <a:prstGeom prst="rect">
            <a:avLst/>
          </a:prstGeom>
        </p:spPr>
        <p:txBody>
          <a:bodyPr wrap="none">
            <a:spAutoFit/>
          </a:bodyPr>
          <a:lstStyle/>
          <a:p>
            <a:r>
              <a:rPr lang="ja-JP" altLang="en-US" sz="1400" b="1">
                <a:latin typeface="MS PGothic" panose="020B0600070205080204" pitchFamily="34" charset="-128"/>
                <a:ea typeface="MS PGothic" panose="020B0600070205080204" pitchFamily="34" charset="-128"/>
              </a:rPr>
              <a:t>高校と連携し、生徒の学びをサポート</a:t>
            </a:r>
          </a:p>
        </p:txBody>
      </p:sp>
      <p:cxnSp>
        <p:nvCxnSpPr>
          <p:cNvPr id="26" name="直線コネクタ 25">
            <a:extLst>
              <a:ext uri="{FF2B5EF4-FFF2-40B4-BE49-F238E27FC236}">
                <a16:creationId xmlns:a16="http://schemas.microsoft.com/office/drawing/2014/main" id="{DF03B6A3-8781-AC43-A1CC-19C98075F6A9}"/>
              </a:ext>
            </a:extLst>
          </p:cNvPr>
          <p:cNvCxnSpPr/>
          <p:nvPr/>
        </p:nvCxnSpPr>
        <p:spPr>
          <a:xfrm>
            <a:off x="8562605" y="1814488"/>
            <a:ext cx="334325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a:extLst>
              <a:ext uri="{FF2B5EF4-FFF2-40B4-BE49-F238E27FC236}">
                <a16:creationId xmlns:a16="http://schemas.microsoft.com/office/drawing/2014/main" id="{B3C9D2C3-4E12-BC4A-8B11-5DB3B63B02D6}"/>
              </a:ext>
            </a:extLst>
          </p:cNvPr>
          <p:cNvSpPr/>
          <p:nvPr/>
        </p:nvSpPr>
        <p:spPr>
          <a:xfrm>
            <a:off x="8485591" y="1887318"/>
            <a:ext cx="3970120" cy="896784"/>
          </a:xfrm>
          <a:prstGeom prst="rect">
            <a:avLst/>
          </a:prstGeom>
        </p:spPr>
        <p:txBody>
          <a:bodyPr wrap="square">
            <a:spAutoFit/>
          </a:bodyPr>
          <a:lstStyle/>
          <a:p>
            <a:pPr>
              <a:lnSpc>
                <a:spcPct val="150000"/>
              </a:lnSpc>
            </a:pPr>
            <a:r>
              <a:rPr lang="ja-JP" altLang="en-US" sz="1200">
                <a:latin typeface="MS PGothic" panose="020B0600070205080204" pitchFamily="34" charset="-128"/>
                <a:ea typeface="MS PGothic" panose="020B0600070205080204" pitchFamily="34" charset="-128"/>
              </a:rPr>
              <a:t>数学や英語などの教科学習以外の高校が独自に設定できる総合的な探究の時間、学校指定科目、特例科目などを活用し、志津川高校独自の授業を展開します。</a:t>
            </a:r>
          </a:p>
        </p:txBody>
      </p:sp>
      <p:sp>
        <p:nvSpPr>
          <p:cNvPr id="28" name="正方形/長方形 27">
            <a:extLst>
              <a:ext uri="{FF2B5EF4-FFF2-40B4-BE49-F238E27FC236}">
                <a16:creationId xmlns:a16="http://schemas.microsoft.com/office/drawing/2014/main" id="{CE6657DC-B725-394C-8C0F-7F5FED2BFBF6}"/>
              </a:ext>
            </a:extLst>
          </p:cNvPr>
          <p:cNvSpPr/>
          <p:nvPr/>
        </p:nvSpPr>
        <p:spPr>
          <a:xfrm>
            <a:off x="579954" y="8274410"/>
            <a:ext cx="3916160" cy="1157048"/>
          </a:xfrm>
          <a:prstGeom prst="rect">
            <a:avLst/>
          </a:prstGeom>
        </p:spPr>
        <p:txBody>
          <a:bodyPr wrap="square">
            <a:spAutoFit/>
          </a:bodyPr>
          <a:lstStyle/>
          <a:p>
            <a:pPr>
              <a:lnSpc>
                <a:spcPct val="150000"/>
              </a:lnSpc>
            </a:pPr>
            <a:r>
              <a:rPr lang="en-US" altLang="ja-JP" sz="1200" dirty="0">
                <a:latin typeface="MS PGothic" panose="020B0600070205080204" pitchFamily="34" charset="-128"/>
                <a:ea typeface="MS PGothic" panose="020B0600070205080204" pitchFamily="34" charset="-128"/>
              </a:rPr>
              <a:t>ICT</a:t>
            </a:r>
            <a:r>
              <a:rPr lang="ja-JP" altLang="en-US" sz="1200">
                <a:latin typeface="MS PGothic" panose="020B0600070205080204" pitchFamily="34" charset="-128"/>
                <a:ea typeface="MS PGothic" panose="020B0600070205080204" pitchFamily="34" charset="-128"/>
              </a:rPr>
              <a:t>教材等を活用し生徒一人ひとりに合った学習支援を行い、学力の向上に力を注ぎます。また、地域課題等を題材としたキャリア教育等を実施し、生徒が自分の夢や将来について理解を深める機会を提供します。</a:t>
            </a:r>
            <a:endParaRPr lang="en-US" altLang="ja-JP" sz="1200" dirty="0">
              <a:latin typeface="MS PGothic" panose="020B0600070205080204" pitchFamily="34" charset="-128"/>
              <a:ea typeface="MS PGothic" panose="020B0600070205080204" pitchFamily="34" charset="-128"/>
            </a:endParaRPr>
          </a:p>
        </p:txBody>
      </p:sp>
      <p:cxnSp>
        <p:nvCxnSpPr>
          <p:cNvPr id="29" name="直線コネクタ 28">
            <a:extLst>
              <a:ext uri="{FF2B5EF4-FFF2-40B4-BE49-F238E27FC236}">
                <a16:creationId xmlns:a16="http://schemas.microsoft.com/office/drawing/2014/main" id="{5EA3FA2A-DC18-274F-8ED1-40643AAEF5C1}"/>
              </a:ext>
            </a:extLst>
          </p:cNvPr>
          <p:cNvCxnSpPr/>
          <p:nvPr/>
        </p:nvCxnSpPr>
        <p:spPr>
          <a:xfrm>
            <a:off x="639049" y="8206678"/>
            <a:ext cx="334325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56F1A173-78A2-CD44-A5CF-823B3DD4023A}"/>
              </a:ext>
            </a:extLst>
          </p:cNvPr>
          <p:cNvSpPr/>
          <p:nvPr/>
        </p:nvSpPr>
        <p:spPr>
          <a:xfrm>
            <a:off x="8661087" y="7870947"/>
            <a:ext cx="3199915" cy="307777"/>
          </a:xfrm>
          <a:prstGeom prst="rect">
            <a:avLst/>
          </a:prstGeom>
        </p:spPr>
        <p:txBody>
          <a:bodyPr wrap="none">
            <a:spAutoFit/>
          </a:bodyPr>
          <a:lstStyle/>
          <a:p>
            <a:r>
              <a:rPr lang="ja-JP" altLang="en-US" sz="1400" b="1">
                <a:latin typeface="MS PGothic" panose="020B0600070205080204" pitchFamily="34" charset="-128"/>
                <a:ea typeface="MS PGothic" panose="020B0600070205080204" pitchFamily="34" charset="-128"/>
              </a:rPr>
              <a:t>県内外から生徒を受け入れる体制づくり</a:t>
            </a:r>
          </a:p>
        </p:txBody>
      </p:sp>
      <p:sp>
        <p:nvSpPr>
          <p:cNvPr id="34" name="正方形/長方形 33">
            <a:extLst>
              <a:ext uri="{FF2B5EF4-FFF2-40B4-BE49-F238E27FC236}">
                <a16:creationId xmlns:a16="http://schemas.microsoft.com/office/drawing/2014/main" id="{A02ACDB6-B3E8-6A43-8619-D4E916BA9820}"/>
              </a:ext>
            </a:extLst>
          </p:cNvPr>
          <p:cNvSpPr/>
          <p:nvPr/>
        </p:nvSpPr>
        <p:spPr>
          <a:xfrm>
            <a:off x="8652791" y="8274410"/>
            <a:ext cx="3916160" cy="1200329"/>
          </a:xfrm>
          <a:prstGeom prst="rect">
            <a:avLst/>
          </a:prstGeom>
        </p:spPr>
        <p:txBody>
          <a:bodyPr wrap="square">
            <a:spAutoFit/>
          </a:bodyPr>
          <a:lstStyle/>
          <a:p>
            <a:pPr>
              <a:lnSpc>
                <a:spcPct val="150000"/>
              </a:lnSpc>
            </a:pPr>
            <a:r>
              <a:rPr lang="ja-JP" altLang="en-US" sz="1200" dirty="0">
                <a:latin typeface="MS PGothic" panose="020B0600070205080204" pitchFamily="34" charset="-128"/>
                <a:ea typeface="MS PGothic" panose="020B0600070205080204" pitchFamily="34" charset="-128"/>
              </a:rPr>
              <a:t>全国各地から生徒が入学することで、新たな価値観との出会いや新しい人間関係を構築することができます。全国募集に向けて、寮や下宿等の受け入れ体制の整備を検討していきます。</a:t>
            </a:r>
            <a:endParaRPr lang="en-US" altLang="ja-JP" sz="1200" dirty="0">
              <a:latin typeface="MS PGothic" panose="020B0600070205080204" pitchFamily="34" charset="-128"/>
              <a:ea typeface="MS PGothic" panose="020B0600070205080204" pitchFamily="34" charset="-128"/>
            </a:endParaRPr>
          </a:p>
        </p:txBody>
      </p:sp>
      <p:cxnSp>
        <p:nvCxnSpPr>
          <p:cNvPr id="35" name="直線コネクタ 34">
            <a:extLst>
              <a:ext uri="{FF2B5EF4-FFF2-40B4-BE49-F238E27FC236}">
                <a16:creationId xmlns:a16="http://schemas.microsoft.com/office/drawing/2014/main" id="{B9CD8458-4A3D-C143-83E9-8319F60586E9}"/>
              </a:ext>
            </a:extLst>
          </p:cNvPr>
          <p:cNvCxnSpPr/>
          <p:nvPr/>
        </p:nvCxnSpPr>
        <p:spPr>
          <a:xfrm>
            <a:off x="8711886" y="8206678"/>
            <a:ext cx="334325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2E7BF984-1C18-054C-9A9A-E5BC5E675203}"/>
              </a:ext>
            </a:extLst>
          </p:cNvPr>
          <p:cNvCxnSpPr>
            <a:cxnSpLocks/>
          </p:cNvCxnSpPr>
          <p:nvPr/>
        </p:nvCxnSpPr>
        <p:spPr>
          <a:xfrm>
            <a:off x="620388" y="979617"/>
            <a:ext cx="4516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21875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712</TotalTime>
  <Words>217</Words>
  <Application>Microsoft Macintosh PowerPoint</Application>
  <PresentationFormat>ユーザー設定</PresentationFormat>
  <Paragraphs>20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MS PGothic</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佐藤 陽</dc:creator>
  <cp:lastModifiedBy>佐藤 陽</cp:lastModifiedBy>
  <cp:revision>25</cp:revision>
  <cp:lastPrinted>2019-08-01T01:35:18Z</cp:lastPrinted>
  <dcterms:created xsi:type="dcterms:W3CDTF">2018-06-13T12:15:12Z</dcterms:created>
  <dcterms:modified xsi:type="dcterms:W3CDTF">2019-08-11T10:25:32Z</dcterms:modified>
</cp:coreProperties>
</file>