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327" r:id="rId2"/>
    <p:sldId id="325" r:id="rId3"/>
    <p:sldId id="328" r:id="rId4"/>
    <p:sldId id="326" r:id="rId5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B366"/>
    <a:srgbClr val="EEFBE2"/>
    <a:srgbClr val="CCFFCC"/>
    <a:srgbClr val="FFFF99"/>
    <a:srgbClr val="C9E8BD"/>
    <a:srgbClr val="D3FBFF"/>
    <a:srgbClr val="CFFFF7"/>
    <a:srgbClr val="4B432A"/>
    <a:srgbClr val="585556"/>
    <a:srgbClr val="E6F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94"/>
    <p:restoredTop sz="96018"/>
  </p:normalViewPr>
  <p:slideViewPr>
    <p:cSldViewPr snapToGrid="0" snapToObjects="1">
      <p:cViewPr varScale="1">
        <p:scale>
          <a:sx n="74" d="100"/>
          <a:sy n="74" d="100"/>
        </p:scale>
        <p:origin x="15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Microsoft%20PowerPoint%20&#20869;&#12398;&#12464;&#12521;&#12501;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志津川学区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中3</c:v>
                </c:pt>
                <c:pt idx="1">
                  <c:v>中2</c:v>
                </c:pt>
                <c:pt idx="2">
                  <c:v>中1</c:v>
                </c:pt>
                <c:pt idx="3">
                  <c:v>小6</c:v>
                </c:pt>
                <c:pt idx="4">
                  <c:v>小5</c:v>
                </c:pt>
                <c:pt idx="5">
                  <c:v>小4</c:v>
                </c:pt>
                <c:pt idx="6">
                  <c:v>小3</c:v>
                </c:pt>
                <c:pt idx="7">
                  <c:v>小2</c:v>
                </c:pt>
                <c:pt idx="8">
                  <c:v>小1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68</c:v>
                </c:pt>
                <c:pt idx="1">
                  <c:v>65</c:v>
                </c:pt>
                <c:pt idx="2">
                  <c:v>75</c:v>
                </c:pt>
                <c:pt idx="3">
                  <c:v>64</c:v>
                </c:pt>
                <c:pt idx="4">
                  <c:v>50</c:v>
                </c:pt>
                <c:pt idx="5">
                  <c:v>47</c:v>
                </c:pt>
                <c:pt idx="6">
                  <c:v>44</c:v>
                </c:pt>
                <c:pt idx="7">
                  <c:v>43</c:v>
                </c:pt>
                <c:pt idx="8">
                  <c:v>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9F-5841-9746-931FC01294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歌津学区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中3</c:v>
                </c:pt>
                <c:pt idx="1">
                  <c:v>中2</c:v>
                </c:pt>
                <c:pt idx="2">
                  <c:v>中1</c:v>
                </c:pt>
                <c:pt idx="3">
                  <c:v>小6</c:v>
                </c:pt>
                <c:pt idx="4">
                  <c:v>小5</c:v>
                </c:pt>
                <c:pt idx="5">
                  <c:v>小4</c:v>
                </c:pt>
                <c:pt idx="6">
                  <c:v>小3</c:v>
                </c:pt>
                <c:pt idx="7">
                  <c:v>小2</c:v>
                </c:pt>
                <c:pt idx="8">
                  <c:v>小1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38</c:v>
                </c:pt>
                <c:pt idx="1">
                  <c:v>38</c:v>
                </c:pt>
                <c:pt idx="2">
                  <c:v>25</c:v>
                </c:pt>
                <c:pt idx="3">
                  <c:v>34</c:v>
                </c:pt>
                <c:pt idx="4">
                  <c:v>26</c:v>
                </c:pt>
                <c:pt idx="5">
                  <c:v>29</c:v>
                </c:pt>
                <c:pt idx="6">
                  <c:v>38</c:v>
                </c:pt>
                <c:pt idx="7">
                  <c:v>27</c:v>
                </c:pt>
                <c:pt idx="8">
                  <c:v>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9F-5841-9746-931FC01294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2"/>
        <c:overlap val="100"/>
        <c:axId val="186343560"/>
        <c:axId val="183979896"/>
      </c:barChart>
      <c:catAx>
        <c:axId val="186343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3979896"/>
        <c:crosses val="autoZero"/>
        <c:auto val="1"/>
        <c:lblAlgn val="ctr"/>
        <c:lblOffset val="100"/>
        <c:noMultiLvlLbl val="0"/>
      </c:catAx>
      <c:valAx>
        <c:axId val="183979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6343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連携中からの入学者数</c:v>
                </c:pt>
              </c:strCache>
            </c:strRef>
          </c:tx>
          <c:spPr>
            <a:solidFill>
              <a:srgbClr val="5BB3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139</c:v>
                </c:pt>
                <c:pt idx="1">
                  <c:v>108</c:v>
                </c:pt>
                <c:pt idx="2">
                  <c:v>127</c:v>
                </c:pt>
                <c:pt idx="3">
                  <c:v>111</c:v>
                </c:pt>
                <c:pt idx="4">
                  <c:v>103</c:v>
                </c:pt>
                <c:pt idx="5">
                  <c:v>86</c:v>
                </c:pt>
                <c:pt idx="6">
                  <c:v>95</c:v>
                </c:pt>
                <c:pt idx="7">
                  <c:v>64</c:v>
                </c:pt>
                <c:pt idx="8">
                  <c:v>56</c:v>
                </c:pt>
                <c:pt idx="9">
                  <c:v>55</c:v>
                </c:pt>
                <c:pt idx="10">
                  <c:v>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85-7045-9ADA-DF569B6B274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他地区からの入学者数</c:v>
                </c:pt>
              </c:strCache>
            </c:strRef>
          </c:tx>
          <c:spPr>
            <a:solidFill>
              <a:srgbClr val="C9E8B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16</c:v>
                </c:pt>
                <c:pt idx="1">
                  <c:v>16</c:v>
                </c:pt>
                <c:pt idx="2">
                  <c:v>19</c:v>
                </c:pt>
                <c:pt idx="3">
                  <c:v>5</c:v>
                </c:pt>
                <c:pt idx="4">
                  <c:v>7</c:v>
                </c:pt>
                <c:pt idx="5">
                  <c:v>3</c:v>
                </c:pt>
                <c:pt idx="6">
                  <c:v>6</c:v>
                </c:pt>
                <c:pt idx="7">
                  <c:v>11</c:v>
                </c:pt>
                <c:pt idx="8">
                  <c:v>14</c:v>
                </c:pt>
                <c:pt idx="9">
                  <c:v>8</c:v>
                </c:pt>
                <c:pt idx="1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A85-7045-9ADA-DF569B6B27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4"/>
        <c:overlap val="100"/>
        <c:axId val="186579496"/>
        <c:axId val="18658192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連携中からの入学率</c:v>
                </c:pt>
              </c:strCache>
            </c:strRef>
          </c:tx>
          <c:spPr>
            <a:ln w="38100" cap="rnd">
              <a:solidFill>
                <a:schemeClr val="accent2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chemeClr val="accent2"/>
              </a:solidFill>
              <a:ln w="15875">
                <a:solidFill>
                  <a:schemeClr val="accent2"/>
                </a:solidFill>
                <a:prstDash val="solid"/>
              </a:ln>
              <a:effectLst/>
            </c:spPr>
          </c:marker>
          <c:dLbls>
            <c:dLbl>
              <c:idx val="2"/>
              <c:layout>
                <c:manualLayout>
                  <c:x val="-2.9137448360612248E-3"/>
                  <c:y val="2.34949723588560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669-334B-9D5B-1601C7F62AF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5405857028620752E-2"/>
                  <c:y val="-4.71873814602234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DA85-7045-9ADA-DF569B6B274B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A85-7045-9ADA-DF569B6B274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</c:numCache>
            </c:numRef>
          </c:cat>
          <c:val>
            <c:numRef>
              <c:f>Sheet1!$B$2:$B$12</c:f>
              <c:numCache>
                <c:formatCode>0.0_ </c:formatCode>
                <c:ptCount val="11"/>
                <c:pt idx="0">
                  <c:v>72</c:v>
                </c:pt>
                <c:pt idx="1">
                  <c:v>59</c:v>
                </c:pt>
                <c:pt idx="2">
                  <c:v>64.5</c:v>
                </c:pt>
                <c:pt idx="3">
                  <c:v>67.7</c:v>
                </c:pt>
                <c:pt idx="4">
                  <c:v>70.5</c:v>
                </c:pt>
                <c:pt idx="5">
                  <c:v>61</c:v>
                </c:pt>
                <c:pt idx="6">
                  <c:v>65.099999999999994</c:v>
                </c:pt>
                <c:pt idx="7">
                  <c:v>61</c:v>
                </c:pt>
                <c:pt idx="8">
                  <c:v>52.8</c:v>
                </c:pt>
                <c:pt idx="9">
                  <c:v>51.4</c:v>
                </c:pt>
                <c:pt idx="10">
                  <c:v>57.2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A85-7045-9ADA-DF569B6B27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607272"/>
        <c:axId val="186586408"/>
      </c:lineChart>
      <c:catAx>
        <c:axId val="186579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6581928"/>
        <c:crosses val="autoZero"/>
        <c:auto val="1"/>
        <c:lblAlgn val="ctr"/>
        <c:lblOffset val="100"/>
        <c:noMultiLvlLbl val="0"/>
      </c:catAx>
      <c:valAx>
        <c:axId val="186581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6579496"/>
        <c:crosses val="autoZero"/>
        <c:crossBetween val="between"/>
      </c:valAx>
      <c:valAx>
        <c:axId val="186586408"/>
        <c:scaling>
          <c:orientation val="minMax"/>
        </c:scaling>
        <c:delete val="0"/>
        <c:axPos val="r"/>
        <c:numFmt formatCode="0.0_ 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6607272"/>
        <c:crosses val="max"/>
        <c:crossBetween val="between"/>
      </c:valAx>
      <c:catAx>
        <c:axId val="186607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65864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7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志津川中</c:v>
                </c:pt>
              </c:strCache>
            </c:strRef>
          </c:tx>
          <c:spPr>
            <a:solidFill>
              <a:srgbClr val="5BB36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気仙沼</c:v>
                </c:pt>
                <c:pt idx="1">
                  <c:v>佐沼</c:v>
                </c:pt>
                <c:pt idx="2">
                  <c:v>本吉響</c:v>
                </c:pt>
                <c:pt idx="3">
                  <c:v>気仙沼向洋</c:v>
                </c:pt>
                <c:pt idx="4">
                  <c:v>東陵</c:v>
                </c:pt>
                <c:pt idx="5">
                  <c:v>仙台育英</c:v>
                </c:pt>
                <c:pt idx="6">
                  <c:v>古川学園</c:v>
                </c:pt>
                <c:pt idx="7">
                  <c:v>その他公立高校</c:v>
                </c:pt>
                <c:pt idx="8">
                  <c:v>その他私立高校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7</c:v>
                </c:pt>
                <c:pt idx="1">
                  <c:v>7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8</c:v>
                </c:pt>
                <c:pt idx="8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1C6-614C-9314-AF152CABCA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歌津中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気仙沼</c:v>
                </c:pt>
                <c:pt idx="1">
                  <c:v>佐沼</c:v>
                </c:pt>
                <c:pt idx="2">
                  <c:v>本吉響</c:v>
                </c:pt>
                <c:pt idx="3">
                  <c:v>気仙沼向洋</c:v>
                </c:pt>
                <c:pt idx="4">
                  <c:v>東陵</c:v>
                </c:pt>
                <c:pt idx="5">
                  <c:v>仙台育英</c:v>
                </c:pt>
                <c:pt idx="6">
                  <c:v>古川学園</c:v>
                </c:pt>
                <c:pt idx="7">
                  <c:v>その他公立高校</c:v>
                </c:pt>
                <c:pt idx="8">
                  <c:v>その他私立高校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8</c:v>
                </c:pt>
                <c:pt idx="1">
                  <c:v>0</c:v>
                </c:pt>
                <c:pt idx="2">
                  <c:v>6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1C6-614C-9314-AF152CABCA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合計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613-ED4F-B842-105EB29F6EE5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A613-ED4F-B842-105EB29F6EE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気仙沼</c:v>
                </c:pt>
                <c:pt idx="1">
                  <c:v>佐沼</c:v>
                </c:pt>
                <c:pt idx="2">
                  <c:v>本吉響</c:v>
                </c:pt>
                <c:pt idx="3">
                  <c:v>気仙沼向洋</c:v>
                </c:pt>
                <c:pt idx="4">
                  <c:v>東陵</c:v>
                </c:pt>
                <c:pt idx="5">
                  <c:v>仙台育英</c:v>
                </c:pt>
                <c:pt idx="6">
                  <c:v>古川学園</c:v>
                </c:pt>
                <c:pt idx="7">
                  <c:v>その他公立高校</c:v>
                </c:pt>
                <c:pt idx="8">
                  <c:v>その他私立高校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15</c:v>
                </c:pt>
                <c:pt idx="1">
                  <c:v>7</c:v>
                </c:pt>
                <c:pt idx="2">
                  <c:v>6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8</c:v>
                </c:pt>
                <c:pt idx="8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613-ED4F-B842-105EB29F6E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402307104"/>
        <c:axId val="185644888"/>
      </c:barChart>
      <c:catAx>
        <c:axId val="4023071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5644888"/>
        <c:crosses val="autoZero"/>
        <c:auto val="1"/>
        <c:lblAlgn val="ctr"/>
        <c:lblOffset val="100"/>
        <c:noMultiLvlLbl val="0"/>
      </c:catAx>
      <c:valAx>
        <c:axId val="1856448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402307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</c:legendEntry>
      <c:layout>
        <c:manualLayout>
          <c:xMode val="edge"/>
          <c:yMode val="edge"/>
          <c:x val="0.58484511845125253"/>
          <c:y val="0.22744177832373247"/>
          <c:w val="0.38293165999964929"/>
          <c:h val="4.9400829690695099E-2"/>
        </c:manualLayout>
      </c:layout>
      <c:overlay val="0"/>
      <c:spPr>
        <a:solidFill>
          <a:schemeClr val="bg1"/>
        </a:solidFill>
        <a:ln>
          <a:solidFill>
            <a:schemeClr val="tx1">
              <a:lumMod val="85000"/>
              <a:lumOff val="15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'[Microsoft PowerPoint 内のグラフ]Sheet1'!$F$10</c:f>
              <c:strCache>
                <c:ptCount val="1"/>
                <c:pt idx="0">
                  <c:v>志津川高校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7216090946370325E-3"/>
                  <c:y val="0.309487888898262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D04-9C46-B168-8518A5055D9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0.153449943211063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D04-9C46-B168-8518A5055D9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'[Microsoft PowerPoint 内のグラフ]Sheet1'!$G$9:$H$9</c:f>
              <c:strCache>
                <c:ptCount val="2"/>
                <c:pt idx="0">
                  <c:v>志津川中</c:v>
                </c:pt>
                <c:pt idx="1">
                  <c:v>歌津中</c:v>
                </c:pt>
              </c:strCache>
            </c:strRef>
          </c:cat>
          <c:val>
            <c:numRef>
              <c:f>'[Microsoft PowerPoint 内のグラフ]Sheet1'!$G$10:$H$10</c:f>
              <c:numCache>
                <c:formatCode>0.0%</c:formatCode>
                <c:ptCount val="2"/>
                <c:pt idx="0">
                  <c:v>0.65800000000000003</c:v>
                </c:pt>
                <c:pt idx="1">
                  <c:v>0.32400000000000001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D04-9C46-B168-8518A5055D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overlap val="-27"/>
        <c:axId val="402926960"/>
        <c:axId val="185804968"/>
      </c:barChart>
      <c:catAx>
        <c:axId val="40292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5804968"/>
        <c:crosses val="autoZero"/>
        <c:auto val="1"/>
        <c:lblAlgn val="ctr"/>
        <c:lblOffset val="100"/>
        <c:noMultiLvlLbl val="0"/>
      </c:catAx>
      <c:valAx>
        <c:axId val="185804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402926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登米地区</c:v>
                </c:pt>
              </c:strCache>
            </c:strRef>
          </c:tx>
          <c:spPr>
            <a:ln w="38100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accent5">
                  <a:lumMod val="75000"/>
                </a:schemeClr>
              </a:solidFill>
              <a:ln w="9525">
                <a:solidFill>
                  <a:schemeClr val="accent5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261032478431323E-2"/>
                  <c:y val="3.17163706276352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Sheet1!$A$2:$A$27</c:f>
              <c:strCache>
                <c:ptCount val="26"/>
                <c:pt idx="0">
                  <c:v>H18</c:v>
                </c:pt>
                <c:pt idx="1">
                  <c:v>H19</c:v>
                </c:pt>
                <c:pt idx="2">
                  <c:v>H20</c:v>
                </c:pt>
                <c:pt idx="3">
                  <c:v>H21</c:v>
                </c:pt>
                <c:pt idx="4">
                  <c:v>H22</c:v>
                </c:pt>
                <c:pt idx="5">
                  <c:v>H23</c:v>
                </c:pt>
                <c:pt idx="6">
                  <c:v>H24</c:v>
                </c:pt>
                <c:pt idx="7">
                  <c:v>H25</c:v>
                </c:pt>
                <c:pt idx="8">
                  <c:v>H26</c:v>
                </c:pt>
                <c:pt idx="9">
                  <c:v>H27</c:v>
                </c:pt>
                <c:pt idx="10">
                  <c:v>H28</c:v>
                </c:pt>
                <c:pt idx="11">
                  <c:v>H29</c:v>
                </c:pt>
                <c:pt idx="12">
                  <c:v>H30</c:v>
                </c:pt>
                <c:pt idx="13">
                  <c:v>H31</c:v>
                </c:pt>
                <c:pt idx="14">
                  <c:v>R元</c:v>
                </c:pt>
                <c:pt idx="15">
                  <c:v>R2</c:v>
                </c:pt>
                <c:pt idx="16">
                  <c:v>R3</c:v>
                </c:pt>
                <c:pt idx="17">
                  <c:v>R4</c:v>
                </c:pt>
                <c:pt idx="18">
                  <c:v>R5</c:v>
                </c:pt>
                <c:pt idx="19">
                  <c:v>R6</c:v>
                </c:pt>
                <c:pt idx="20">
                  <c:v>R7</c:v>
                </c:pt>
                <c:pt idx="21">
                  <c:v>R8</c:v>
                </c:pt>
                <c:pt idx="22">
                  <c:v>R9</c:v>
                </c:pt>
                <c:pt idx="23">
                  <c:v>R10</c:v>
                </c:pt>
                <c:pt idx="24">
                  <c:v>R11</c:v>
                </c:pt>
                <c:pt idx="25">
                  <c:v>R12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995</c:v>
                </c:pt>
                <c:pt idx="1">
                  <c:v>861</c:v>
                </c:pt>
                <c:pt idx="2">
                  <c:v>928</c:v>
                </c:pt>
                <c:pt idx="3">
                  <c:v>794</c:v>
                </c:pt>
                <c:pt idx="4">
                  <c:v>817</c:v>
                </c:pt>
                <c:pt idx="5">
                  <c:v>783</c:v>
                </c:pt>
                <c:pt idx="6">
                  <c:v>834</c:v>
                </c:pt>
                <c:pt idx="7">
                  <c:v>772</c:v>
                </c:pt>
                <c:pt idx="8">
                  <c:v>768</c:v>
                </c:pt>
                <c:pt idx="9">
                  <c:v>754</c:v>
                </c:pt>
                <c:pt idx="10">
                  <c:v>771</c:v>
                </c:pt>
                <c:pt idx="11">
                  <c:v>757</c:v>
                </c:pt>
                <c:pt idx="12">
                  <c:v>743</c:v>
                </c:pt>
                <c:pt idx="13">
                  <c:v>717</c:v>
                </c:pt>
                <c:pt idx="14">
                  <c:v>711</c:v>
                </c:pt>
                <c:pt idx="15">
                  <c:v>638</c:v>
                </c:pt>
                <c:pt idx="16">
                  <c:v>657</c:v>
                </c:pt>
                <c:pt idx="17">
                  <c:v>654</c:v>
                </c:pt>
                <c:pt idx="18">
                  <c:v>633</c:v>
                </c:pt>
                <c:pt idx="19">
                  <c:v>628</c:v>
                </c:pt>
                <c:pt idx="20">
                  <c:v>637</c:v>
                </c:pt>
                <c:pt idx="21">
                  <c:v>574</c:v>
                </c:pt>
                <c:pt idx="22">
                  <c:v>615</c:v>
                </c:pt>
                <c:pt idx="23">
                  <c:v>551</c:v>
                </c:pt>
                <c:pt idx="24">
                  <c:v>565</c:v>
                </c:pt>
                <c:pt idx="25">
                  <c:v>533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4D6-5C4A-8512-498FB8A707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本吉地区</c:v>
                </c:pt>
              </c:strCache>
            </c:strRef>
          </c:tx>
          <c:spPr>
            <a:ln w="38100" cap="rnd">
              <a:solidFill>
                <a:srgbClr val="5BB366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rgbClr val="5BB366"/>
              </a:solidFill>
              <a:ln w="9525">
                <a:solidFill>
                  <a:srgbClr val="5BB366"/>
                </a:solidFill>
              </a:ln>
              <a:effectLst/>
            </c:spPr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231815047251406E-2"/>
                  <c:y val="-2.85293517637255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F4D6-5C4A-8512-498FB8A707A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1.9645036288009832E-2"/>
                  <c:y val="-3.201898811837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F4D6-5C4A-8512-498FB8A707A7}"/>
                </c:ext>
                <c:ext xmlns:c15="http://schemas.microsoft.com/office/drawing/2012/chart" uri="{CE6537A1-D6FC-4f65-9D91-7224C49458BB}">
                  <c15:layout>
                    <c:manualLayout>
                      <c:w val="3.0394207087109552E-2"/>
                      <c:h val="3.8544083664953759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  <a:cs typeface="+mn-cs"/>
                  </a:defRPr>
                </a:pPr>
                <a:endParaRPr lang="ja-JP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Sheet1!$A$2:$A$27</c:f>
              <c:strCache>
                <c:ptCount val="26"/>
                <c:pt idx="0">
                  <c:v>H18</c:v>
                </c:pt>
                <c:pt idx="1">
                  <c:v>H19</c:v>
                </c:pt>
                <c:pt idx="2">
                  <c:v>H20</c:v>
                </c:pt>
                <c:pt idx="3">
                  <c:v>H21</c:v>
                </c:pt>
                <c:pt idx="4">
                  <c:v>H22</c:v>
                </c:pt>
                <c:pt idx="5">
                  <c:v>H23</c:v>
                </c:pt>
                <c:pt idx="6">
                  <c:v>H24</c:v>
                </c:pt>
                <c:pt idx="7">
                  <c:v>H25</c:v>
                </c:pt>
                <c:pt idx="8">
                  <c:v>H26</c:v>
                </c:pt>
                <c:pt idx="9">
                  <c:v>H27</c:v>
                </c:pt>
                <c:pt idx="10">
                  <c:v>H28</c:v>
                </c:pt>
                <c:pt idx="11">
                  <c:v>H29</c:v>
                </c:pt>
                <c:pt idx="12">
                  <c:v>H30</c:v>
                </c:pt>
                <c:pt idx="13">
                  <c:v>H31</c:v>
                </c:pt>
                <c:pt idx="14">
                  <c:v>R元</c:v>
                </c:pt>
                <c:pt idx="15">
                  <c:v>R2</c:v>
                </c:pt>
                <c:pt idx="16">
                  <c:v>R3</c:v>
                </c:pt>
                <c:pt idx="17">
                  <c:v>R4</c:v>
                </c:pt>
                <c:pt idx="18">
                  <c:v>R5</c:v>
                </c:pt>
                <c:pt idx="19">
                  <c:v>R6</c:v>
                </c:pt>
                <c:pt idx="20">
                  <c:v>R7</c:v>
                </c:pt>
                <c:pt idx="21">
                  <c:v>R8</c:v>
                </c:pt>
                <c:pt idx="22">
                  <c:v>R9</c:v>
                </c:pt>
                <c:pt idx="23">
                  <c:v>R10</c:v>
                </c:pt>
                <c:pt idx="24">
                  <c:v>R11</c:v>
                </c:pt>
                <c:pt idx="25">
                  <c:v>R12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1023</c:v>
                </c:pt>
                <c:pt idx="1">
                  <c:v>1063</c:v>
                </c:pt>
                <c:pt idx="2">
                  <c:v>993</c:v>
                </c:pt>
                <c:pt idx="3">
                  <c:v>954</c:v>
                </c:pt>
                <c:pt idx="4">
                  <c:v>974</c:v>
                </c:pt>
                <c:pt idx="5">
                  <c:v>958</c:v>
                </c:pt>
                <c:pt idx="6">
                  <c:v>884</c:v>
                </c:pt>
                <c:pt idx="7">
                  <c:v>878</c:v>
                </c:pt>
                <c:pt idx="8">
                  <c:v>823</c:v>
                </c:pt>
                <c:pt idx="9">
                  <c:v>758</c:v>
                </c:pt>
                <c:pt idx="10">
                  <c:v>729</c:v>
                </c:pt>
                <c:pt idx="11">
                  <c:v>721</c:v>
                </c:pt>
                <c:pt idx="12">
                  <c:v>696</c:v>
                </c:pt>
                <c:pt idx="13">
                  <c:v>642</c:v>
                </c:pt>
                <c:pt idx="14">
                  <c:v>623</c:v>
                </c:pt>
                <c:pt idx="15">
                  <c:v>544</c:v>
                </c:pt>
                <c:pt idx="16">
                  <c:v>537</c:v>
                </c:pt>
                <c:pt idx="17">
                  <c:v>540</c:v>
                </c:pt>
                <c:pt idx="18">
                  <c:v>511</c:v>
                </c:pt>
                <c:pt idx="19">
                  <c:v>468</c:v>
                </c:pt>
                <c:pt idx="20">
                  <c:v>476</c:v>
                </c:pt>
                <c:pt idx="21">
                  <c:v>408</c:v>
                </c:pt>
                <c:pt idx="22">
                  <c:v>418</c:v>
                </c:pt>
                <c:pt idx="23">
                  <c:v>390</c:v>
                </c:pt>
                <c:pt idx="24">
                  <c:v>416</c:v>
                </c:pt>
                <c:pt idx="25">
                  <c:v>341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4D6-5C4A-8512-498FB8A707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616904"/>
        <c:axId val="184617296"/>
      </c:lineChart>
      <c:catAx>
        <c:axId val="184616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4617296"/>
        <c:crosses val="autoZero"/>
        <c:auto val="1"/>
        <c:lblAlgn val="ctr"/>
        <c:lblOffset val="100"/>
        <c:noMultiLvlLbl val="0"/>
      </c:catAx>
      <c:valAx>
        <c:axId val="184617296"/>
        <c:scaling>
          <c:orientation val="minMax"/>
          <c:max val="1100"/>
          <c:min val="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pPr>
            <a:endParaRPr lang="ja-JP"/>
          </a:p>
        </c:txPr>
        <c:crossAx val="184616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>
          <a:solidFill>
            <a:schemeClr val="tx1"/>
          </a:solidFill>
          <a:latin typeface="MS PGothic" panose="020B0600070205080204" pitchFamily="34" charset="-128"/>
          <a:ea typeface="MS PGothic" panose="020B0600070205080204" pitchFamily="34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A093C0-BB24-674D-91F5-229AE9909A20}" type="datetimeFigureOut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1F162-2097-F648-9FB6-986343C576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170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1F6ED-D4AC-C042-A98E-9699B1FBDD55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8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ED7D-DD57-E14E-A6A6-C9F72AE2889A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263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D9B1A-6F91-0140-A7CB-5E99C6FAF3E1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57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1CD32-1FE2-AA4C-BA0C-DF385D6BBE2D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21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738E7-C39D-CC4E-9289-2EBE42D91E01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91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380D3-9D25-0C44-85F2-CAAEA872C169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144B7-66BA-E24A-9AC8-BAB28D1B90F6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8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83340-8D91-9D42-933B-5F7498A4DC6C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53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8A3B5-54A2-634B-B269-8E8F942CBD33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085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75FEE-5058-1D4D-BA4D-6920BD835F67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445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849C-690C-4F4C-9C0C-16191592FEDB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01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67D3-7DE1-494C-932C-CF54535C7DF2}" type="datetime1">
              <a:rPr kumimoji="1" lang="ja-JP" altLang="en-US" smtClean="0"/>
              <a:t>2019/10/12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3CA2-BC94-E445-B6E4-094B7CE8FF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742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xmlns="" id="{68283426-AFB7-C24D-B5AC-30207472E431}"/>
              </a:ext>
            </a:extLst>
          </p:cNvPr>
          <p:cNvSpPr/>
          <p:nvPr/>
        </p:nvSpPr>
        <p:spPr>
          <a:xfrm>
            <a:off x="7181386" y="334536"/>
            <a:ext cx="1572322" cy="4460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資料ー６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45ACA0A8-954A-B549-B420-339CDFE61C53}"/>
              </a:ext>
            </a:extLst>
          </p:cNvPr>
          <p:cNvSpPr txBox="1"/>
          <p:nvPr/>
        </p:nvSpPr>
        <p:spPr>
          <a:xfrm>
            <a:off x="0" y="2883927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>
                <a:latin typeface="MS PGothic" panose="020B0600070205080204" pitchFamily="34" charset="-128"/>
                <a:ea typeface="MS PGothic" panose="020B0600070205080204" pitchFamily="34" charset="-128"/>
              </a:rPr>
              <a:t>志津川高校を取り巻く現状と課題</a:t>
            </a:r>
          </a:p>
        </p:txBody>
      </p:sp>
    </p:spTree>
    <p:extLst>
      <p:ext uri="{BB962C8B-B14F-4D97-AF65-F5344CB8AC3E}">
        <p14:creationId xmlns:p14="http://schemas.microsoft.com/office/powerpoint/2010/main" val="8305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xmlns="" id="{A895511A-FEFD-264B-9C08-F977C557A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495437"/>
              </p:ext>
            </p:extLst>
          </p:nvPr>
        </p:nvGraphicFramePr>
        <p:xfrm>
          <a:off x="664084" y="4456088"/>
          <a:ext cx="3522830" cy="13582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8169">
                  <a:extLst>
                    <a:ext uri="{9D8B030D-6E8A-4147-A177-3AD203B41FA5}">
                      <a16:colId xmlns:a16="http://schemas.microsoft.com/office/drawing/2014/main" xmlns="" val="4248174260"/>
                    </a:ext>
                  </a:extLst>
                </a:gridCol>
                <a:gridCol w="487638">
                  <a:extLst>
                    <a:ext uri="{9D8B030D-6E8A-4147-A177-3AD203B41FA5}">
                      <a16:colId xmlns:a16="http://schemas.microsoft.com/office/drawing/2014/main" xmlns="" val="1174958267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xmlns="" val="3427601153"/>
                    </a:ext>
                  </a:extLst>
                </a:gridCol>
                <a:gridCol w="463923">
                  <a:extLst>
                    <a:ext uri="{9D8B030D-6E8A-4147-A177-3AD203B41FA5}">
                      <a16:colId xmlns:a16="http://schemas.microsoft.com/office/drawing/2014/main" xmlns="" val="2494458649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xmlns="" val="69274408"/>
                    </a:ext>
                  </a:extLst>
                </a:gridCol>
                <a:gridCol w="477371">
                  <a:extLst>
                    <a:ext uri="{9D8B030D-6E8A-4147-A177-3AD203B41FA5}">
                      <a16:colId xmlns:a16="http://schemas.microsoft.com/office/drawing/2014/main" xmlns="" val="1229562442"/>
                    </a:ext>
                  </a:extLst>
                </a:gridCol>
                <a:gridCol w="497541">
                  <a:extLst>
                    <a:ext uri="{9D8B030D-6E8A-4147-A177-3AD203B41FA5}">
                      <a16:colId xmlns:a16="http://schemas.microsoft.com/office/drawing/2014/main" xmlns="" val="2060965031"/>
                    </a:ext>
                  </a:extLst>
                </a:gridCol>
              </a:tblGrid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小学校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志津川小</a:t>
                      </a:r>
                      <a:endParaRPr lang="ja-JP" altLang="en-US" sz="800" b="0" i="0" u="none" strike="noStrike" dirty="0">
                        <a:solidFill>
                          <a:schemeClr val="bg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戸倉小</a:t>
                      </a:r>
                      <a:endParaRPr lang="ja-JP" altLang="en-US" sz="800" b="0" i="0" u="none" strike="noStrike" dirty="0">
                        <a:solidFill>
                          <a:schemeClr val="bg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入谷小</a:t>
                      </a:r>
                      <a:endParaRPr lang="ja-JP" altLang="en-US" sz="800" b="0" i="0" u="none" strike="noStrike" dirty="0">
                        <a:solidFill>
                          <a:schemeClr val="bg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伊里前小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名足小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計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2137369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小学１年生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5834912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小学２年生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828768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小学３年生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4168528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小学４年生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2787296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小学５年生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7667647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小学６年生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9005080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全</a:t>
                      </a:r>
                      <a:r>
                        <a:rPr lang="en-US" altLang="ja-JP" sz="8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   </a:t>
                      </a:r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校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129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473</a:t>
                      </a:r>
                      <a:r>
                        <a:rPr lang="ja-JP" altLang="en-US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8736757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xmlns="" id="{5FCECF78-D1F2-2A4D-B338-BDFE50B8A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531842"/>
              </p:ext>
            </p:extLst>
          </p:nvPr>
        </p:nvGraphicFramePr>
        <p:xfrm>
          <a:off x="664083" y="5884065"/>
          <a:ext cx="3522830" cy="8488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034">
                  <a:extLst>
                    <a:ext uri="{9D8B030D-6E8A-4147-A177-3AD203B41FA5}">
                      <a16:colId xmlns:a16="http://schemas.microsoft.com/office/drawing/2014/main" xmlns="" val="4248174260"/>
                    </a:ext>
                  </a:extLst>
                </a:gridCol>
                <a:gridCol w="1024283">
                  <a:extLst>
                    <a:ext uri="{9D8B030D-6E8A-4147-A177-3AD203B41FA5}">
                      <a16:colId xmlns:a16="http://schemas.microsoft.com/office/drawing/2014/main" xmlns="" val="1174958267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3427601153"/>
                    </a:ext>
                  </a:extLst>
                </a:gridCol>
                <a:gridCol w="884913">
                  <a:extLst>
                    <a:ext uri="{9D8B030D-6E8A-4147-A177-3AD203B41FA5}">
                      <a16:colId xmlns:a16="http://schemas.microsoft.com/office/drawing/2014/main" xmlns="" val="2060965031"/>
                    </a:ext>
                  </a:extLst>
                </a:gridCol>
              </a:tblGrid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中学校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solidFill>
                            <a:schemeClr val="bg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志津川中</a:t>
                      </a:r>
                      <a:endParaRPr lang="ja-JP" altLang="en-US" sz="800" b="0" i="0" u="none" strike="noStrike" dirty="0">
                        <a:solidFill>
                          <a:schemeClr val="bg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歌津中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計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2137369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中学１年生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5834912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中学２年生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71828768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中学３年生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64168528"/>
                  </a:ext>
                </a:extLst>
              </a:tr>
              <a:tr h="16977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全</a:t>
                      </a:r>
                      <a:r>
                        <a:rPr lang="en-US" altLang="ja-JP" sz="8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    </a:t>
                      </a:r>
                      <a:r>
                        <a:rPr lang="ja-JP" altLang="en-US" sz="8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校</a:t>
                      </a:r>
                      <a:endParaRPr lang="ja-JP" altLang="en-US" sz="8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309</a:t>
                      </a:r>
                      <a:r>
                        <a:rPr lang="ja-JP" altLang="en-US" sz="90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68736757"/>
                  </a:ext>
                </a:extLst>
              </a:tr>
            </a:tbl>
          </a:graphicData>
        </a:graphic>
      </p:graphicFrame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xmlns="" id="{2CE59AF0-3AB3-184A-9317-85ECC5B8E424}"/>
              </a:ext>
            </a:extLst>
          </p:cNvPr>
          <p:cNvGrpSpPr/>
          <p:nvPr/>
        </p:nvGrpSpPr>
        <p:grpSpPr>
          <a:xfrm>
            <a:off x="309282" y="1666787"/>
            <a:ext cx="4099473" cy="2764889"/>
            <a:chOff x="613193" y="993836"/>
            <a:chExt cx="3623246" cy="3138798"/>
          </a:xfrm>
        </p:grpSpPr>
        <p:graphicFrame>
          <p:nvGraphicFramePr>
            <p:cNvPr id="7" name="グラフ 6">
              <a:extLst>
                <a:ext uri="{FF2B5EF4-FFF2-40B4-BE49-F238E27FC236}">
                  <a16:creationId xmlns:a16="http://schemas.microsoft.com/office/drawing/2014/main" xmlns="" id="{B8E628E4-FD5B-AF44-8186-535C8267AEF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431356823"/>
                </p:ext>
              </p:extLst>
            </p:nvPr>
          </p:nvGraphicFramePr>
          <p:xfrm>
            <a:off x="614558" y="1107440"/>
            <a:ext cx="3621881" cy="302519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xmlns="" id="{8911E0F4-5390-9246-8776-52DAE573FC2C}"/>
                </a:ext>
              </a:extLst>
            </p:cNvPr>
            <p:cNvSpPr txBox="1"/>
            <p:nvPr/>
          </p:nvSpPr>
          <p:spPr>
            <a:xfrm>
              <a:off x="613193" y="993836"/>
              <a:ext cx="364202" cy="200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>
                  <a:latin typeface="MS PGothic" panose="020B0600070205080204" pitchFamily="34" charset="-128"/>
                  <a:ea typeface="MS PGothic" panose="020B0600070205080204" pitchFamily="34" charset="-128"/>
                </a:rPr>
                <a:t>（人）</a:t>
              </a:r>
            </a:p>
          </p:txBody>
        </p:sp>
      </p:grpSp>
      <p:sp>
        <p:nvSpPr>
          <p:cNvPr id="11" name="角丸四角形 10">
            <a:extLst>
              <a:ext uri="{FF2B5EF4-FFF2-40B4-BE49-F238E27FC236}">
                <a16:creationId xmlns:a16="http://schemas.microsoft.com/office/drawing/2014/main" xmlns="" id="{73C219CF-0FC9-384F-ABC9-D0F2623DE217}"/>
              </a:ext>
            </a:extLst>
          </p:cNvPr>
          <p:cNvSpPr/>
          <p:nvPr/>
        </p:nvSpPr>
        <p:spPr>
          <a:xfrm>
            <a:off x="109646" y="52477"/>
            <a:ext cx="8965048" cy="435353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町内小中学校児童数と志津川高校入学者数の推移</a:t>
            </a:r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xmlns="" id="{BE0C225A-C96F-474D-B9B1-4560F6038040}"/>
              </a:ext>
            </a:extLst>
          </p:cNvPr>
          <p:cNvSpPr/>
          <p:nvPr/>
        </p:nvSpPr>
        <p:spPr>
          <a:xfrm>
            <a:off x="135380" y="538456"/>
            <a:ext cx="8913581" cy="937484"/>
          </a:xfrm>
          <a:prstGeom prst="roundRect">
            <a:avLst>
              <a:gd name="adj" fmla="val 1035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B2A1E233-0981-EB4F-8FD1-30918AD6A84B}"/>
              </a:ext>
            </a:extLst>
          </p:cNvPr>
          <p:cNvSpPr txBox="1"/>
          <p:nvPr/>
        </p:nvSpPr>
        <p:spPr>
          <a:xfrm>
            <a:off x="664084" y="1519116"/>
            <a:ext cx="352282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〈</a:t>
            </a:r>
            <a:r>
              <a:rPr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町内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小中学校児童数（学年別）</a:t>
            </a:r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〉</a:t>
            </a:r>
            <a:r>
              <a:rPr kumimoji="1" lang="en-US" altLang="ja-JP" sz="10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 2019.4.1</a:t>
            </a:r>
            <a:r>
              <a:rPr kumimoji="1" lang="ja-JP" altLang="en-US" sz="10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現在</a:t>
            </a: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xmlns="" id="{B283C200-11B0-C54F-8A6A-49F103D13A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4230378"/>
              </p:ext>
            </p:extLst>
          </p:nvPr>
        </p:nvGraphicFramePr>
        <p:xfrm>
          <a:off x="4690753" y="1780329"/>
          <a:ext cx="4184306" cy="3216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7C1564B3-D7AB-0649-8269-470BADBF40F8}"/>
              </a:ext>
            </a:extLst>
          </p:cNvPr>
          <p:cNvSpPr txBox="1"/>
          <p:nvPr/>
        </p:nvSpPr>
        <p:spPr>
          <a:xfrm>
            <a:off x="5019679" y="1518703"/>
            <a:ext cx="373963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〈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志津川高校入学者数推移</a:t>
            </a:r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〉</a:t>
            </a:r>
            <a:endParaRPr kumimoji="1" lang="ja-JP" altLang="en-US" sz="13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xmlns="" id="{A1C68684-1E34-3644-BB59-DDC38C8D5253}"/>
              </a:ext>
            </a:extLst>
          </p:cNvPr>
          <p:cNvSpPr txBox="1"/>
          <p:nvPr/>
        </p:nvSpPr>
        <p:spPr>
          <a:xfrm>
            <a:off x="4659130" y="1643747"/>
            <a:ext cx="364202" cy="1843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（人）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3024FF55-7D54-5348-A80A-7A72817057AF}"/>
              </a:ext>
            </a:extLst>
          </p:cNvPr>
          <p:cNvSpPr txBox="1"/>
          <p:nvPr/>
        </p:nvSpPr>
        <p:spPr>
          <a:xfrm>
            <a:off x="8518114" y="1650925"/>
            <a:ext cx="36420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（％）</a:t>
            </a: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xmlns="" id="{D924B7A8-06B5-304C-B16B-E89936B0B863}"/>
              </a:ext>
            </a:extLst>
          </p:cNvPr>
          <p:cNvSpPr/>
          <p:nvPr/>
        </p:nvSpPr>
        <p:spPr>
          <a:xfrm>
            <a:off x="814987" y="3761938"/>
            <a:ext cx="947952" cy="230823"/>
          </a:xfrm>
          <a:prstGeom prst="flowChartProcess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志津川学区</a:t>
            </a:r>
          </a:p>
        </p:txBody>
      </p:sp>
      <p:sp>
        <p:nvSpPr>
          <p:cNvPr id="23" name="フローチャート: 処理 22">
            <a:extLst>
              <a:ext uri="{FF2B5EF4-FFF2-40B4-BE49-F238E27FC236}">
                <a16:creationId xmlns:a16="http://schemas.microsoft.com/office/drawing/2014/main" xmlns="" id="{8A31CA56-90AE-7743-9D25-317760B9DA6D}"/>
              </a:ext>
            </a:extLst>
          </p:cNvPr>
          <p:cNvSpPr/>
          <p:nvPr/>
        </p:nvSpPr>
        <p:spPr>
          <a:xfrm>
            <a:off x="3218973" y="2141782"/>
            <a:ext cx="947952" cy="230823"/>
          </a:xfrm>
          <a:prstGeom prst="flowChartProcess">
            <a:avLst/>
          </a:prstGeom>
          <a:solidFill>
            <a:schemeClr val="bg1"/>
          </a:solidFill>
          <a:ln w="1905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歌津</a:t>
            </a:r>
            <a:r>
              <a:rPr kumimoji="1"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学区</a:t>
            </a:r>
          </a:p>
        </p:txBody>
      </p:sp>
      <p:sp>
        <p:nvSpPr>
          <p:cNvPr id="24" name="フローチャート: 処理 23">
            <a:extLst>
              <a:ext uri="{FF2B5EF4-FFF2-40B4-BE49-F238E27FC236}">
                <a16:creationId xmlns:a16="http://schemas.microsoft.com/office/drawing/2014/main" xmlns="" id="{D04DA735-11ED-D54B-8683-72851B87503D}"/>
              </a:ext>
            </a:extLst>
          </p:cNvPr>
          <p:cNvSpPr/>
          <p:nvPr/>
        </p:nvSpPr>
        <p:spPr>
          <a:xfrm>
            <a:off x="5140683" y="4289258"/>
            <a:ext cx="1244538" cy="220301"/>
          </a:xfrm>
          <a:prstGeom prst="flowChartProcess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連携中からの入学者数</a:t>
            </a:r>
            <a:endParaRPr kumimoji="1" lang="ja-JP" altLang="en-US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5" name="フローチャート: 処理 24">
            <a:extLst>
              <a:ext uri="{FF2B5EF4-FFF2-40B4-BE49-F238E27FC236}">
                <a16:creationId xmlns:a16="http://schemas.microsoft.com/office/drawing/2014/main" xmlns="" id="{538955E8-B3FE-6F4F-B241-A086FE4F8231}"/>
              </a:ext>
            </a:extLst>
          </p:cNvPr>
          <p:cNvSpPr/>
          <p:nvPr/>
        </p:nvSpPr>
        <p:spPr>
          <a:xfrm>
            <a:off x="7255324" y="3083068"/>
            <a:ext cx="1288211" cy="220061"/>
          </a:xfrm>
          <a:prstGeom prst="flowChartProcess">
            <a:avLst/>
          </a:prstGeom>
          <a:solidFill>
            <a:schemeClr val="bg1"/>
          </a:solidFill>
          <a:ln w="19050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他地区からの入学者数</a:t>
            </a:r>
            <a:endParaRPr kumimoji="1" lang="ja-JP" altLang="en-US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6" name="フローチャート: 処理 25">
            <a:extLst>
              <a:ext uri="{FF2B5EF4-FFF2-40B4-BE49-F238E27FC236}">
                <a16:creationId xmlns:a16="http://schemas.microsoft.com/office/drawing/2014/main" xmlns="" id="{330EAA91-5899-684F-8F49-35D334808438}"/>
              </a:ext>
            </a:extLst>
          </p:cNvPr>
          <p:cNvSpPr/>
          <p:nvPr/>
        </p:nvSpPr>
        <p:spPr>
          <a:xfrm>
            <a:off x="7255147" y="2094238"/>
            <a:ext cx="1171101" cy="266274"/>
          </a:xfrm>
          <a:prstGeom prst="flowChartProcess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連携中からの入学率</a:t>
            </a:r>
            <a:endParaRPr kumimoji="1" lang="ja-JP" altLang="en-US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xmlns="" id="{DFA38C5B-68D0-CD43-942D-E1705EAE18FA}"/>
              </a:ext>
            </a:extLst>
          </p:cNvPr>
          <p:cNvSpPr txBox="1"/>
          <p:nvPr/>
        </p:nvSpPr>
        <p:spPr>
          <a:xfrm>
            <a:off x="8900711" y="6569164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１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898181" y="2619846"/>
            <a:ext cx="354308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71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667802" y="2455337"/>
            <a:ext cx="354308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76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088854" y="2345382"/>
            <a:ext cx="354308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82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35201" y="2063347"/>
            <a:ext cx="428713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267304" y="2460471"/>
            <a:ext cx="354308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76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12930" y="1926949"/>
            <a:ext cx="428713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103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862356" y="2052206"/>
            <a:ext cx="354308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98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15172" y="1876700"/>
            <a:ext cx="428713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106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476792" y="2563792"/>
            <a:ext cx="389739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70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462804"/>
              </p:ext>
            </p:extLst>
          </p:nvPr>
        </p:nvGraphicFramePr>
        <p:xfrm>
          <a:off x="4709091" y="5384294"/>
          <a:ext cx="4169321" cy="138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5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81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6839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4410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5112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37082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4538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10672"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2009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2010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2011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2012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2013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2014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2015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2016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2017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2018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2019</a:t>
                      </a:r>
                      <a:endParaRPr kumimoji="1" lang="ja-JP" altLang="en-US" sz="6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96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情ビ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29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19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B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74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普通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119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45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489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合計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155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124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133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110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89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101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xmlns="" id="{7C1564B3-D7AB-0649-8269-470BADBF40F8}"/>
              </a:ext>
            </a:extLst>
          </p:cNvPr>
          <p:cNvSpPr txBox="1"/>
          <p:nvPr/>
        </p:nvSpPr>
        <p:spPr>
          <a:xfrm>
            <a:off x="4491807" y="5120911"/>
            <a:ext cx="4524040" cy="297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〈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志津川高校入学者数　学科別推移</a:t>
            </a:r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〉</a:t>
            </a:r>
            <a:endParaRPr kumimoji="1" lang="ja-JP" altLang="en-US" sz="13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0446" y="542369"/>
            <a:ext cx="8965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町内の小中学校児童数は減少傾向であり、特に小学５年生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以降は著しく減少している。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連携中学校から志津川高校への入学率は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2009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年前）は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72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％だったものの、直近３年は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％台と落ち込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</a:t>
            </a:r>
            <a:r>
              <a:rPr lang="ja-JP" altLang="en-US" sz="14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ん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できている状況。（ ⇒ 町外の高校への進学者数が増加）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児童数の減少に加え、連携中学校からの進学率の低下も相まって、今後の入学者数は更なる減少が見込まれる。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199044" y="3411299"/>
            <a:ext cx="354308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72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227736" y="3371250"/>
            <a:ext cx="354308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75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53509" y="3466253"/>
            <a:ext cx="354308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70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880891" y="3579503"/>
            <a:ext cx="354308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63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889433" y="2884745"/>
            <a:ext cx="389739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101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579353" y="3142218"/>
            <a:ext cx="354308" cy="246221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89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37887" y="2748812"/>
            <a:ext cx="389739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110</a:t>
            </a:r>
            <a:endParaRPr kumimoji="1" lang="en-US" altLang="ja-JP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5922638" y="2633345"/>
            <a:ext cx="389739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116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234111" y="2570828"/>
            <a:ext cx="428713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124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925011" y="2101798"/>
            <a:ext cx="389739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155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567154" y="2158142"/>
            <a:ext cx="428713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146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33171" y="2188122"/>
            <a:ext cx="4191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endParaRPr kumimoji="1" lang="ja-JP" altLang="en-US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892186" y="4887995"/>
            <a:ext cx="37421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 </a:t>
            </a:r>
            <a:r>
              <a:rPr kumimoji="1" lang="ja-JP" altLang="en-US" sz="6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入学者選抜の合格者数は</a:t>
            </a:r>
            <a:r>
              <a:rPr kumimoji="1" lang="en-US" altLang="ja-JP" sz="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146</a:t>
            </a:r>
            <a:r>
              <a:rPr kumimoji="1" lang="ja-JP" altLang="en-US" sz="6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名。ただし、東日本大震災発生の影響等で</a:t>
            </a:r>
            <a:r>
              <a:rPr kumimoji="1" lang="en-US" altLang="ja-JP" sz="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13</a:t>
            </a:r>
            <a:r>
              <a:rPr kumimoji="1" lang="ja-JP" altLang="en-US" sz="6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名は他の高校へ入学したため下段では入学者数は</a:t>
            </a:r>
            <a:r>
              <a:rPr kumimoji="1" lang="en-US" altLang="ja-JP" sz="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133</a:t>
            </a:r>
            <a:r>
              <a:rPr kumimoji="1" lang="ja-JP" altLang="en-US" sz="6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名となっている。</a:t>
            </a:r>
            <a:endParaRPr kumimoji="1" lang="ja-JP" altLang="en-US" sz="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980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>
            <a:extLst>
              <a:ext uri="{FF2B5EF4-FFF2-40B4-BE49-F238E27FC236}">
                <a16:creationId xmlns:a16="http://schemas.microsoft.com/office/drawing/2014/main" xmlns="" id="{63758BE8-8C6D-7647-A596-36FF770DDE3B}"/>
              </a:ext>
            </a:extLst>
          </p:cNvPr>
          <p:cNvSpPr/>
          <p:nvPr/>
        </p:nvSpPr>
        <p:spPr>
          <a:xfrm>
            <a:off x="96946" y="65177"/>
            <a:ext cx="8965048" cy="435353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連携２中学校の卒業生</a:t>
            </a:r>
            <a:r>
              <a:rPr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の進学</a:t>
            </a:r>
            <a:r>
              <a:rPr kumimoji="1"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先（中学校別）</a:t>
            </a: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xmlns="" id="{53DBFC06-F356-CB47-A426-9D574F8F2CED}"/>
              </a:ext>
            </a:extLst>
          </p:cNvPr>
          <p:cNvSpPr/>
          <p:nvPr/>
        </p:nvSpPr>
        <p:spPr>
          <a:xfrm>
            <a:off x="122680" y="555474"/>
            <a:ext cx="8913581" cy="979648"/>
          </a:xfrm>
          <a:prstGeom prst="roundRect">
            <a:avLst>
              <a:gd name="adj" fmla="val 1035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xmlns="" id="{8BC0C14B-A591-0144-B0CF-3A22FA610D52}"/>
              </a:ext>
            </a:extLst>
          </p:cNvPr>
          <p:cNvSpPr txBox="1"/>
          <p:nvPr/>
        </p:nvSpPr>
        <p:spPr>
          <a:xfrm>
            <a:off x="-13062" y="1583639"/>
            <a:ext cx="393101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H31</a:t>
            </a:r>
            <a:r>
              <a:rPr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連携２中学校志津川高校入学率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（</a:t>
            </a:r>
            <a:r>
              <a:rPr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中学校別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5D107E7E-17B5-E448-BB45-56920451AB07}"/>
              </a:ext>
            </a:extLst>
          </p:cNvPr>
          <p:cNvSpPr txBox="1"/>
          <p:nvPr/>
        </p:nvSpPr>
        <p:spPr>
          <a:xfrm>
            <a:off x="3729619" y="1580848"/>
            <a:ext cx="546554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H31</a:t>
            </a:r>
            <a:r>
              <a:rPr lang="en-US" altLang="ja-JP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連携２中学校　町外高校進学者数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（中学校</a:t>
            </a:r>
            <a:r>
              <a:rPr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別</a:t>
            </a:r>
            <a:r>
              <a:rPr kumimoji="1" lang="ja-JP" altLang="en-US" sz="13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）</a:t>
            </a:r>
          </a:p>
        </p:txBody>
      </p:sp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xmlns="" id="{D528098C-4661-8F4D-9706-C777F31BDC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9667876"/>
              </p:ext>
            </p:extLst>
          </p:nvPr>
        </p:nvGraphicFramePr>
        <p:xfrm>
          <a:off x="3245007" y="1917242"/>
          <a:ext cx="5588206" cy="4597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xmlns="" id="{1CCDE0D7-921D-C64E-B91D-665F7E8FEC43}"/>
              </a:ext>
            </a:extLst>
          </p:cNvPr>
          <p:cNvGrpSpPr/>
          <p:nvPr/>
        </p:nvGrpSpPr>
        <p:grpSpPr>
          <a:xfrm>
            <a:off x="433449" y="1834377"/>
            <a:ext cx="2689761" cy="4907646"/>
            <a:chOff x="433449" y="1834377"/>
            <a:chExt cx="2689761" cy="4272148"/>
          </a:xfrm>
        </p:grpSpPr>
        <p:graphicFrame>
          <p:nvGraphicFramePr>
            <p:cNvPr id="8" name="グラフ 7">
              <a:extLst>
                <a:ext uri="{FF2B5EF4-FFF2-40B4-BE49-F238E27FC236}">
                  <a16:creationId xmlns:a16="http://schemas.microsoft.com/office/drawing/2014/main" xmlns="" id="{1284BF66-0274-7B47-8936-4B0D34D0E005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42773714"/>
                </p:ext>
              </p:extLst>
            </p:nvPr>
          </p:nvGraphicFramePr>
          <p:xfrm>
            <a:off x="433449" y="1834377"/>
            <a:ext cx="2689761" cy="42721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xmlns="" id="{6EDB5D26-0597-3F4B-9C19-B34337EA5E26}"/>
                </a:ext>
              </a:extLst>
            </p:cNvPr>
            <p:cNvSpPr/>
            <p:nvPr/>
          </p:nvSpPr>
          <p:spPr>
            <a:xfrm>
              <a:off x="1125415" y="1978571"/>
              <a:ext cx="618979" cy="131193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85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xmlns="" id="{0D26FB83-6F47-AF40-AAE5-CFA0388E0ED6}"/>
                </a:ext>
              </a:extLst>
            </p:cNvPr>
            <p:cNvSpPr/>
            <p:nvPr/>
          </p:nvSpPr>
          <p:spPr>
            <a:xfrm>
              <a:off x="2157137" y="1978572"/>
              <a:ext cx="618979" cy="260421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28575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xmlns="" id="{9E260B93-F4B8-0946-B221-55DCC71FCB82}"/>
                </a:ext>
              </a:extLst>
            </p:cNvPr>
            <p:cNvSpPr txBox="1"/>
            <p:nvPr/>
          </p:nvSpPr>
          <p:spPr>
            <a:xfrm>
              <a:off x="2192400" y="5177361"/>
              <a:ext cx="582211" cy="2277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（</a:t>
              </a:r>
              <a:r>
                <a:rPr kumimoji="1" lang="en-US" altLang="ja-JP" sz="11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11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人</a:t>
              </a:r>
              <a:r>
                <a:rPr kumimoji="1" lang="ja-JP" altLang="en-US" sz="11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）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xmlns="" id="{A6A8BD04-3AA4-5E4A-B710-08369959A0DA}"/>
                </a:ext>
              </a:extLst>
            </p:cNvPr>
            <p:cNvSpPr txBox="1"/>
            <p:nvPr/>
          </p:nvSpPr>
          <p:spPr>
            <a:xfrm>
              <a:off x="1143649" y="4536380"/>
              <a:ext cx="582211" cy="22773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（</a:t>
              </a:r>
              <a:r>
                <a:rPr kumimoji="1" lang="en-US" altLang="ja-JP" sz="11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56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人</a:t>
              </a:r>
              <a:r>
                <a:rPr kumimoji="1" lang="ja-JP" altLang="en-US" sz="1100" dirty="0">
                  <a:solidFill>
                    <a:schemeClr val="bg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）</a:t>
              </a:r>
            </a:p>
          </p:txBody>
        </p:sp>
      </p:grpSp>
      <p:sp>
        <p:nvSpPr>
          <p:cNvPr id="30" name="フローチャート: 処理 29">
            <a:extLst>
              <a:ext uri="{FF2B5EF4-FFF2-40B4-BE49-F238E27FC236}">
                <a16:creationId xmlns:a16="http://schemas.microsoft.com/office/drawing/2014/main" xmlns="" id="{39CC74FD-0192-594C-A2D7-683EFAC6DFB6}"/>
              </a:ext>
            </a:extLst>
          </p:cNvPr>
          <p:cNvSpPr/>
          <p:nvPr/>
        </p:nvSpPr>
        <p:spPr>
          <a:xfrm>
            <a:off x="3822700" y="6092127"/>
            <a:ext cx="5173133" cy="431440"/>
          </a:xfrm>
          <a:prstGeom prst="flowChartProcess">
            <a:avLst/>
          </a:prstGeom>
          <a:solidFill>
            <a:schemeClr val="bg1"/>
          </a:solidFill>
          <a:ln w="63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（その他公立）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登米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古川工業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宮城野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石巻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登米総合産業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宮城県水産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石巻北飯野川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 </a:t>
            </a:r>
            <a:r>
              <a:rPr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利府</a:t>
            </a:r>
            <a:r>
              <a:rPr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</a:p>
          <a:p>
            <a:r>
              <a:rPr kumimoji="1"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（その他私立）</a:t>
            </a:r>
            <a:r>
              <a:rPr kumimoji="1"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kumimoji="1"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飛鳥未来きずな</a:t>
            </a:r>
            <a:r>
              <a:rPr kumimoji="1"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  </a:t>
            </a:r>
            <a:r>
              <a:rPr kumimoji="1" lang="ja-JP" altLang="en-US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盛岡大学付属</a:t>
            </a:r>
            <a:r>
              <a:rPr kumimoji="1" lang="en-US" altLang="ja-JP" sz="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endParaRPr kumimoji="1" lang="ja-JP" altLang="en-US" sz="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086143" y="2532917"/>
            <a:ext cx="723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34.2</a:t>
            </a:r>
            <a:r>
              <a:rPr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%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29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人）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114201" y="3296821"/>
            <a:ext cx="7239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67.6</a:t>
            </a:r>
            <a:r>
              <a:rPr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%</a:t>
            </a:r>
            <a:endParaRPr kumimoji="1" lang="en-US" altLang="ja-JP" sz="1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</a:t>
            </a:r>
            <a:r>
              <a:rPr kumimoji="1" lang="en-US" altLang="ja-JP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人）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3296" y="551894"/>
            <a:ext cx="8965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志津川高校への入学率は</a:t>
            </a:r>
            <a:r>
              <a:rPr lang="ja-JP" altLang="en-US" sz="14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、志津川中６５．８％、歌津中３２．４％となって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いる。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町外高校への進学先をみると、志津川中は気仙沼高校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及び</a:t>
            </a: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佐沼高校、歌津中は気仙沼高校及び本吉響高校への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</a:t>
            </a: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進学が多くなっている。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⇒学力レベルの高さ及び通学のしやすさが主な要因と考えられる。　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xmlns="" id="{DFA38C5B-68D0-CD43-942D-E1705EAE18FA}"/>
              </a:ext>
            </a:extLst>
          </p:cNvPr>
          <p:cNvSpPr txBox="1"/>
          <p:nvPr/>
        </p:nvSpPr>
        <p:spPr>
          <a:xfrm>
            <a:off x="8837211" y="6569164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２</a:t>
            </a:r>
            <a:endParaRPr kumimoji="1" lang="ja-JP" altLang="en-US" sz="14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06743" y="4263091"/>
            <a:ext cx="1231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志津川</a:t>
            </a:r>
            <a:endParaRPr lang="en-US" altLang="ja-JP" sz="13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3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高校</a:t>
            </a:r>
            <a:endParaRPr kumimoji="1" lang="ja-JP" altLang="en-US" sz="13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60201" y="2811659"/>
            <a:ext cx="1231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志津川</a:t>
            </a:r>
            <a:endParaRPr lang="en-US" altLang="ja-JP" sz="13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3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高校以外</a:t>
            </a:r>
            <a:endParaRPr lang="en-US" altLang="ja-JP" sz="13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610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>
            <a:extLst>
              <a:ext uri="{FF2B5EF4-FFF2-40B4-BE49-F238E27FC236}">
                <a16:creationId xmlns:a16="http://schemas.microsoft.com/office/drawing/2014/main" xmlns="" id="{5511AD24-F1E4-B04A-A323-D65B6CEDDF43}"/>
              </a:ext>
            </a:extLst>
          </p:cNvPr>
          <p:cNvSpPr/>
          <p:nvPr/>
        </p:nvSpPr>
        <p:spPr>
          <a:xfrm>
            <a:off x="71762" y="64461"/>
            <a:ext cx="9002717" cy="435353"/>
          </a:xfrm>
          <a:prstGeom prst="roundRect">
            <a:avLst>
              <a:gd name="adj" fmla="val 16667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気仙沼・本吉地区及び登米地区</a:t>
            </a:r>
            <a:r>
              <a:rPr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の</a:t>
            </a:r>
            <a:r>
              <a:rPr lang="ja-JP" altLang="en-US" sz="1600" b="1" dirty="0" smtClean="0">
                <a:latin typeface="MS PGothic" panose="020B0600070205080204" pitchFamily="34" charset="-128"/>
                <a:ea typeface="MS PGothic" panose="020B0600070205080204" pitchFamily="34" charset="-128"/>
              </a:rPr>
              <a:t>中学校</a:t>
            </a:r>
            <a:r>
              <a:rPr lang="ja-JP" altLang="en-US" sz="16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卒業者数の推移・将来予測</a:t>
            </a:r>
            <a:endParaRPr kumimoji="1" lang="ja-JP" altLang="en-US" sz="16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xmlns="" id="{8D36833E-F8B3-8C43-8BCB-CCC13859B101}"/>
              </a:ext>
            </a:extLst>
          </p:cNvPr>
          <p:cNvSpPr/>
          <p:nvPr/>
        </p:nvSpPr>
        <p:spPr>
          <a:xfrm>
            <a:off x="71762" y="548766"/>
            <a:ext cx="9002717" cy="979648"/>
          </a:xfrm>
          <a:prstGeom prst="roundRect">
            <a:avLst>
              <a:gd name="adj" fmla="val 1035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0F996E8F-BFA9-AC43-B778-6B4569D8AF91}"/>
              </a:ext>
            </a:extLst>
          </p:cNvPr>
          <p:cNvSpPr txBox="1"/>
          <p:nvPr/>
        </p:nvSpPr>
        <p:spPr>
          <a:xfrm>
            <a:off x="8830226" y="6541224"/>
            <a:ext cx="30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S PGothic" panose="020B0600070205080204" pitchFamily="34" charset="-128"/>
                <a:ea typeface="MS PGothic" panose="020B0600070205080204" pitchFamily="34" charset="-128"/>
              </a:rPr>
              <a:t>３</a:t>
            </a:r>
            <a:endParaRPr kumimoji="1" lang="ja-JP" altLang="en-US" sz="14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xmlns="" id="{1D7F5B28-CBD3-994B-8406-3C9C9329C8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236051"/>
              </p:ext>
            </p:extLst>
          </p:nvPr>
        </p:nvGraphicFramePr>
        <p:xfrm>
          <a:off x="309281" y="1616916"/>
          <a:ext cx="8509599" cy="3967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フローチャート: 処理 8">
            <a:extLst>
              <a:ext uri="{FF2B5EF4-FFF2-40B4-BE49-F238E27FC236}">
                <a16:creationId xmlns:a16="http://schemas.microsoft.com/office/drawing/2014/main" xmlns="" id="{0EAA39AE-2873-A347-8C5C-84BA7F6C0807}"/>
              </a:ext>
            </a:extLst>
          </p:cNvPr>
          <p:cNvSpPr/>
          <p:nvPr/>
        </p:nvSpPr>
        <p:spPr>
          <a:xfrm>
            <a:off x="1482025" y="3233550"/>
            <a:ext cx="1131730" cy="206880"/>
          </a:xfrm>
          <a:prstGeom prst="flowChartProcess">
            <a:avLst/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登米地区</a:t>
            </a:r>
            <a:endParaRPr kumimoji="1" lang="ja-JP" altLang="en-US" sz="90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0" name="フローチャート: 処理 9">
            <a:extLst>
              <a:ext uri="{FF2B5EF4-FFF2-40B4-BE49-F238E27FC236}">
                <a16:creationId xmlns:a16="http://schemas.microsoft.com/office/drawing/2014/main" xmlns="" id="{810AE084-4CB0-BD4E-8ECD-54C7A75CC14A}"/>
              </a:ext>
            </a:extLst>
          </p:cNvPr>
          <p:cNvSpPr/>
          <p:nvPr/>
        </p:nvSpPr>
        <p:spPr>
          <a:xfrm>
            <a:off x="4161210" y="4123099"/>
            <a:ext cx="1131730" cy="206880"/>
          </a:xfrm>
          <a:prstGeom prst="flowChartProcess">
            <a:avLst/>
          </a:prstGeom>
          <a:solidFill>
            <a:schemeClr val="bg1"/>
          </a:solidFill>
          <a:ln w="19050">
            <a:solidFill>
              <a:srgbClr val="5BB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9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気仙沼・本吉地区</a:t>
            </a:r>
            <a:endParaRPr kumimoji="1" lang="ja-JP" altLang="en-US" sz="90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xmlns="" id="{272EDF38-5C66-9D4F-A251-0CEA60E0A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604379"/>
              </p:ext>
            </p:extLst>
          </p:nvPr>
        </p:nvGraphicFramePr>
        <p:xfrm>
          <a:off x="627473" y="5659121"/>
          <a:ext cx="3810000" cy="7108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xmlns="" val="907348126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94452411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1116641287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761898089"/>
                    </a:ext>
                  </a:extLst>
                </a:gridCol>
              </a:tblGrid>
              <a:tr h="2369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本吉地区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R2</a:t>
                      </a:r>
                      <a:endParaRPr lang="en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R7</a:t>
                      </a:r>
                      <a:endParaRPr lang="en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05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R12</a:t>
                      </a:r>
                      <a:endParaRPr lang="en" sz="105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41020809"/>
                  </a:ext>
                </a:extLst>
              </a:tr>
              <a:tr h="2369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対</a:t>
                      </a:r>
                      <a:r>
                        <a:rPr lang="en" sz="105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H28</a:t>
                      </a:r>
                      <a:endParaRPr lang="en" sz="1050" b="0" i="0" u="none" strike="noStrike" dirty="0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185</a:t>
                      </a:r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253</a:t>
                      </a:r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388</a:t>
                      </a:r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4912458"/>
                  </a:ext>
                </a:extLst>
              </a:tr>
              <a:tr h="2369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25.4</a:t>
                      </a:r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％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34.7</a:t>
                      </a:r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％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53.2</a:t>
                      </a:r>
                      <a:r>
                        <a:rPr lang="ja-JP" altLang="en-US" sz="1050" u="none" strike="noStrike"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％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40591862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xmlns="" id="{4F49504F-AB3A-C241-B0D6-B07A1192E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501813"/>
              </p:ext>
            </p:extLst>
          </p:nvPr>
        </p:nvGraphicFramePr>
        <p:xfrm>
          <a:off x="4706527" y="5659121"/>
          <a:ext cx="3810000" cy="7108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500">
                  <a:extLst>
                    <a:ext uri="{9D8B030D-6E8A-4147-A177-3AD203B41FA5}">
                      <a16:colId xmlns:a16="http://schemas.microsoft.com/office/drawing/2014/main" xmlns="" val="554874865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2734464542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3411934299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xmlns="" val="3515298700"/>
                    </a:ext>
                  </a:extLst>
                </a:gridCol>
              </a:tblGrid>
              <a:tr h="236953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登米地区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R2</a:t>
                      </a:r>
                      <a:endParaRPr lang="en" sz="1050" b="0" i="0" u="none" strike="noStrike" dirty="0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R7</a:t>
                      </a:r>
                      <a:endParaRPr lang="en" sz="1050" b="0" i="0" u="none" strike="noStrike" dirty="0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R12</a:t>
                      </a:r>
                      <a:endParaRPr lang="en" sz="1050" b="0" i="0" u="none" strike="noStrike" dirty="0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6025731"/>
                  </a:ext>
                </a:extLst>
              </a:tr>
              <a:tr h="23695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対</a:t>
                      </a:r>
                      <a:r>
                        <a:rPr lang="en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H28</a:t>
                      </a:r>
                      <a:endParaRPr lang="en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133</a:t>
                      </a:r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134</a:t>
                      </a:r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238</a:t>
                      </a:r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人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24752234"/>
                  </a:ext>
                </a:extLst>
              </a:tr>
              <a:tr h="23695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17.3</a:t>
                      </a:r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％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17.4</a:t>
                      </a:r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％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△</a:t>
                      </a:r>
                      <a:r>
                        <a:rPr lang="en-US" altLang="ja-JP" sz="1050" u="none" strike="noStrike" dirty="0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30.9</a:t>
                      </a:r>
                      <a:r>
                        <a:rPr lang="ja-JP" altLang="en-US" sz="1050" u="none" strike="noStrike">
                          <a:solidFill>
                            <a:schemeClr val="tx1"/>
                          </a:solidFill>
                          <a:effectLst/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％</a:t>
                      </a:r>
                      <a:endParaRPr lang="ja-JP" altLang="en-US" sz="1050" b="0" i="0" u="none" strike="noStrike">
                        <a:solidFill>
                          <a:schemeClr val="tx1"/>
                        </a:solidFill>
                        <a:effectLst/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07341877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xmlns="" id="{FB9871C6-4A5D-EE41-833A-1003B5E9AD96}"/>
              </a:ext>
            </a:extLst>
          </p:cNvPr>
          <p:cNvSpPr txBox="1"/>
          <p:nvPr/>
        </p:nvSpPr>
        <p:spPr>
          <a:xfrm>
            <a:off x="560798" y="1638108"/>
            <a:ext cx="364202" cy="176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>
                <a:latin typeface="MS PGothic" panose="020B0600070205080204" pitchFamily="34" charset="-128"/>
                <a:ea typeface="MS PGothic" panose="020B0600070205080204" pitchFamily="34" charset="-128"/>
              </a:rPr>
              <a:t>（人）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2CC3C0A9-DC66-A449-9F70-DF7A341CD19A}"/>
              </a:ext>
            </a:extLst>
          </p:cNvPr>
          <p:cNvSpPr txBox="1"/>
          <p:nvPr/>
        </p:nvSpPr>
        <p:spPr>
          <a:xfrm>
            <a:off x="8559148" y="5423362"/>
            <a:ext cx="45397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>
                <a:latin typeface="MS PGothic" panose="020B0600070205080204" pitchFamily="34" charset="-128"/>
                <a:ea typeface="MS PGothic" panose="020B0600070205080204" pitchFamily="34" charset="-128"/>
              </a:rPr>
              <a:t>（年度）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xmlns="" id="{C84AC8A5-1E57-B341-9AAF-C7479BF46B9C}"/>
              </a:ext>
            </a:extLst>
          </p:cNvPr>
          <p:cNvSpPr/>
          <p:nvPr/>
        </p:nvSpPr>
        <p:spPr>
          <a:xfrm>
            <a:off x="335394" y="6465157"/>
            <a:ext cx="34948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00">
                <a:latin typeface="MS PMincho" panose="02020600040205080304" pitchFamily="18" charset="-128"/>
                <a:ea typeface="MS PMincho" panose="02020600040205080304" pitchFamily="18" charset="-128"/>
              </a:rPr>
              <a:t>（出所）「学校基本調査」「幼児人口調査」</a:t>
            </a:r>
            <a:endParaRPr lang="en-US" altLang="ja-JP" sz="700" dirty="0">
              <a:latin typeface="MS PMincho" panose="02020600040205080304" pitchFamily="18" charset="-128"/>
              <a:ea typeface="MS PMincho" panose="02020600040205080304" pitchFamily="18" charset="-128"/>
            </a:endParaRPr>
          </a:p>
          <a:p>
            <a:r>
              <a:rPr lang="ja-JP" altLang="en-US" sz="700">
                <a:latin typeface="MS PMincho" panose="02020600040205080304" pitchFamily="18" charset="-128"/>
                <a:ea typeface="MS PMincho" panose="02020600040205080304" pitchFamily="18" charset="-128"/>
              </a:rPr>
              <a:t>（注）各年３月末の数値。平成 </a:t>
            </a:r>
            <a:r>
              <a:rPr lang="en-US" altLang="ja-JP" sz="700" dirty="0">
                <a:latin typeface="MS PMincho" panose="02020600040205080304" pitchFamily="18" charset="-128"/>
                <a:ea typeface="MS PMincho" panose="02020600040205080304" pitchFamily="18" charset="-128"/>
              </a:rPr>
              <a:t>28 </a:t>
            </a:r>
            <a:r>
              <a:rPr lang="ja-JP" altLang="en-US" sz="700">
                <a:latin typeface="MS PMincho" panose="02020600040205080304" pitchFamily="18" charset="-128"/>
                <a:ea typeface="MS PMincho" panose="02020600040205080304" pitchFamily="18" charset="-128"/>
              </a:rPr>
              <a:t>年度データまでは実数。平成 </a:t>
            </a:r>
            <a:r>
              <a:rPr lang="en-US" altLang="ja-JP" sz="700" dirty="0">
                <a:latin typeface="MS PMincho" panose="02020600040205080304" pitchFamily="18" charset="-128"/>
                <a:ea typeface="MS PMincho" panose="02020600040205080304" pitchFamily="18" charset="-128"/>
              </a:rPr>
              <a:t>29 </a:t>
            </a:r>
            <a:r>
              <a:rPr lang="ja-JP" altLang="en-US" sz="700">
                <a:latin typeface="MS PMincho" panose="02020600040205080304" pitchFamily="18" charset="-128"/>
                <a:ea typeface="MS PMincho" panose="02020600040205080304" pitchFamily="18" charset="-128"/>
              </a:rPr>
              <a:t>年度以降は推計値。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8075" y="570943"/>
            <a:ext cx="8965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平成</a:t>
            </a:r>
            <a:r>
              <a:rPr kumimoji="1"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</a:t>
            </a: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年までは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登米地区よりも気仙沼・本吉地区の方が卒業者数が多かったが、平成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年度以降は逆転。以降、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将来予測によれば、気仙沼・本吉地区の方が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減少幅が大きいため、卒業者数の開きが大きくなっている。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気仙沼・本吉地区の方が減少幅は大きいものの、他の地区においても減少傾向に変わりはない。</a:t>
            </a: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 宮城県内で卒業者を取り合っている状況では、志津川高校への入学者数の安定的な確保は困難ではないか。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5751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33363</TotalTime>
  <Words>613</Words>
  <Application>Microsoft Office PowerPoint</Application>
  <PresentationFormat>画面に合わせる (4:3)</PresentationFormat>
  <Paragraphs>230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ＭＳ Ｐゴシック</vt:lpstr>
      <vt:lpstr>ＭＳ Ｐゴシック</vt:lpstr>
      <vt:lpstr>MS PMincho</vt:lpstr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陽</dc:creator>
  <cp:lastModifiedBy>桑原 俊介</cp:lastModifiedBy>
  <cp:revision>267</cp:revision>
  <cp:lastPrinted>2019-08-06T02:27:13Z</cp:lastPrinted>
  <dcterms:created xsi:type="dcterms:W3CDTF">2019-05-22T02:26:50Z</dcterms:created>
  <dcterms:modified xsi:type="dcterms:W3CDTF">2019-10-11T23:39:35Z</dcterms:modified>
</cp:coreProperties>
</file>