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4" r:id="rId2"/>
  </p:sldIdLst>
  <p:sldSz cx="6858000" cy="9906000" type="A4"/>
  <p:notesSz cx="6735763" cy="9866313"/>
  <p:embeddedFontLst>
    <p:embeddedFont>
      <p:font typeface="HGP創英角ﾎﾟｯﾌﾟ体" panose="040B0A00000000000000" pitchFamily="50" charset="-128"/>
      <p:regular r:id="rId3"/>
    </p:embeddedFont>
    <p:embeddedFont>
      <p:font typeface="Calibri Light" panose="020F0302020204030204" pitchFamily="34" charset="0"/>
      <p:regular r:id="rId4"/>
      <p:italic r:id="rId5"/>
    </p:embeddedFont>
    <p:embeddedFont>
      <p:font typeface="BIZ UDPゴシック" panose="020B0400000000000000" pitchFamily="50" charset="-128"/>
      <p:regular r:id="rId6"/>
      <p:bold r:id="rId7"/>
    </p:embeddedFont>
    <p:embeddedFont>
      <p:font typeface="メイリオ" panose="020B0604030504040204" pitchFamily="50" charset="-128"/>
      <p:regular r:id="rId8"/>
      <p:bold r:id="rId9"/>
      <p:italic r:id="rId10"/>
      <p:boldItalic r:id="rId11"/>
    </p:embeddedFont>
    <p:embeddedFont>
      <p:font typeface="Cooper Black" panose="0208090404030B020404" pitchFamily="18" charset="0"/>
      <p:regular r:id="rId12"/>
    </p:embeddedFont>
    <p:embeddedFont>
      <p:font typeface="Meiryo UI" panose="020B0604030504040204" pitchFamily="50" charset="-128"/>
      <p:regular r:id="rId13"/>
      <p:bold r:id="rId14"/>
      <p:italic r:id="rId15"/>
      <p:boldItalic r:id="rId16"/>
    </p:embeddedFont>
    <p:embeddedFont>
      <p:font typeface="HG丸ｺﾞｼｯｸM-PRO" panose="020F0600000000000000" pitchFamily="50" charset="-128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真由美" initials="遠藤" lastIdx="0" clrIdx="0">
    <p:extLst>
      <p:ext uri="{19B8F6BF-5375-455C-9EA6-DF929625EA0E}">
        <p15:presenceInfo xmlns:p15="http://schemas.microsoft.com/office/powerpoint/2012/main" userId="遠藤 真由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  <a:srgbClr val="FF99FF"/>
    <a:srgbClr val="F75E09"/>
    <a:srgbClr val="FFCC66"/>
    <a:srgbClr val="2F471D"/>
    <a:srgbClr val="1D2C12"/>
    <a:srgbClr val="FFFF00"/>
    <a:srgbClr val="FFFF66"/>
    <a:srgbClr val="FFCC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63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font" Target="fonts/font16.fntdata"/><Relationship Id="rId26" Type="http://schemas.openxmlformats.org/officeDocument/2006/relationships/tableStyles" Target="tableStyles.xml"/><Relationship Id="rId3" Type="http://schemas.openxmlformats.org/officeDocument/2006/relationships/font" Target="fonts/font1.fntdata"/><Relationship Id="rId21" Type="http://schemas.openxmlformats.org/officeDocument/2006/relationships/font" Target="fonts/font19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font" Target="fonts/font1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4.fntdata"/><Relationship Id="rId20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24" Type="http://schemas.openxmlformats.org/officeDocument/2006/relationships/viewProps" Target="viewProps.xml"/><Relationship Id="rId5" Type="http://schemas.openxmlformats.org/officeDocument/2006/relationships/font" Target="fonts/font3.fntdata"/><Relationship Id="rId15" Type="http://schemas.openxmlformats.org/officeDocument/2006/relationships/font" Target="fonts/font13.fntdata"/><Relationship Id="rId23" Type="http://schemas.openxmlformats.org/officeDocument/2006/relationships/presProps" Target="presProps.xml"/><Relationship Id="rId10" Type="http://schemas.openxmlformats.org/officeDocument/2006/relationships/font" Target="fonts/font8.fntdata"/><Relationship Id="rId19" Type="http://schemas.openxmlformats.org/officeDocument/2006/relationships/font" Target="fonts/font17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83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93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43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83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70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3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84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05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42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9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A3C50-E53C-46DB-A542-C135B67796C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FEAC9-407F-4412-A91F-0C531DCA9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8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30"/>
            <a:ext cx="1127858" cy="11583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4498" y="0"/>
            <a:ext cx="1029015" cy="1447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テキスト ボックス 5"/>
          <p:cNvSpPr txBox="1"/>
          <p:nvPr/>
        </p:nvSpPr>
        <p:spPr>
          <a:xfrm>
            <a:off x="1001546" y="-59996"/>
            <a:ext cx="4876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rgbClr val="00206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南三陸少年少女自然調査隊</a:t>
            </a:r>
            <a:r>
              <a:rPr lang="ja-JP" altLang="en-US" sz="40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参加者</a:t>
            </a:r>
            <a:r>
              <a:rPr lang="ja-JP" altLang="en-US" sz="4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募集！</a:t>
            </a:r>
            <a:endParaRPr kumimoji="1" lang="ja-JP" altLang="en-US" sz="40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581" y="2620884"/>
            <a:ext cx="6716360" cy="807330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南三陸の</a:t>
            </a:r>
            <a:r>
              <a:rPr kumimoji="1" lang="ja-JP" altLang="en-US" sz="28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森</a:t>
            </a:r>
            <a:r>
              <a:rPr kumimoji="1" lang="ja-JP" altLang="en-US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里</a:t>
            </a:r>
            <a:r>
              <a:rPr kumimoji="1" lang="ja-JP" altLang="en-US" sz="2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海</a:t>
            </a:r>
            <a:r>
              <a:rPr kumimoji="1" lang="ja-JP" altLang="en-US" sz="2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をみんなで一緒に体験しよう！</a:t>
            </a:r>
            <a:endPara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6" y="1320025"/>
            <a:ext cx="1968179" cy="1332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070" y="1357441"/>
            <a:ext cx="1824157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7" y="3355242"/>
            <a:ext cx="1886448" cy="12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404" y="1216866"/>
            <a:ext cx="2430000" cy="16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468" y="4294812"/>
            <a:ext cx="1824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7464" y="4352155"/>
            <a:ext cx="1965018" cy="122400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0"/>
          <a:stretch/>
        </p:blipFill>
        <p:spPr>
          <a:xfrm>
            <a:off x="2156075" y="3347573"/>
            <a:ext cx="1701000" cy="12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テキスト ボックス 14"/>
          <p:cNvSpPr txBox="1"/>
          <p:nvPr/>
        </p:nvSpPr>
        <p:spPr>
          <a:xfrm>
            <a:off x="29657" y="5473101"/>
            <a:ext cx="6629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oper Black" panose="0208090404030B020404" pitchFamily="18" charset="0"/>
                <a:ea typeface="BIZ UDPゴシック" panose="020B0400000000000000" pitchFamily="50" charset="-128"/>
              </a:rPr>
              <a:t>★　南三陸の</a:t>
            </a:r>
            <a:r>
              <a:rPr kumimoji="1" lang="ja-JP" altLang="en-US" sz="2000" b="1" i="0" u="none" strike="noStrike" kern="1200" cap="none" spc="0" normalizeH="0" baseline="0" noProof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uLnTx/>
                <a:uFillTx/>
                <a:latin typeface="Cooper Black" panose="0208090404030B020404" pitchFamily="18" charset="0"/>
                <a:ea typeface="BIZ UDPゴシック" panose="020B0400000000000000" pitchFamily="50" charset="-128"/>
              </a:rPr>
              <a:t>森　</a:t>
            </a:r>
            <a:r>
              <a:rPr kumimoji="1" lang="ja-JP" altLang="en-US" sz="20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C000"/>
                </a:solidFill>
                <a:effectLst/>
                <a:uLnTx/>
                <a:uFillTx/>
                <a:latin typeface="Cooper Black" panose="0208090404030B020404" pitchFamily="18" charset="0"/>
                <a:ea typeface="BIZ UDPゴシック" panose="020B0400000000000000" pitchFamily="50" charset="-128"/>
              </a:rPr>
              <a:t>里　</a:t>
            </a:r>
            <a:r>
              <a:rPr kumimoji="1" lang="ja-JP" altLang="en-US" sz="2000" b="1" i="0" u="none" strike="noStrike" kern="1200" cap="none" spc="0" normalizeH="0" baseline="0" noProof="0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Cooper Black" panose="0208090404030B020404" pitchFamily="18" charset="0"/>
                <a:ea typeface="BIZ UDPゴシック" panose="020B0400000000000000" pitchFamily="50" charset="-128"/>
              </a:rPr>
              <a:t>海</a:t>
            </a:r>
            <a:r>
              <a:rPr lang="ja-JP" altLang="en-US" dirty="0">
                <a:solidFill>
                  <a:prstClr val="black"/>
                </a:solidFill>
                <a:latin typeface="Cooper Black" panose="0208090404030B020404" pitchFamily="18" charset="0"/>
                <a:ea typeface="BIZ UDPゴシック" panose="020B0400000000000000" pitchFamily="50" charset="-128"/>
              </a:rPr>
              <a:t>で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oper Black" panose="0208090404030B020404" pitchFamily="18" charset="0"/>
                <a:ea typeface="BIZ UDPゴシック" panose="020B0400000000000000" pitchFamily="50" charset="-128"/>
              </a:rPr>
              <a:t>活動したいみんな、集まれ！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oper Black" panose="0208090404030B020404" pitchFamily="18" charset="0"/>
              <a:ea typeface="BIZ UDPゴシック" panose="020B04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0" y="5878921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oper Black" panose="0208090404030B020404" pitchFamily="18" charset="0"/>
                <a:ea typeface="ＭＳ Ｐゴシック" panose="020B0600070205080204" pitchFamily="50" charset="-128"/>
              </a:rPr>
              <a:t>ラムサー条約湿地「志津川湾」と南三陸町の森・川・里・海・歴史・文化のすばらしさを、さまざまなプログラムを体験しながら学ぶ「南三陸少年少女自然調査隊」の隊員を募集します！</a:t>
            </a:r>
            <a:endParaRPr kumimoji="1" lang="en-US" altLang="ja-JP" sz="13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oper Black" panose="0208090404030B020404" pitchFamily="18" charset="0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oper Black" panose="0208090404030B020404" pitchFamily="18" charset="0"/>
                <a:ea typeface="ＭＳ Ｐゴシック" panose="020B0600070205080204" pitchFamily="50" charset="-128"/>
              </a:rPr>
              <a:t>　自然豊かな南三陸町全体をフィールドに、みんなで一緒に１年間楽しく活動してみませんか？</a:t>
            </a:r>
            <a:endParaRPr kumimoji="1" lang="ja-JP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oper Black" panose="0208090404030B020404" pitchFamily="18" charset="0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8438" y="6551045"/>
            <a:ext cx="8823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〈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対　象</a:t>
            </a: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〉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8384" y="6774004"/>
            <a:ext cx="2811653" cy="40011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・町内の学校に通う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小学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4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年生から中学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3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年生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年間を通して活動に参加できる人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0" y="7147147"/>
            <a:ext cx="1127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〈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活動頻度</a:t>
            </a: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〉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384" y="7411916"/>
            <a:ext cx="220032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月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1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回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程度の予定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・原則として現地集合・現地解散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18788" y="7158461"/>
            <a:ext cx="110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〈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申込期限</a:t>
            </a: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〉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00325" y="7437234"/>
            <a:ext cx="2075512" cy="2462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202</a:t>
            </a:r>
            <a:r>
              <a:rPr kumimoji="1" lang="ja-JP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４年</a:t>
            </a:r>
            <a:r>
              <a:rPr lang="ja-JP" altLang="en-US" sz="1000" b="1" dirty="0">
                <a:solidFill>
                  <a:srgbClr val="FF0000"/>
                </a:solidFill>
                <a:latin typeface="HG丸ｺﾞｼｯｸM-PRO"/>
                <a:ea typeface="HG丸ｺﾞｼｯｸM-PRO"/>
                <a:cs typeface="HG丸ｺﾞｼｯｸM-PRO"/>
              </a:rPr>
              <a:t>４</a:t>
            </a:r>
            <a:r>
              <a:rPr kumimoji="1" lang="ja-JP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月１６日（火）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必着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D54572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75837" y="7147147"/>
            <a:ext cx="79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〈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定員</a:t>
            </a: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〉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86905" y="7422850"/>
            <a:ext cx="1318620" cy="55399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</a:t>
            </a:r>
            <a:r>
              <a:rPr kumimoji="1" lang="ja-JP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小学生　１５名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中学生　若干名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</a:t>
            </a:r>
            <a:r>
              <a:rPr kumimoji="1" lang="ja-JP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（先着順）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7805491"/>
            <a:ext cx="1127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〈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申込方法</a:t>
            </a:r>
            <a:r>
              <a:rPr kumimoji="1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〉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8384" y="8046008"/>
            <a:ext cx="5027491" cy="86177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・申込書に必要事項を記入して申し込んでください（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FAX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・メール可）。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・申込書と募集案内は、役場本庁舎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(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農林水産課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)</a:t>
            </a:r>
            <a:r>
              <a:rPr kumimoji="1" lang="ja-JP" alt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、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歌津総合支所、生涯学習センター</a:t>
            </a:r>
            <a:r>
              <a:rPr kumimoji="1" lang="ja-JP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、入谷公民館、南三陸町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自然環境活用センターに置いてあります。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・申込書は、南三陸町のホームページからもダウンロードできます。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URL: https://</a:t>
            </a:r>
            <a:r>
              <a:rPr kumimoji="1" lang="en-US" altLang="ja-JP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www.town.minamisanriku.miyagi.jp/index.cfm/8,0,111,html</a:t>
            </a:r>
            <a:r>
              <a:rPr kumimoji="1" lang="ja-JP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8882521"/>
            <a:ext cx="447208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問い合わせ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南三陸町　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自然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環境活用センター　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　〒</a:t>
            </a:r>
            <a:r>
              <a:rPr kumimoji="1" lang="en-US" altLang="ja-JP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986-07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８１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宮城県本吉郡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南三陸町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戸倉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字沖田６９番地２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　電　話：</a:t>
            </a:r>
            <a:r>
              <a:rPr kumimoji="1" lang="en-US" altLang="ja-JP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0226-25-9703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, FAX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0226-25-9703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/>
              <a:ea typeface="HG丸ｺﾞｼｯｸM-PRO"/>
              <a:cs typeface="HG丸ｺﾞｼｯｸM-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　　メール：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suisan@town.minamisanriku.miyagi.jp </a:t>
            </a:r>
          </a:p>
        </p:txBody>
      </p:sp>
      <p:pic>
        <p:nvPicPr>
          <p:cNvPr id="28" name="図 27" descr="\\filesv1\share\農林水産課\自然環境活用センター\01_ラムサール関係2019～\04_イベント・展示等\R5.11登録5周年記念シンポジウム\クリアファイル・チラシ作製写真\ポスター用（阿部）\スナガニと荒島230606＠袖浜gg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0" t="45687" r="5442" b="18605"/>
          <a:stretch/>
        </p:blipFill>
        <p:spPr bwMode="auto">
          <a:xfrm>
            <a:off x="5467699" y="9033956"/>
            <a:ext cx="1476375" cy="8953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6279">
            <a:off x="5839814" y="6515934"/>
            <a:ext cx="883922" cy="768098"/>
          </a:xfrm>
          <a:prstGeom prst="rect">
            <a:avLst/>
          </a:prstGeom>
        </p:spPr>
      </p:pic>
      <p:sp>
        <p:nvSpPr>
          <p:cNvPr id="30" name="円形吹き出し 29"/>
          <p:cNvSpPr/>
          <p:nvPr/>
        </p:nvSpPr>
        <p:spPr>
          <a:xfrm>
            <a:off x="3623688" y="6585108"/>
            <a:ext cx="1935821" cy="475836"/>
          </a:xfrm>
          <a:prstGeom prst="wedgeEllipseCallout">
            <a:avLst>
              <a:gd name="adj1" fmla="val 62817"/>
              <a:gd name="adj2" fmla="val 3247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詳しい申込方法は　募集案内をみてね！</a:t>
            </a:r>
            <a:endParaRPr kumimoji="1" lang="ja-JP" altLang="en-US" sz="1100" b="0" i="0" u="none" strike="noStrike" kern="1200" cap="none" spc="0" normalizeH="0" baseline="0" noProof="0" dirty="0"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円形吹き出し 30"/>
          <p:cNvSpPr/>
          <p:nvPr/>
        </p:nvSpPr>
        <p:spPr>
          <a:xfrm>
            <a:off x="5164259" y="8360567"/>
            <a:ext cx="1588966" cy="539330"/>
          </a:xfrm>
          <a:prstGeom prst="wedgeEllipseCallout">
            <a:avLst>
              <a:gd name="adj1" fmla="val 7842"/>
              <a:gd name="adj2" fmla="val 7455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たくさんの応募待ってるよ～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176" y="3281244"/>
            <a:ext cx="1940130" cy="12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図 3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28"/>
          <a:stretch/>
        </p:blipFill>
        <p:spPr>
          <a:xfrm>
            <a:off x="3276793" y="4293383"/>
            <a:ext cx="1622700" cy="12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テキスト ボックス 33"/>
          <p:cNvSpPr txBox="1"/>
          <p:nvPr/>
        </p:nvSpPr>
        <p:spPr>
          <a:xfrm>
            <a:off x="1508760" y="9671134"/>
            <a:ext cx="38404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主催：南三陸町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KODOMO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ラムサール実行委員会 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, 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/>
                <a:ea typeface="HG丸ｺﾞｼｯｸM-PRO"/>
                <a:cs typeface="HG丸ｺﾞｼｯｸM-PRO"/>
              </a:rPr>
              <a:t>南三陸町</a:t>
            </a:r>
          </a:p>
        </p:txBody>
      </p:sp>
    </p:spTree>
    <p:extLst>
      <p:ext uri="{BB962C8B-B14F-4D97-AF65-F5344CB8AC3E}">
        <p14:creationId xmlns:p14="http://schemas.microsoft.com/office/powerpoint/2010/main" val="3841011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2686</TotalTime>
  <Words>316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HGP創英角ﾎﾟｯﾌﾟ体</vt:lpstr>
      <vt:lpstr>Calibri Light</vt:lpstr>
      <vt:lpstr>BIZ UDPゴシック</vt:lpstr>
      <vt:lpstr>Arial</vt:lpstr>
      <vt:lpstr>メイリオ</vt:lpstr>
      <vt:lpstr>ＭＳ Ｐゴシック</vt:lpstr>
      <vt:lpstr>Cooper Black</vt:lpstr>
      <vt:lpstr>Meiryo UI</vt:lpstr>
      <vt:lpstr>HG丸ｺﾞｼｯｸM-PRO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福岡 将之</dc:creator>
  <cp:lastModifiedBy>遠藤 真由美</cp:lastModifiedBy>
  <cp:revision>173</cp:revision>
  <cp:lastPrinted>2024-02-05T06:38:03Z</cp:lastPrinted>
  <dcterms:created xsi:type="dcterms:W3CDTF">2019-03-27T05:51:52Z</dcterms:created>
  <dcterms:modified xsi:type="dcterms:W3CDTF">2024-04-03T02:46:56Z</dcterms:modified>
</cp:coreProperties>
</file>